
<file path=[Content_Types].xml><?xml version="1.0" encoding="utf-8"?>
<Types xmlns="http://schemas.openxmlformats.org/package/2006/content-types">
  <Default Extension="png" ContentType="image/png"/>
  <Default Extension="tmp"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3" r:id="rId1"/>
  </p:sldMasterIdLst>
  <p:notesMasterIdLst>
    <p:notesMasterId r:id="rId99"/>
  </p:notesMasterIdLst>
  <p:handoutMasterIdLst>
    <p:handoutMasterId r:id="rId100"/>
  </p:handoutMasterIdLst>
  <p:sldIdLst>
    <p:sldId id="374" r:id="rId2"/>
    <p:sldId id="381" r:id="rId3"/>
    <p:sldId id="385" r:id="rId4"/>
    <p:sldId id="378" r:id="rId5"/>
    <p:sldId id="379" r:id="rId6"/>
    <p:sldId id="380" r:id="rId7"/>
    <p:sldId id="359" r:id="rId8"/>
    <p:sldId id="360" r:id="rId9"/>
    <p:sldId id="361" r:id="rId10"/>
    <p:sldId id="362" r:id="rId11"/>
    <p:sldId id="363" r:id="rId12"/>
    <p:sldId id="364" r:id="rId13"/>
    <p:sldId id="365" r:id="rId14"/>
    <p:sldId id="366" r:id="rId15"/>
    <p:sldId id="367" r:id="rId16"/>
    <p:sldId id="368" r:id="rId17"/>
    <p:sldId id="369" r:id="rId18"/>
    <p:sldId id="370" r:id="rId19"/>
    <p:sldId id="371" r:id="rId20"/>
    <p:sldId id="372" r:id="rId21"/>
    <p:sldId id="373" r:id="rId22"/>
    <p:sldId id="382" r:id="rId23"/>
    <p:sldId id="383" r:id="rId24"/>
    <p:sldId id="375" r:id="rId25"/>
    <p:sldId id="387" r:id="rId26"/>
    <p:sldId id="328" r:id="rId27"/>
    <p:sldId id="348" r:id="rId28"/>
    <p:sldId id="325" r:id="rId29"/>
    <p:sldId id="350" r:id="rId30"/>
    <p:sldId id="351" r:id="rId31"/>
    <p:sldId id="323" r:id="rId32"/>
    <p:sldId id="326" r:id="rId33"/>
    <p:sldId id="354" r:id="rId34"/>
    <p:sldId id="257" r:id="rId35"/>
    <p:sldId id="286" r:id="rId36"/>
    <p:sldId id="258" r:id="rId37"/>
    <p:sldId id="259" r:id="rId38"/>
    <p:sldId id="260" r:id="rId39"/>
    <p:sldId id="261" r:id="rId40"/>
    <p:sldId id="262" r:id="rId41"/>
    <p:sldId id="263" r:id="rId42"/>
    <p:sldId id="276" r:id="rId43"/>
    <p:sldId id="267" r:id="rId44"/>
    <p:sldId id="268" r:id="rId45"/>
    <p:sldId id="269" r:id="rId46"/>
    <p:sldId id="293" r:id="rId47"/>
    <p:sldId id="270" r:id="rId48"/>
    <p:sldId id="278" r:id="rId49"/>
    <p:sldId id="281" r:id="rId50"/>
    <p:sldId id="277" r:id="rId51"/>
    <p:sldId id="271" r:id="rId52"/>
    <p:sldId id="273" r:id="rId53"/>
    <p:sldId id="274" r:id="rId54"/>
    <p:sldId id="275" r:id="rId55"/>
    <p:sldId id="327" r:id="rId56"/>
    <p:sldId id="294" r:id="rId57"/>
    <p:sldId id="282" r:id="rId58"/>
    <p:sldId id="287" r:id="rId59"/>
    <p:sldId id="289" r:id="rId60"/>
    <p:sldId id="290" r:id="rId61"/>
    <p:sldId id="291" r:id="rId62"/>
    <p:sldId id="292" r:id="rId63"/>
    <p:sldId id="295" r:id="rId64"/>
    <p:sldId id="296" r:id="rId65"/>
    <p:sldId id="297" r:id="rId66"/>
    <p:sldId id="299" r:id="rId67"/>
    <p:sldId id="298" r:id="rId68"/>
    <p:sldId id="355" r:id="rId69"/>
    <p:sldId id="300" r:id="rId70"/>
    <p:sldId id="301" r:id="rId71"/>
    <p:sldId id="302" r:id="rId72"/>
    <p:sldId id="303" r:id="rId73"/>
    <p:sldId id="304" r:id="rId74"/>
    <p:sldId id="305" r:id="rId75"/>
    <p:sldId id="306" r:id="rId76"/>
    <p:sldId id="311" r:id="rId77"/>
    <p:sldId id="307" r:id="rId78"/>
    <p:sldId id="310" r:id="rId79"/>
    <p:sldId id="312" r:id="rId80"/>
    <p:sldId id="315" r:id="rId81"/>
    <p:sldId id="313" r:id="rId82"/>
    <p:sldId id="316" r:id="rId83"/>
    <p:sldId id="314" r:id="rId84"/>
    <p:sldId id="317" r:id="rId85"/>
    <p:sldId id="318" r:id="rId86"/>
    <p:sldId id="321" r:id="rId87"/>
    <p:sldId id="319" r:id="rId88"/>
    <p:sldId id="322" r:id="rId89"/>
    <p:sldId id="320" r:id="rId90"/>
    <p:sldId id="329" r:id="rId91"/>
    <p:sldId id="330" r:id="rId92"/>
    <p:sldId id="352" r:id="rId93"/>
    <p:sldId id="356" r:id="rId94"/>
    <p:sldId id="353" r:id="rId95"/>
    <p:sldId id="357" r:id="rId96"/>
    <p:sldId id="349" r:id="rId97"/>
    <p:sldId id="309" r:id="rId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636585-13BD-4B2B-B6A4-86E3F938F14B}">
          <p14:sldIdLst>
            <p14:sldId id="374"/>
            <p14:sldId id="381"/>
            <p14:sldId id="385"/>
            <p14:sldId id="378"/>
            <p14:sldId id="379"/>
            <p14:sldId id="380"/>
            <p14:sldId id="359"/>
            <p14:sldId id="360"/>
            <p14:sldId id="361"/>
            <p14:sldId id="362"/>
            <p14:sldId id="363"/>
            <p14:sldId id="364"/>
            <p14:sldId id="365"/>
            <p14:sldId id="366"/>
            <p14:sldId id="367"/>
            <p14:sldId id="368"/>
            <p14:sldId id="369"/>
            <p14:sldId id="370"/>
            <p14:sldId id="371"/>
            <p14:sldId id="372"/>
            <p14:sldId id="373"/>
            <p14:sldId id="382"/>
            <p14:sldId id="383"/>
            <p14:sldId id="375"/>
            <p14:sldId id="387"/>
            <p14:sldId id="328"/>
          </p14:sldIdLst>
        </p14:section>
        <p14:section name="Summary Section" id="{4ABEAED7-7839-48C4-AD6D-4903657498F1}">
          <p14:sldIdLst/>
        </p14:section>
        <p14:section name="SDN" id="{B1172DF7-86EB-47BF-8A43-0E51436C8F03}">
          <p14:sldIdLst>
            <p14:sldId id="348"/>
            <p14:sldId id="325"/>
            <p14:sldId id="350"/>
            <p14:sldId id="351"/>
            <p14:sldId id="323"/>
            <p14:sldId id="326"/>
            <p14:sldId id="354"/>
            <p14:sldId id="257"/>
            <p14:sldId id="286"/>
            <p14:sldId id="258"/>
            <p14:sldId id="259"/>
            <p14:sldId id="260"/>
            <p14:sldId id="261"/>
            <p14:sldId id="262"/>
            <p14:sldId id="263"/>
            <p14:sldId id="276"/>
            <p14:sldId id="267"/>
            <p14:sldId id="268"/>
            <p14:sldId id="269"/>
            <p14:sldId id="293"/>
            <p14:sldId id="270"/>
            <p14:sldId id="278"/>
            <p14:sldId id="281"/>
            <p14:sldId id="277"/>
            <p14:sldId id="271"/>
            <p14:sldId id="273"/>
            <p14:sldId id="274"/>
            <p14:sldId id="275"/>
            <p14:sldId id="327"/>
            <p14:sldId id="294"/>
            <p14:sldId id="282"/>
            <p14:sldId id="287"/>
            <p14:sldId id="289"/>
            <p14:sldId id="290"/>
            <p14:sldId id="291"/>
            <p14:sldId id="292"/>
            <p14:sldId id="295"/>
            <p14:sldId id="296"/>
            <p14:sldId id="297"/>
            <p14:sldId id="299"/>
            <p14:sldId id="298"/>
            <p14:sldId id="355"/>
            <p14:sldId id="300"/>
            <p14:sldId id="301"/>
            <p14:sldId id="302"/>
            <p14:sldId id="303"/>
            <p14:sldId id="304"/>
            <p14:sldId id="305"/>
            <p14:sldId id="306"/>
            <p14:sldId id="311"/>
            <p14:sldId id="307"/>
            <p14:sldId id="310"/>
            <p14:sldId id="312"/>
            <p14:sldId id="315"/>
            <p14:sldId id="313"/>
            <p14:sldId id="316"/>
            <p14:sldId id="314"/>
            <p14:sldId id="317"/>
            <p14:sldId id="318"/>
            <p14:sldId id="321"/>
            <p14:sldId id="319"/>
            <p14:sldId id="322"/>
            <p14:sldId id="320"/>
            <p14:sldId id="329"/>
            <p14:sldId id="330"/>
            <p14:sldId id="352"/>
            <p14:sldId id="356"/>
            <p14:sldId id="353"/>
            <p14:sldId id="357"/>
            <p14:sldId id="349"/>
            <p14:sldId id="3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09" autoAdjust="0"/>
    <p:restoredTop sz="80207" autoAdjust="0"/>
  </p:normalViewPr>
  <p:slideViewPr>
    <p:cSldViewPr snapToGrid="0">
      <p:cViewPr>
        <p:scale>
          <a:sx n="100" d="100"/>
          <a:sy n="100" d="100"/>
        </p:scale>
        <p:origin x="210" y="-210"/>
      </p:cViewPr>
      <p:guideLst/>
    </p:cSldViewPr>
  </p:slid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105"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07ABCDD-A809-416B-B2E9-ADBB9DFF11C2}" type="datetimeFigureOut">
              <a:rPr lang="en-SG" smtClean="0"/>
              <a:t>10/1/2018</a:t>
            </a:fld>
            <a:endParaRPr lang="en-SG"/>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6" name="Slide Number Placeholder 5"/>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6F7EFC-51DC-42D2-A435-5FF8E3CD1ACF}" type="slidenum">
              <a:rPr lang="en-SG" smtClean="0"/>
              <a:t>‹#›</a:t>
            </a:fld>
            <a:endParaRPr lang="en-SG"/>
          </a:p>
        </p:txBody>
      </p:sp>
    </p:spTree>
    <p:extLst>
      <p:ext uri="{BB962C8B-B14F-4D97-AF65-F5344CB8AC3E}">
        <p14:creationId xmlns:p14="http://schemas.microsoft.com/office/powerpoint/2010/main" val="3555778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6690BE-CA03-49F8-8430-FE3043E91042}" type="datetimeFigureOut">
              <a:rPr lang="en-US" smtClean="0"/>
              <a:t>1/10/2018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620E15-B081-49F8-A3DF-FEAFE877F02C}" type="slidenum">
              <a:rPr lang="en-US" smtClean="0"/>
              <a:t>‹#›</a:t>
            </a:fld>
            <a:endParaRPr lang="en-US"/>
          </a:p>
        </p:txBody>
      </p:sp>
    </p:spTree>
    <p:extLst>
      <p:ext uri="{BB962C8B-B14F-4D97-AF65-F5344CB8AC3E}">
        <p14:creationId xmlns:p14="http://schemas.microsoft.com/office/powerpoint/2010/main" val="3131891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Hello Everyone.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Thanks for attending the thesis advisory committee.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 let me introduce myself</a:t>
            </a:r>
            <a:r>
              <a:rPr lang="en-US" baseline="0" dirty="0" smtClean="0"/>
              <a:t> formally, I am </a:t>
            </a:r>
            <a:r>
              <a:rPr lang="en-US" baseline="0" dirty="0" err="1" smtClean="0"/>
              <a:t>Pravein</a:t>
            </a:r>
            <a:r>
              <a:rPr lang="en-US" baseline="0" dirty="0" smtClean="0"/>
              <a:t>, I am entering the 4</a:t>
            </a:r>
            <a:r>
              <a:rPr lang="en-US" baseline="30000" dirty="0" smtClean="0"/>
              <a:t>th</a:t>
            </a:r>
            <a:r>
              <a:rPr lang="en-US" baseline="0" dirty="0" smtClean="0"/>
              <a:t> year of my PhD</a:t>
            </a:r>
            <a:endParaRPr lang="en-US" dirty="0" smtClean="0"/>
          </a:p>
          <a:p>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1</a:t>
            </a:fld>
            <a:endParaRPr lang="en-US"/>
          </a:p>
        </p:txBody>
      </p:sp>
    </p:spTree>
    <p:extLst>
      <p:ext uri="{BB962C8B-B14F-4D97-AF65-F5344CB8AC3E}">
        <p14:creationId xmlns:p14="http://schemas.microsoft.com/office/powerpoint/2010/main" val="970431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Rule 2, which applied between H2, and H3/H4. Hence, this rule will be placed in Switch S2, which is ingress switch of this packet path.</a:t>
            </a:r>
          </a:p>
        </p:txBody>
      </p:sp>
      <p:sp>
        <p:nvSpPr>
          <p:cNvPr id="4" name="Slide Number Placeholder 3"/>
          <p:cNvSpPr>
            <a:spLocks noGrp="1"/>
          </p:cNvSpPr>
          <p:nvPr>
            <p:ph type="sldNum" sz="quarter" idx="10"/>
          </p:nvPr>
        </p:nvSpPr>
        <p:spPr/>
        <p:txBody>
          <a:bodyPr/>
          <a:lstStyle/>
          <a:p>
            <a:fld id="{6D97A70B-7899-4CDD-8E1B-0E3F5FD140C5}" type="slidenum">
              <a:rPr lang="en-US" smtClean="0"/>
              <a:t>10</a:t>
            </a:fld>
            <a:endParaRPr lang="en-US"/>
          </a:p>
        </p:txBody>
      </p:sp>
    </p:spTree>
    <p:extLst>
      <p:ext uri="{BB962C8B-B14F-4D97-AF65-F5344CB8AC3E}">
        <p14:creationId xmlns:p14="http://schemas.microsoft.com/office/powerpoint/2010/main" val="2138926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Rule 3, which applies to traffic originating from all hosts towards H4. Hence, this rule is applied to all the ingress switches S1, S2, S6 and S7</a:t>
            </a:r>
          </a:p>
        </p:txBody>
      </p:sp>
      <p:sp>
        <p:nvSpPr>
          <p:cNvPr id="4" name="Slide Number Placeholder 3"/>
          <p:cNvSpPr>
            <a:spLocks noGrp="1"/>
          </p:cNvSpPr>
          <p:nvPr>
            <p:ph type="sldNum" sz="quarter" idx="10"/>
          </p:nvPr>
        </p:nvSpPr>
        <p:spPr/>
        <p:txBody>
          <a:bodyPr/>
          <a:lstStyle/>
          <a:p>
            <a:fld id="{6D97A70B-7899-4CDD-8E1B-0E3F5FD140C5}" type="slidenum">
              <a:rPr lang="en-US" smtClean="0"/>
              <a:t>11</a:t>
            </a:fld>
            <a:endParaRPr lang="en-US"/>
          </a:p>
        </p:txBody>
      </p:sp>
    </p:spTree>
    <p:extLst>
      <p:ext uri="{BB962C8B-B14F-4D97-AF65-F5344CB8AC3E}">
        <p14:creationId xmlns:p14="http://schemas.microsoft.com/office/powerpoint/2010/main" val="367160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NimbusRomNo9L-Medi"/>
              </a:rPr>
              <a:t>And Rule 4 similarly, applies to traffic between all pairs of hosts. Hence., needs to be placed in all ingress switches.</a:t>
            </a:r>
          </a:p>
          <a:p>
            <a:endParaRPr lang="en-US" dirty="0">
              <a:latin typeface="NimbusRomNo9L-Medi"/>
            </a:endParaRPr>
          </a:p>
          <a:p>
            <a:r>
              <a:rPr lang="en-US" dirty="0">
                <a:latin typeface="NimbusRomNo9L-Medi"/>
              </a:rPr>
              <a:t>Hence, after placing all the rules/policies. Overall number of rules needed to implement  the policies is 10.</a:t>
            </a:r>
          </a:p>
          <a:p>
            <a:endParaRPr lang="en-US" dirty="0">
              <a:latin typeface="NimbusRomNo9L-Medi"/>
            </a:endParaRPr>
          </a:p>
          <a:p>
            <a:r>
              <a:rPr lang="en-US" dirty="0">
                <a:latin typeface="NimbusRomNo9L-Medi"/>
              </a:rPr>
              <a:t>This is the most simple rule-placement scheme, however</a:t>
            </a:r>
          </a:p>
          <a:p>
            <a:r>
              <a:rPr lang="en-US" dirty="0">
                <a:latin typeface="NimbusRomNo9L-Medi"/>
              </a:rPr>
              <a:t>The Problem is that number of rules is limited to capacity of ingress switches, which could be limited and in the order of few thousands.</a:t>
            </a:r>
            <a:endParaRPr lang="en-US" dirty="0"/>
          </a:p>
        </p:txBody>
      </p:sp>
      <p:sp>
        <p:nvSpPr>
          <p:cNvPr id="4" name="Slide Number Placeholder 3"/>
          <p:cNvSpPr>
            <a:spLocks noGrp="1"/>
          </p:cNvSpPr>
          <p:nvPr>
            <p:ph type="sldNum" sz="quarter" idx="10"/>
          </p:nvPr>
        </p:nvSpPr>
        <p:spPr/>
        <p:txBody>
          <a:bodyPr/>
          <a:lstStyle/>
          <a:p>
            <a:fld id="{6D97A70B-7899-4CDD-8E1B-0E3F5FD140C5}" type="slidenum">
              <a:rPr lang="en-US" smtClean="0"/>
              <a:t>12</a:t>
            </a:fld>
            <a:endParaRPr lang="en-US"/>
          </a:p>
        </p:txBody>
      </p:sp>
    </p:spTree>
    <p:extLst>
      <p:ext uri="{BB962C8B-B14F-4D97-AF65-F5344CB8AC3E}">
        <p14:creationId xmlns:p14="http://schemas.microsoft.com/office/powerpoint/2010/main" val="3594545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NimbusRomNo9L-Medi"/>
              </a:rPr>
              <a:t>To solve this scalability problem, there are a range of works which perform placement of rules by splitting and  offloading the rules along the path of traffic.</a:t>
            </a:r>
            <a:endParaRPr lang="en-US" dirty="0"/>
          </a:p>
        </p:txBody>
      </p:sp>
      <p:sp>
        <p:nvSpPr>
          <p:cNvPr id="4" name="Slide Number Placeholder 3"/>
          <p:cNvSpPr>
            <a:spLocks noGrp="1"/>
          </p:cNvSpPr>
          <p:nvPr>
            <p:ph type="sldNum" sz="quarter" idx="10"/>
          </p:nvPr>
        </p:nvSpPr>
        <p:spPr/>
        <p:txBody>
          <a:bodyPr/>
          <a:lstStyle/>
          <a:p>
            <a:fld id="{6D97A70B-7899-4CDD-8E1B-0E3F5FD140C5}" type="slidenum">
              <a:rPr lang="en-US" smtClean="0"/>
              <a:t>13</a:t>
            </a:fld>
            <a:endParaRPr lang="en-US"/>
          </a:p>
        </p:txBody>
      </p:sp>
    </p:spTree>
    <p:extLst>
      <p:ext uri="{BB962C8B-B14F-4D97-AF65-F5344CB8AC3E}">
        <p14:creationId xmlns:p14="http://schemas.microsoft.com/office/powerpoint/2010/main" val="2533541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97A70B-7899-4CDD-8E1B-0E3F5FD140C5}" type="slidenum">
              <a:rPr lang="en-US" smtClean="0"/>
              <a:t>14</a:t>
            </a:fld>
            <a:endParaRPr lang="en-US"/>
          </a:p>
        </p:txBody>
      </p:sp>
    </p:spTree>
    <p:extLst>
      <p:ext uri="{BB962C8B-B14F-4D97-AF65-F5344CB8AC3E}">
        <p14:creationId xmlns:p14="http://schemas.microsoft.com/office/powerpoint/2010/main" val="3420296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97A70B-7899-4CDD-8E1B-0E3F5FD140C5}" type="slidenum">
              <a:rPr lang="en-US" smtClean="0"/>
              <a:t>15</a:t>
            </a:fld>
            <a:endParaRPr lang="en-US"/>
          </a:p>
        </p:txBody>
      </p:sp>
    </p:spTree>
    <p:extLst>
      <p:ext uri="{BB962C8B-B14F-4D97-AF65-F5344CB8AC3E}">
        <p14:creationId xmlns:p14="http://schemas.microsoft.com/office/powerpoint/2010/main" val="4228585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endParaRPr lang="en-US"/>
          </a:p>
        </p:txBody>
      </p:sp>
    </p:spTree>
    <p:extLst>
      <p:ext uri="{BB962C8B-B14F-4D97-AF65-F5344CB8AC3E}">
        <p14:creationId xmlns:p14="http://schemas.microsoft.com/office/powerpoint/2010/main" val="6191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Hence, now the rules are split to avoid any conflicts, and offloaded onto the path of the applicable traffic.</a:t>
            </a:r>
          </a:p>
          <a:p>
            <a:endParaRPr lang="en-US" dirty="0"/>
          </a:p>
          <a:p>
            <a:r>
              <a:rPr lang="en-US" dirty="0"/>
              <a:t>The total number of rules in the network will be greater than 10, due to conflict resolution, which causes rules to be </a:t>
            </a:r>
            <a:r>
              <a:rPr lang="en-US" dirty="0" err="1"/>
              <a:t>splitted</a:t>
            </a:r>
            <a:r>
              <a:rPr lang="en-US" dirty="0"/>
              <a:t> and hence increases the number of rules needed.</a:t>
            </a:r>
          </a:p>
          <a:p>
            <a:endParaRPr lang="en-US" dirty="0"/>
          </a:p>
          <a:p>
            <a:r>
              <a:rPr lang="en-US" dirty="0"/>
              <a:t>The problems of these schemes are that,</a:t>
            </a:r>
          </a:p>
          <a:p>
            <a:endParaRPr lang="en-US" dirty="0"/>
          </a:p>
          <a:p>
            <a:r>
              <a:rPr lang="en-US" dirty="0"/>
              <a:t>The rules are placed considering the single path for a flow; Hence, upon path failures, it needs to re-calculate and place the rules in the alternative path. Same goes for load-balancing dynamically.</a:t>
            </a:r>
          </a:p>
          <a:p>
            <a:endParaRPr lang="en-US" dirty="0"/>
          </a:p>
          <a:p>
            <a:r>
              <a:rPr lang="en-US" dirty="0"/>
              <a:t>Hence, its not very practical for networks with dynamic flows and traffic engineering.</a:t>
            </a:r>
          </a:p>
        </p:txBody>
      </p:sp>
      <p:sp>
        <p:nvSpPr>
          <p:cNvPr id="4" name="Slide Number Placeholder 3"/>
          <p:cNvSpPr>
            <a:spLocks noGrp="1"/>
          </p:cNvSpPr>
          <p:nvPr>
            <p:ph type="sldNum" sz="quarter" idx="10"/>
          </p:nvPr>
        </p:nvSpPr>
        <p:spPr/>
        <p:txBody>
          <a:bodyPr/>
          <a:lstStyle/>
          <a:p>
            <a:fld id="{6D97A70B-7899-4CDD-8E1B-0E3F5FD140C5}" type="slidenum">
              <a:rPr lang="en-US" smtClean="0"/>
              <a:t>17</a:t>
            </a:fld>
            <a:endParaRPr lang="en-US"/>
          </a:p>
        </p:txBody>
      </p:sp>
    </p:spTree>
    <p:extLst>
      <p:ext uri="{BB962C8B-B14F-4D97-AF65-F5344CB8AC3E}">
        <p14:creationId xmlns:p14="http://schemas.microsoft.com/office/powerpoint/2010/main" val="193601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consider naïve duplication of rules to support multipath, however again, its not very scalable. Can we do better?</a:t>
            </a:r>
          </a:p>
        </p:txBody>
      </p:sp>
      <p:sp>
        <p:nvSpPr>
          <p:cNvPr id="4" name="Slide Number Placeholder 3"/>
          <p:cNvSpPr>
            <a:spLocks noGrp="1"/>
          </p:cNvSpPr>
          <p:nvPr>
            <p:ph type="sldNum" sz="quarter" idx="10"/>
          </p:nvPr>
        </p:nvSpPr>
        <p:spPr/>
        <p:txBody>
          <a:bodyPr/>
          <a:lstStyle/>
          <a:p>
            <a:fld id="{6D97A70B-7899-4CDD-8E1B-0E3F5FD140C5}" type="slidenum">
              <a:rPr lang="en-US" smtClean="0"/>
              <a:t>18</a:t>
            </a:fld>
            <a:endParaRPr lang="en-US"/>
          </a:p>
        </p:txBody>
      </p:sp>
    </p:spTree>
    <p:extLst>
      <p:ext uri="{BB962C8B-B14F-4D97-AF65-F5344CB8AC3E}">
        <p14:creationId xmlns:p14="http://schemas.microsoft.com/office/powerpoint/2010/main" val="2983372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Raptor, the key idea is to identify rules that are applicable to various flows, and placing them at certain points in network, where it can be shared.</a:t>
            </a:r>
          </a:p>
          <a:p>
            <a:endParaRPr lang="en-US" dirty="0"/>
          </a:p>
          <a:p>
            <a:r>
              <a:rPr lang="en-US" dirty="0"/>
              <a:t>For example, rule 3 and 4 are applicable to more than 1 host pair, hence, can be moved to a more central part of the network, without much changes.</a:t>
            </a:r>
          </a:p>
        </p:txBody>
      </p:sp>
      <p:sp>
        <p:nvSpPr>
          <p:cNvPr id="4" name="Slide Number Placeholder 3"/>
          <p:cNvSpPr>
            <a:spLocks noGrp="1"/>
          </p:cNvSpPr>
          <p:nvPr>
            <p:ph type="sldNum" sz="quarter" idx="10"/>
          </p:nvPr>
        </p:nvSpPr>
        <p:spPr/>
        <p:txBody>
          <a:bodyPr/>
          <a:lstStyle/>
          <a:p>
            <a:fld id="{6D97A70B-7899-4CDD-8E1B-0E3F5FD140C5}" type="slidenum">
              <a:rPr lang="en-US" smtClean="0"/>
              <a:t>19</a:t>
            </a:fld>
            <a:endParaRPr lang="en-US"/>
          </a:p>
        </p:txBody>
      </p:sp>
    </p:spTree>
    <p:extLst>
      <p:ext uri="{BB962C8B-B14F-4D97-AF65-F5344CB8AC3E}">
        <p14:creationId xmlns:p14="http://schemas.microsoft.com/office/powerpoint/2010/main" val="2718781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me lay out the agenda for this</a:t>
            </a:r>
            <a:r>
              <a:rPr lang="en-US" baseline="0" dirty="0" smtClean="0"/>
              <a:t> presentation :</a:t>
            </a:r>
          </a:p>
          <a:p>
            <a:endParaRPr lang="en-US" baseline="0" dirty="0" smtClean="0"/>
          </a:p>
          <a:p>
            <a:r>
              <a:rPr lang="en-US" baseline="0" dirty="0" smtClean="0"/>
              <a:t>Initially, I will be giving a 10-min quick run through of my first work, Raptor which is a scalable rule placement scheme in Software defined networks.</a:t>
            </a:r>
          </a:p>
          <a:p>
            <a:r>
              <a:rPr lang="en-US" baseline="0" dirty="0" smtClean="0"/>
              <a:t>Next, I will be talking about the work I was doing last year, which is BNV, a bare-metal network virtualization technique</a:t>
            </a:r>
          </a:p>
          <a:p>
            <a:r>
              <a:rPr lang="en-US" baseline="0" dirty="0" smtClean="0"/>
              <a:t>Finally, I will conclude with the work</a:t>
            </a:r>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2</a:t>
            </a:fld>
            <a:endParaRPr lang="en-US"/>
          </a:p>
        </p:txBody>
      </p:sp>
    </p:spTree>
    <p:extLst>
      <p:ext uri="{BB962C8B-B14F-4D97-AF65-F5344CB8AC3E}">
        <p14:creationId xmlns:p14="http://schemas.microsoft.com/office/powerpoint/2010/main" val="3263446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endParaRPr lang="en-US"/>
          </a:p>
        </p:txBody>
      </p:sp>
    </p:spTree>
    <p:extLst>
      <p:ext uri="{BB962C8B-B14F-4D97-AF65-F5344CB8AC3E}">
        <p14:creationId xmlns:p14="http://schemas.microsoft.com/office/powerpoint/2010/main" val="1435922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doing this, rule 3 and 4 are now placed Switch S5 , we just need 1 rule for implementing rule 3 and 2 rules for implementing rule 4 (since S5 doesn’t hit the traffic between H1 and H2).</a:t>
            </a:r>
          </a:p>
          <a:p>
            <a:endParaRPr lang="en-US" dirty="0"/>
          </a:p>
          <a:p>
            <a:r>
              <a:rPr lang="en-US" dirty="0"/>
              <a:t>Also, the position of S5 here is perfect since regardless of the path the traffic takes, it will hit the rule.</a:t>
            </a:r>
          </a:p>
          <a:p>
            <a:endParaRPr lang="en-US" dirty="0"/>
          </a:p>
          <a:p>
            <a:r>
              <a:rPr lang="en-US" dirty="0"/>
              <a:t>Hence, the number of rules needed in the network reduce by half in this small example itself.</a:t>
            </a:r>
          </a:p>
          <a:p>
            <a:endParaRPr lang="en-US" dirty="0"/>
          </a:p>
          <a:p>
            <a:endParaRPr lang="en-US" dirty="0"/>
          </a:p>
        </p:txBody>
      </p:sp>
      <p:sp>
        <p:nvSpPr>
          <p:cNvPr id="4" name="Slide Number Placeholder 3"/>
          <p:cNvSpPr>
            <a:spLocks noGrp="1"/>
          </p:cNvSpPr>
          <p:nvPr>
            <p:ph type="sldNum" sz="quarter" idx="10"/>
          </p:nvPr>
        </p:nvSpPr>
        <p:spPr/>
        <p:txBody>
          <a:bodyPr/>
          <a:lstStyle/>
          <a:p>
            <a:fld id="{6D97A70B-7899-4CDD-8E1B-0E3F5FD140C5}" type="slidenum">
              <a:rPr lang="en-US" smtClean="0"/>
              <a:t>21</a:t>
            </a:fld>
            <a:endParaRPr lang="en-US"/>
          </a:p>
        </p:txBody>
      </p:sp>
    </p:spTree>
    <p:extLst>
      <p:ext uri="{BB962C8B-B14F-4D97-AF65-F5344CB8AC3E}">
        <p14:creationId xmlns:p14="http://schemas.microsoft.com/office/powerpoint/2010/main" val="481163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First phase, diffuse, we solve the ILP without ordering constraint to get a partial solution.</a:t>
            </a:r>
            <a:endParaRPr lang="en-SG" baseline="0" dirty="0"/>
          </a:p>
          <a:p>
            <a:endParaRPr lang="en-SG" baseline="0" dirty="0"/>
          </a:p>
        </p:txBody>
      </p:sp>
      <p:sp>
        <p:nvSpPr>
          <p:cNvPr id="4" name="Slide Number Placeholder 3"/>
          <p:cNvSpPr>
            <a:spLocks noGrp="1"/>
          </p:cNvSpPr>
          <p:nvPr>
            <p:ph type="sldNum" sz="quarter" idx="10"/>
          </p:nvPr>
        </p:nvSpPr>
        <p:spPr/>
        <p:txBody>
          <a:bodyPr/>
          <a:lstStyle/>
          <a:p>
            <a:fld id="{5F1035D3-9BB0-4A59-97AA-6D9C96AE9195}" type="slidenum">
              <a:rPr lang="en-SG" smtClean="0"/>
              <a:t>22</a:t>
            </a:fld>
            <a:endParaRPr lang="en-SG"/>
          </a:p>
        </p:txBody>
      </p:sp>
    </p:spTree>
    <p:extLst>
      <p:ext uri="{BB962C8B-B14F-4D97-AF65-F5344CB8AC3E}">
        <p14:creationId xmlns:p14="http://schemas.microsoft.com/office/powerpoint/2010/main" val="2714325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Let me now go into the solution,</a:t>
            </a:r>
          </a:p>
          <a:p>
            <a:endParaRPr lang="en-SG" dirty="0"/>
          </a:p>
          <a:p>
            <a:r>
              <a:rPr lang="en-SG" dirty="0"/>
              <a:t>Given the Topology(with the selected paths) and the endpoint policy.</a:t>
            </a:r>
          </a:p>
          <a:p>
            <a:endParaRPr lang="en-SG" dirty="0"/>
          </a:p>
          <a:p>
            <a:r>
              <a:rPr lang="en-SG" dirty="0"/>
              <a:t>We</a:t>
            </a:r>
            <a:r>
              <a:rPr lang="en-SG" baseline="0" dirty="0"/>
              <a:t> go through two phases.</a:t>
            </a:r>
          </a:p>
          <a:p>
            <a:endParaRPr lang="en-SG" baseline="0" dirty="0"/>
          </a:p>
        </p:txBody>
      </p:sp>
      <p:sp>
        <p:nvSpPr>
          <p:cNvPr id="4" name="Slide Number Placeholder 3"/>
          <p:cNvSpPr>
            <a:spLocks noGrp="1"/>
          </p:cNvSpPr>
          <p:nvPr>
            <p:ph type="sldNum" sz="quarter" idx="10"/>
          </p:nvPr>
        </p:nvSpPr>
        <p:spPr/>
        <p:txBody>
          <a:bodyPr/>
          <a:lstStyle/>
          <a:p>
            <a:fld id="{5F1035D3-9BB0-4A59-97AA-6D9C96AE9195}" type="slidenum">
              <a:rPr lang="en-SG" smtClean="0"/>
              <a:t>23</a:t>
            </a:fld>
            <a:endParaRPr lang="en-SG"/>
          </a:p>
        </p:txBody>
      </p:sp>
    </p:spTree>
    <p:extLst>
      <p:ext uri="{BB962C8B-B14F-4D97-AF65-F5344CB8AC3E}">
        <p14:creationId xmlns:p14="http://schemas.microsoft.com/office/powerpoint/2010/main" val="3427040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a:t>
            </a:r>
            <a:r>
              <a:rPr lang="en-SG" baseline="0" dirty="0"/>
              <a:t> FatTree-8, we observe savings of 40-60% over OBS-1 for less overlapping policies.</a:t>
            </a:r>
          </a:p>
          <a:p>
            <a:endParaRPr lang="en-SG" baseline="0" dirty="0"/>
          </a:p>
          <a:p>
            <a:r>
              <a:rPr lang="en-SG" baseline="0" dirty="0"/>
              <a:t>Adding to that, we observe that we are able to accommodate larger policy-set for a given topology and switch </a:t>
            </a:r>
            <a:r>
              <a:rPr lang="en-SG" baseline="0" dirty="0" err="1"/>
              <a:t>tcam</a:t>
            </a:r>
            <a:r>
              <a:rPr lang="en-SG" baseline="0" dirty="0"/>
              <a:t> size.</a:t>
            </a:r>
            <a:endParaRPr lang="en-SG" dirty="0"/>
          </a:p>
        </p:txBody>
      </p:sp>
      <p:sp>
        <p:nvSpPr>
          <p:cNvPr id="4" name="Slide Number Placeholder 3"/>
          <p:cNvSpPr>
            <a:spLocks noGrp="1"/>
          </p:cNvSpPr>
          <p:nvPr>
            <p:ph type="sldNum" sz="quarter" idx="10"/>
          </p:nvPr>
        </p:nvSpPr>
        <p:spPr/>
        <p:txBody>
          <a:bodyPr/>
          <a:lstStyle/>
          <a:p>
            <a:fld id="{5F1035D3-9BB0-4A59-97AA-6D9C96AE9195}" type="slidenum">
              <a:rPr lang="en-SG" smtClean="0"/>
              <a:t>24</a:t>
            </a:fld>
            <a:endParaRPr lang="en-SG"/>
          </a:p>
        </p:txBody>
      </p:sp>
    </p:spTree>
    <p:extLst>
      <p:ext uri="{BB962C8B-B14F-4D97-AF65-F5344CB8AC3E}">
        <p14:creationId xmlns:p14="http://schemas.microsoft.com/office/powerpoint/2010/main" val="1079489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paradigms and architectures such as SDN have added an unprecedented increase n the rate of Research &amp; Development conducted in the field of computer networks.</a:t>
            </a:r>
          </a:p>
          <a:p>
            <a:r>
              <a:rPr lang="en-US" dirty="0"/>
              <a:t>Be it Looking out for new topologies for data-centers, designing congestion control protocols or bandwidth allocation, There is a need to validate the new ideas in an environment which can guarantee high-fidelity and provide flexibility.</a:t>
            </a:r>
          </a:p>
          <a:p>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26</a:t>
            </a:fld>
            <a:endParaRPr lang="en-US"/>
          </a:p>
        </p:txBody>
      </p:sp>
    </p:spTree>
    <p:extLst>
      <p:ext uri="{BB962C8B-B14F-4D97-AF65-F5344CB8AC3E}">
        <p14:creationId xmlns:p14="http://schemas.microsoft.com/office/powerpoint/2010/main" val="185076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Big Environments, small configuration issues could bring down the network causing large outages. </a:t>
            </a:r>
          </a:p>
          <a:p>
            <a:r>
              <a:rPr lang="en-US" dirty="0"/>
              <a:t>To minimize the outages, the configuration changes could be tried out in staging environment which can reliably mimic production at scale.</a:t>
            </a:r>
          </a:p>
        </p:txBody>
      </p:sp>
      <p:sp>
        <p:nvSpPr>
          <p:cNvPr id="4" name="Slide Number Placeholder 3"/>
          <p:cNvSpPr>
            <a:spLocks noGrp="1"/>
          </p:cNvSpPr>
          <p:nvPr>
            <p:ph type="sldNum" sz="quarter" idx="10"/>
          </p:nvPr>
        </p:nvSpPr>
        <p:spPr/>
        <p:txBody>
          <a:bodyPr/>
          <a:lstStyle/>
          <a:p>
            <a:fld id="{D1620E15-B081-49F8-A3DF-FEAFE877F02C}" type="slidenum">
              <a:rPr lang="en-US" smtClean="0"/>
              <a:t>27</a:t>
            </a:fld>
            <a:endParaRPr lang="en-US"/>
          </a:p>
        </p:txBody>
      </p:sp>
    </p:spTree>
    <p:extLst>
      <p:ext uri="{BB962C8B-B14F-4D97-AF65-F5344CB8AC3E}">
        <p14:creationId xmlns:p14="http://schemas.microsoft.com/office/powerpoint/2010/main" val="2979084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cases, experiments rely on software network emulation tools like </a:t>
            </a:r>
            <a:r>
              <a:rPr lang="en-US" dirty="0" err="1"/>
              <a:t>mininet</a:t>
            </a:r>
            <a:r>
              <a:rPr lang="en-US" dirty="0"/>
              <a:t>, </a:t>
            </a:r>
            <a:r>
              <a:rPr lang="en-US" dirty="0" err="1"/>
              <a:t>maxinet</a:t>
            </a:r>
            <a:r>
              <a:rPr lang="en-US" dirty="0"/>
              <a:t> gns3 etc.</a:t>
            </a:r>
          </a:p>
          <a:p>
            <a:endParaRPr lang="en-US" dirty="0"/>
          </a:p>
          <a:p>
            <a:r>
              <a:rPr lang="en-US" dirty="0"/>
              <a:t>These tools allow experimenters to create network topologies very quickly on the host machines using container-based techniques</a:t>
            </a:r>
          </a:p>
          <a:p>
            <a:endParaRPr lang="en-US" dirty="0"/>
          </a:p>
          <a:p>
            <a:r>
              <a:rPr lang="en-US" dirty="0"/>
              <a:t>However, since they run on the CPU of the machines they are hosted on, the network performance highly depends on the deployment environment.</a:t>
            </a:r>
          </a:p>
          <a:p>
            <a:endParaRPr lang="en-US" dirty="0"/>
          </a:p>
          <a:p>
            <a:r>
              <a:rPr lang="en-US" dirty="0"/>
              <a:t>Also, they cannot achieve peak line-rate for performance testing</a:t>
            </a:r>
          </a:p>
        </p:txBody>
      </p:sp>
      <p:sp>
        <p:nvSpPr>
          <p:cNvPr id="4" name="Slide Number Placeholder 3"/>
          <p:cNvSpPr>
            <a:spLocks noGrp="1"/>
          </p:cNvSpPr>
          <p:nvPr>
            <p:ph type="sldNum" sz="quarter" idx="10"/>
          </p:nvPr>
        </p:nvSpPr>
        <p:spPr/>
        <p:txBody>
          <a:bodyPr/>
          <a:lstStyle/>
          <a:p>
            <a:fld id="{D1620E15-B081-49F8-A3DF-FEAFE877F02C}" type="slidenum">
              <a:rPr lang="en-US" smtClean="0"/>
              <a:t>28</a:t>
            </a:fld>
            <a:endParaRPr lang="en-US"/>
          </a:p>
        </p:txBody>
      </p:sp>
    </p:spTree>
    <p:extLst>
      <p:ext uri="{BB962C8B-B14F-4D97-AF65-F5344CB8AC3E}">
        <p14:creationId xmlns:p14="http://schemas.microsoft.com/office/powerpoint/2010/main" val="1510638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testbeds such as </a:t>
            </a:r>
            <a:r>
              <a:rPr lang="en-US" dirty="0" err="1"/>
              <a:t>cloudlab</a:t>
            </a:r>
            <a:r>
              <a:rPr lang="en-US" dirty="0"/>
              <a:t>, </a:t>
            </a:r>
            <a:r>
              <a:rPr lang="en-US" dirty="0" err="1"/>
              <a:t>deterlab</a:t>
            </a:r>
            <a:r>
              <a:rPr lang="en-US" dirty="0"/>
              <a:t> and other platforms provide high-fidelity environment for network experimentation.</a:t>
            </a:r>
          </a:p>
          <a:p>
            <a:endParaRPr lang="en-US" dirty="0"/>
          </a:p>
          <a:p>
            <a:r>
              <a:rPr lang="en-US" dirty="0"/>
              <a:t>However, they consider the network as an infrastructure rather than tools to be experimented with.</a:t>
            </a:r>
          </a:p>
          <a:p>
            <a:endParaRPr lang="en-US" dirty="0"/>
          </a:p>
          <a:p>
            <a:r>
              <a:rPr lang="en-US" dirty="0"/>
              <a:t>Though some testbeds like GENI provide network that are programmable, they can only provide a fixed topology or a subset of the substrate topology.</a:t>
            </a:r>
          </a:p>
          <a:p>
            <a:endParaRPr lang="en-US" dirty="0"/>
          </a:p>
          <a:p>
            <a:r>
              <a:rPr lang="en-US" dirty="0"/>
              <a:t>In order to get </a:t>
            </a:r>
            <a:r>
              <a:rPr lang="en-US" dirty="0" err="1"/>
              <a:t>fexilbility</a:t>
            </a:r>
            <a:r>
              <a:rPr lang="en-US" dirty="0"/>
              <a:t>/ change in topology it would take in the order of days to months for wiring changes</a:t>
            </a:r>
          </a:p>
        </p:txBody>
      </p:sp>
      <p:sp>
        <p:nvSpPr>
          <p:cNvPr id="4" name="Slide Number Placeholder 3"/>
          <p:cNvSpPr>
            <a:spLocks noGrp="1"/>
          </p:cNvSpPr>
          <p:nvPr>
            <p:ph type="sldNum" sz="quarter" idx="10"/>
          </p:nvPr>
        </p:nvSpPr>
        <p:spPr/>
        <p:txBody>
          <a:bodyPr/>
          <a:lstStyle/>
          <a:p>
            <a:fld id="{D1620E15-B081-49F8-A3DF-FEAFE877F02C}" type="slidenum">
              <a:rPr lang="en-US" smtClean="0"/>
              <a:t>29</a:t>
            </a:fld>
            <a:endParaRPr lang="en-US"/>
          </a:p>
        </p:txBody>
      </p:sp>
    </p:spTree>
    <p:extLst>
      <p:ext uri="{BB962C8B-B14F-4D97-AF65-F5344CB8AC3E}">
        <p14:creationId xmlns:p14="http://schemas.microsoft.com/office/powerpoint/2010/main" val="3019633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achieve the flexibility of software tools, and fidelity of hardware based testbeds?</a:t>
            </a:r>
          </a:p>
          <a:p>
            <a:endParaRPr lang="en-US" dirty="0"/>
          </a:p>
          <a:p>
            <a:endParaRPr lang="en-US" dirty="0"/>
          </a:p>
          <a:p>
            <a:r>
              <a:rPr lang="en-US" dirty="0"/>
              <a:t>The answer is topology scaling, i.e. to virtualize a single switch to many virtual switches in an arbitrary fashion</a:t>
            </a:r>
          </a:p>
        </p:txBody>
      </p:sp>
      <p:sp>
        <p:nvSpPr>
          <p:cNvPr id="4" name="Slide Number Placeholder 3"/>
          <p:cNvSpPr>
            <a:spLocks noGrp="1"/>
          </p:cNvSpPr>
          <p:nvPr>
            <p:ph type="sldNum" sz="quarter" idx="10"/>
          </p:nvPr>
        </p:nvSpPr>
        <p:spPr/>
        <p:txBody>
          <a:bodyPr/>
          <a:lstStyle/>
          <a:p>
            <a:fld id="{D1620E15-B081-49F8-A3DF-FEAFE877F02C}" type="slidenum">
              <a:rPr lang="en-US" smtClean="0"/>
              <a:t>30</a:t>
            </a:fld>
            <a:endParaRPr lang="en-US"/>
          </a:p>
        </p:txBody>
      </p:sp>
    </p:spTree>
    <p:extLst>
      <p:ext uri="{BB962C8B-B14F-4D97-AF65-F5344CB8AC3E}">
        <p14:creationId xmlns:p14="http://schemas.microsoft.com/office/powerpoint/2010/main" val="281701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Let me go into Raptor, a scalable rule placement scheme for multi-path/dynamic traffic in software defined networks.</a:t>
            </a:r>
          </a:p>
          <a:p>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3</a:t>
            </a:fld>
            <a:endParaRPr lang="en-US"/>
          </a:p>
        </p:txBody>
      </p:sp>
    </p:spTree>
    <p:extLst>
      <p:ext uri="{BB962C8B-B14F-4D97-AF65-F5344CB8AC3E}">
        <p14:creationId xmlns:p14="http://schemas.microsoft.com/office/powerpoint/2010/main" val="1818093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CoVisor</a:t>
            </a:r>
            <a:r>
              <a:rPr lang="en-US" dirty="0"/>
              <a:t> performs one-to-many virtualization of a switch using policy composition.</a:t>
            </a:r>
          </a:p>
          <a:p>
            <a:endParaRPr lang="en-US" dirty="0"/>
          </a:p>
          <a:p>
            <a:r>
              <a:rPr lang="en-US" dirty="0"/>
              <a:t>In this example, A single switch S is virtualized into 3 different switches logically.</a:t>
            </a:r>
          </a:p>
          <a:p>
            <a:endParaRPr lang="en-US" dirty="0"/>
          </a:p>
          <a:p>
            <a:r>
              <a:rPr lang="en-US" dirty="0"/>
              <a:t>Now, assume the 3 switches have 2 rules in each of them for forwarding.</a:t>
            </a:r>
          </a:p>
          <a:p>
            <a:endParaRPr lang="en-US" dirty="0"/>
          </a:p>
          <a:p>
            <a:r>
              <a:rPr lang="en-US" dirty="0"/>
              <a:t>So, what </a:t>
            </a:r>
            <a:r>
              <a:rPr lang="en-US" dirty="0" err="1"/>
              <a:t>CoVisor</a:t>
            </a:r>
            <a:r>
              <a:rPr lang="en-US" dirty="0"/>
              <a:t> does is analyzes the rules in each switch, and combines the rules when applying to the physical switch in such a way that the correctness is right, in terms of priority.</a:t>
            </a:r>
          </a:p>
          <a:p>
            <a:endParaRPr lang="en-US" dirty="0"/>
          </a:p>
          <a:p>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31</a:t>
            </a:fld>
            <a:endParaRPr lang="en-US"/>
          </a:p>
        </p:txBody>
      </p:sp>
    </p:spTree>
    <p:extLst>
      <p:ext uri="{BB962C8B-B14F-4D97-AF65-F5344CB8AC3E}">
        <p14:creationId xmlns:p14="http://schemas.microsoft.com/office/powerpoint/2010/main" val="3891372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Since, it manipulates the policies to emulate multiple switches, it doesn’t capture the queuing behavior between the switches.</a:t>
            </a:r>
          </a:p>
          <a:p>
            <a:endParaRPr lang="en-US" dirty="0"/>
          </a:p>
          <a:p>
            <a:r>
              <a:rPr lang="en-US" dirty="0"/>
              <a:t>So, to demonstrate that, we have a experiment with 4 hosts, </a:t>
            </a:r>
          </a:p>
          <a:p>
            <a:endParaRPr lang="en-US" dirty="0"/>
          </a:p>
          <a:p>
            <a:r>
              <a:rPr lang="en-US" dirty="0"/>
              <a:t>Initially, we have 4 hosts, and 2 switches, the links are 1G each, we run continuous ping from h1 to h4, from 30</a:t>
            </a:r>
            <a:r>
              <a:rPr lang="en-US" baseline="30000" dirty="0"/>
              <a:t>th</a:t>
            </a:r>
            <a:r>
              <a:rPr lang="en-US" dirty="0"/>
              <a:t> to 60</a:t>
            </a:r>
            <a:r>
              <a:rPr lang="en-US" baseline="30000" dirty="0"/>
              <a:t>th</a:t>
            </a:r>
            <a:r>
              <a:rPr lang="en-US" dirty="0"/>
              <a:t> second, we run </a:t>
            </a:r>
            <a:r>
              <a:rPr lang="en-US" dirty="0" err="1"/>
              <a:t>iperf</a:t>
            </a:r>
            <a:r>
              <a:rPr lang="en-US" dirty="0"/>
              <a:t> between H2 and H3, sharing the same bottleneck link.</a:t>
            </a:r>
          </a:p>
          <a:p>
            <a:endParaRPr lang="en-US" dirty="0"/>
          </a:p>
          <a:p>
            <a:r>
              <a:rPr lang="en-US" dirty="0"/>
              <a:t>So, what we observe happens to the ping’s RTT is shown in the green dashed lines, since the </a:t>
            </a:r>
            <a:r>
              <a:rPr lang="en-US" dirty="0" err="1"/>
              <a:t>iperf</a:t>
            </a:r>
            <a:r>
              <a:rPr lang="en-US" dirty="0"/>
              <a:t> traffic fills the queues, thus increasing the latency of the ping traffic.</a:t>
            </a:r>
          </a:p>
          <a:p>
            <a:endParaRPr lang="en-US" dirty="0"/>
          </a:p>
          <a:p>
            <a:r>
              <a:rPr lang="en-US" dirty="0"/>
              <a:t>So, with </a:t>
            </a:r>
            <a:r>
              <a:rPr lang="en-US" dirty="0" err="1"/>
              <a:t>covisor</a:t>
            </a:r>
            <a:r>
              <a:rPr lang="en-US" dirty="0"/>
              <a:t> composing policies, we cannot observe the </a:t>
            </a:r>
            <a:r>
              <a:rPr lang="en-US" dirty="0" err="1"/>
              <a:t>queing</a:t>
            </a:r>
            <a:r>
              <a:rPr lang="en-US" dirty="0"/>
              <a:t> behavior since it switches in the backplane, and there is no </a:t>
            </a:r>
          </a:p>
          <a:p>
            <a:r>
              <a:rPr lang="en-US" dirty="0"/>
              <a:t>link</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32</a:t>
            </a:fld>
            <a:endParaRPr lang="en-US"/>
          </a:p>
        </p:txBody>
      </p:sp>
    </p:spTree>
    <p:extLst>
      <p:ext uri="{BB962C8B-B14F-4D97-AF65-F5344CB8AC3E}">
        <p14:creationId xmlns:p14="http://schemas.microsoft.com/office/powerpoint/2010/main" val="4007975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we ideally need is a network hypervisor, which can take the substrate switches, and the </a:t>
            </a:r>
            <a:r>
              <a:rPr lang="en-US" dirty="0" err="1"/>
              <a:t>users’s</a:t>
            </a:r>
            <a:r>
              <a:rPr lang="en-US" dirty="0"/>
              <a:t> topologies, and allow </a:t>
            </a:r>
            <a:r>
              <a:rPr lang="en-US" dirty="0" err="1"/>
              <a:t>users’s</a:t>
            </a:r>
            <a:r>
              <a:rPr lang="en-US" dirty="0"/>
              <a:t> to control their network from there on.</a:t>
            </a:r>
          </a:p>
          <a:p>
            <a:r>
              <a:rPr lang="en-US" dirty="0"/>
              <a:t>Regardless of the topologies.</a:t>
            </a:r>
          </a:p>
        </p:txBody>
      </p:sp>
      <p:sp>
        <p:nvSpPr>
          <p:cNvPr id="4" name="Slide Number Placeholder 3"/>
          <p:cNvSpPr>
            <a:spLocks noGrp="1"/>
          </p:cNvSpPr>
          <p:nvPr>
            <p:ph type="sldNum" sz="quarter" idx="10"/>
          </p:nvPr>
        </p:nvSpPr>
        <p:spPr/>
        <p:txBody>
          <a:bodyPr/>
          <a:lstStyle/>
          <a:p>
            <a:fld id="{D1620E15-B081-49F8-A3DF-FEAFE877F02C}" type="slidenum">
              <a:rPr lang="en-US" smtClean="0"/>
              <a:t>33</a:t>
            </a:fld>
            <a:endParaRPr lang="en-US"/>
          </a:p>
        </p:txBody>
      </p:sp>
    </p:spTree>
    <p:extLst>
      <p:ext uri="{BB962C8B-B14F-4D97-AF65-F5344CB8AC3E}">
        <p14:creationId xmlns:p14="http://schemas.microsoft.com/office/powerpoint/2010/main" val="16695849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BNV is the network hypervisor, which connects the switches using </a:t>
            </a:r>
            <a:r>
              <a:rPr lang="en-US" dirty="0" err="1"/>
              <a:t>OpenFlow</a:t>
            </a:r>
            <a:r>
              <a:rPr lang="en-US" dirty="0"/>
              <a:t>.</a:t>
            </a:r>
          </a:p>
        </p:txBody>
      </p:sp>
      <p:sp>
        <p:nvSpPr>
          <p:cNvPr id="4" name="Slide Number Placeholder 3"/>
          <p:cNvSpPr>
            <a:spLocks noGrp="1"/>
          </p:cNvSpPr>
          <p:nvPr>
            <p:ph type="sldNum" sz="quarter" idx="10"/>
          </p:nvPr>
        </p:nvSpPr>
        <p:spPr/>
        <p:txBody>
          <a:bodyPr/>
          <a:lstStyle/>
          <a:p>
            <a:fld id="{D1620E15-B081-49F8-A3DF-FEAFE877F02C}" type="slidenum">
              <a:rPr lang="en-US" smtClean="0"/>
              <a:t>34</a:t>
            </a:fld>
            <a:endParaRPr lang="en-US"/>
          </a:p>
        </p:txBody>
      </p:sp>
    </p:spTree>
    <p:extLst>
      <p:ext uri="{BB962C8B-B14F-4D97-AF65-F5344CB8AC3E}">
        <p14:creationId xmlns:p14="http://schemas.microsoft.com/office/powerpoint/2010/main" val="37059663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how topology is abstracted to make 3 switches to many arbitrarily connected switches.</a:t>
            </a:r>
          </a:p>
        </p:txBody>
      </p:sp>
      <p:sp>
        <p:nvSpPr>
          <p:cNvPr id="4" name="Slide Number Placeholder 3"/>
          <p:cNvSpPr>
            <a:spLocks noGrp="1"/>
          </p:cNvSpPr>
          <p:nvPr>
            <p:ph type="sldNum" sz="quarter" idx="10"/>
          </p:nvPr>
        </p:nvSpPr>
        <p:spPr/>
        <p:txBody>
          <a:bodyPr/>
          <a:lstStyle/>
          <a:p>
            <a:fld id="{D1620E15-B081-49F8-A3DF-FEAFE877F02C}" type="slidenum">
              <a:rPr lang="en-US" smtClean="0"/>
              <a:t>35</a:t>
            </a:fld>
            <a:endParaRPr lang="en-US"/>
          </a:p>
        </p:txBody>
      </p:sp>
    </p:spTree>
    <p:extLst>
      <p:ext uri="{BB962C8B-B14F-4D97-AF65-F5344CB8AC3E}">
        <p14:creationId xmlns:p14="http://schemas.microsoft.com/office/powerpoint/2010/main" val="39379550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a generic topology with 2 switches, and 8 hosts. The hosts are connected to the switch using 1G links and 10G backhaul links.</a:t>
            </a:r>
          </a:p>
        </p:txBody>
      </p:sp>
      <p:sp>
        <p:nvSpPr>
          <p:cNvPr id="4" name="Slide Number Placeholder 3"/>
          <p:cNvSpPr>
            <a:spLocks noGrp="1"/>
          </p:cNvSpPr>
          <p:nvPr>
            <p:ph type="sldNum" sz="quarter" idx="10"/>
          </p:nvPr>
        </p:nvSpPr>
        <p:spPr/>
        <p:txBody>
          <a:bodyPr/>
          <a:lstStyle/>
          <a:p>
            <a:fld id="{D1620E15-B081-49F8-A3DF-FEAFE877F02C}" type="slidenum">
              <a:rPr lang="en-US" smtClean="0"/>
              <a:t>36</a:t>
            </a:fld>
            <a:endParaRPr lang="en-US"/>
          </a:p>
        </p:txBody>
      </p:sp>
    </p:spTree>
    <p:extLst>
      <p:ext uri="{BB962C8B-B14F-4D97-AF65-F5344CB8AC3E}">
        <p14:creationId xmlns:p14="http://schemas.microsoft.com/office/powerpoint/2010/main" val="2833958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we want to embed a virtual topology with 3 switches to this infrastructure,  The mapping will be done as follows.</a:t>
            </a:r>
          </a:p>
        </p:txBody>
      </p:sp>
      <p:sp>
        <p:nvSpPr>
          <p:cNvPr id="4" name="Slide Number Placeholder 3"/>
          <p:cNvSpPr>
            <a:spLocks noGrp="1"/>
          </p:cNvSpPr>
          <p:nvPr>
            <p:ph type="sldNum" sz="quarter" idx="10"/>
          </p:nvPr>
        </p:nvSpPr>
        <p:spPr/>
        <p:txBody>
          <a:bodyPr/>
          <a:lstStyle/>
          <a:p>
            <a:fld id="{D1620E15-B081-49F8-A3DF-FEAFE877F02C}" type="slidenum">
              <a:rPr lang="en-US" smtClean="0"/>
              <a:t>37</a:t>
            </a:fld>
            <a:endParaRPr lang="en-US"/>
          </a:p>
        </p:txBody>
      </p:sp>
    </p:spTree>
    <p:extLst>
      <p:ext uri="{BB962C8B-B14F-4D97-AF65-F5344CB8AC3E}">
        <p14:creationId xmlns:p14="http://schemas.microsoft.com/office/powerpoint/2010/main" val="14878407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38</a:t>
            </a:fld>
            <a:endParaRPr lang="en-US"/>
          </a:p>
        </p:txBody>
      </p:sp>
    </p:spTree>
    <p:extLst>
      <p:ext uri="{BB962C8B-B14F-4D97-AF65-F5344CB8AC3E}">
        <p14:creationId xmlns:p14="http://schemas.microsoft.com/office/powerpoint/2010/main" val="12661626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gauge the size of a network that could be virtualized using this approach. Consider N switches having H ports connected to host, and </a:t>
            </a:r>
            <a:r>
              <a:rPr lang="en-US" dirty="0" err="1"/>
              <a:t>backhail</a:t>
            </a:r>
            <a:r>
              <a:rPr lang="en-US" dirty="0"/>
              <a:t> link of capacity L. Consider the host links are of capacity 1 unit.</a:t>
            </a:r>
          </a:p>
          <a:p>
            <a:endParaRPr lang="en-US" dirty="0"/>
          </a:p>
          <a:p>
            <a:r>
              <a:rPr lang="en-US" dirty="0"/>
              <a:t>In the best case, </a:t>
            </a:r>
            <a:r>
              <a:rPr lang="en-US" dirty="0" err="1"/>
              <a:t>upto</a:t>
            </a:r>
            <a:r>
              <a:rPr lang="en-US" dirty="0"/>
              <a:t> NL/2 switch-to-switch links can be supported.. In the worst case, the mapping places all switch-pairs with connected links in the same physical switch thus, using up more core-capacity.</a:t>
            </a:r>
          </a:p>
          <a:p>
            <a:endParaRPr lang="en-US" dirty="0"/>
          </a:p>
          <a:p>
            <a:r>
              <a:rPr lang="en-US" dirty="0"/>
              <a:t>Hence, NL/4 switch-to-switch links can be supported.</a:t>
            </a:r>
          </a:p>
        </p:txBody>
      </p:sp>
      <p:sp>
        <p:nvSpPr>
          <p:cNvPr id="4" name="Slide Number Placeholder 3"/>
          <p:cNvSpPr>
            <a:spLocks noGrp="1"/>
          </p:cNvSpPr>
          <p:nvPr>
            <p:ph type="sldNum" sz="quarter" idx="10"/>
          </p:nvPr>
        </p:nvSpPr>
        <p:spPr/>
        <p:txBody>
          <a:bodyPr/>
          <a:lstStyle/>
          <a:p>
            <a:fld id="{D1620E15-B081-49F8-A3DF-FEAFE877F02C}" type="slidenum">
              <a:rPr lang="en-US" smtClean="0"/>
              <a:t>46</a:t>
            </a:fld>
            <a:endParaRPr lang="en-US"/>
          </a:p>
        </p:txBody>
      </p:sp>
    </p:spTree>
    <p:extLst>
      <p:ext uri="{BB962C8B-B14F-4D97-AF65-F5344CB8AC3E}">
        <p14:creationId xmlns:p14="http://schemas.microsoft.com/office/powerpoint/2010/main" val="4646482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48</a:t>
            </a:fld>
            <a:endParaRPr lang="en-US"/>
          </a:p>
        </p:txBody>
      </p:sp>
    </p:spTree>
    <p:extLst>
      <p:ext uri="{BB962C8B-B14F-4D97-AF65-F5344CB8AC3E}">
        <p14:creationId xmlns:p14="http://schemas.microsoft.com/office/powerpoint/2010/main" val="677168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SG" sz="1200" b="0" i="0" u="none" strike="noStrike" kern="1200" dirty="0">
                <a:solidFill>
                  <a:schemeClr val="tx1"/>
                </a:solidFill>
                <a:effectLst/>
                <a:latin typeface="+mn-lt"/>
                <a:ea typeface="+mn-ea"/>
                <a:cs typeface="+mn-cs"/>
              </a:rPr>
              <a:t>In Software Defined Networking, Switches implement forwarding, and controller configures the entire network by implementing Network policies.</a:t>
            </a:r>
          </a:p>
          <a:p>
            <a:pPr rtl="0"/>
            <a:endParaRPr lang="en-SG" sz="1200" b="0" i="0" u="none" strike="noStrike" kern="1200" dirty="0">
              <a:solidFill>
                <a:schemeClr val="tx1"/>
              </a:solidFill>
              <a:effectLst/>
              <a:latin typeface="+mn-lt"/>
              <a:ea typeface="+mn-ea"/>
              <a:cs typeface="+mn-cs"/>
            </a:endParaRPr>
          </a:p>
          <a:p>
            <a:pPr rtl="0" fontAlgn="base"/>
            <a:r>
              <a:rPr lang="en-SG" b="0" dirty="0">
                <a:effectLst/>
              </a:rPr>
              <a:t>Benefit of this being, the controller gets a complete view of the network, and can operate network policies considering the entire network as a single switch.</a:t>
            </a:r>
          </a:p>
          <a:p>
            <a:pPr rtl="0" fontAlgn="base"/>
            <a:endParaRPr lang="en-SG" b="0" dirty="0">
              <a:effectLst/>
            </a:endParaRPr>
          </a:p>
          <a:p>
            <a:pPr rtl="0" fontAlgn="base"/>
            <a:r>
              <a:rPr lang="en-SG" b="0" dirty="0">
                <a:effectLst/>
              </a:rPr>
              <a:t>Network policies could  typically be :</a:t>
            </a:r>
          </a:p>
          <a:p>
            <a:pPr marL="228600" indent="-228600" rtl="0" fontAlgn="base">
              <a:buAutoNum type="arabicParenR"/>
            </a:pPr>
            <a:r>
              <a:rPr lang="en-SG" b="0" dirty="0">
                <a:effectLst/>
              </a:rPr>
              <a:t>Access control, which limits the communication for certain traffic.</a:t>
            </a:r>
          </a:p>
          <a:p>
            <a:pPr marL="228600" indent="-228600" rtl="0" fontAlgn="base">
              <a:buAutoNum type="arabicParenR"/>
            </a:pPr>
            <a:r>
              <a:rPr lang="en-SG" b="0" dirty="0">
                <a:effectLst/>
              </a:rPr>
              <a:t>Traffic measurements.</a:t>
            </a:r>
          </a:p>
          <a:p>
            <a:pPr marL="228600" indent="-228600" rtl="0" fontAlgn="base">
              <a:buAutoNum type="arabicParenR"/>
            </a:pPr>
            <a:r>
              <a:rPr lang="en-SG" b="0" dirty="0">
                <a:effectLst/>
              </a:rPr>
              <a:t>Rate limiting on the traffic throughput</a:t>
            </a:r>
          </a:p>
          <a:p>
            <a:pPr marL="228600" indent="-228600" rtl="0" fontAlgn="base">
              <a:buAutoNum type="arabicParenR"/>
            </a:pPr>
            <a:r>
              <a:rPr lang="en-SG" b="0" dirty="0">
                <a:effectLst/>
              </a:rPr>
              <a:t>And certain types of traffic engineering.</a:t>
            </a:r>
          </a:p>
          <a:p>
            <a:pPr marL="228600" indent="-228600" rtl="0" fontAlgn="base">
              <a:buAutoNum type="arabicParenR"/>
            </a:pPr>
            <a:endParaRPr lang="en-SG" b="0" dirty="0">
              <a:effectLst/>
            </a:endParaRPr>
          </a:p>
          <a:p>
            <a:pPr marL="0" indent="0" rtl="0" fontAlgn="base">
              <a:buNone/>
            </a:pPr>
            <a:endParaRPr lang="en-SG" b="0" dirty="0">
              <a:effectLst/>
            </a:endParaRPr>
          </a:p>
        </p:txBody>
      </p:sp>
      <p:sp>
        <p:nvSpPr>
          <p:cNvPr id="4" name="Slide Number Placeholder 3"/>
          <p:cNvSpPr>
            <a:spLocks noGrp="1"/>
          </p:cNvSpPr>
          <p:nvPr>
            <p:ph type="sldNum" sz="quarter" idx="10"/>
          </p:nvPr>
        </p:nvSpPr>
        <p:spPr/>
        <p:txBody>
          <a:bodyPr/>
          <a:lstStyle/>
          <a:p>
            <a:fld id="{5F1035D3-9BB0-4A59-97AA-6D9C96AE9195}" type="slidenum">
              <a:rPr lang="en-SG" smtClean="0"/>
              <a:t>4</a:t>
            </a:fld>
            <a:endParaRPr lang="en-SG"/>
          </a:p>
        </p:txBody>
      </p:sp>
    </p:spTree>
    <p:extLst>
      <p:ext uri="{BB962C8B-B14F-4D97-AF65-F5344CB8AC3E}">
        <p14:creationId xmlns:p14="http://schemas.microsoft.com/office/powerpoint/2010/main" val="19050053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620E15-B081-49F8-A3DF-FEAFE877F02C}" type="slidenum">
              <a:rPr lang="en-US" smtClean="0"/>
              <a:t>52</a:t>
            </a:fld>
            <a:endParaRPr lang="en-US"/>
          </a:p>
        </p:txBody>
      </p:sp>
    </p:spTree>
    <p:extLst>
      <p:ext uri="{BB962C8B-B14F-4D97-AF65-F5344CB8AC3E}">
        <p14:creationId xmlns:p14="http://schemas.microsoft.com/office/powerpoint/2010/main" val="22693124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with loopback links, the mapping vL3 can be mapped to the looplink1 instead of the CLink1</a:t>
            </a:r>
          </a:p>
        </p:txBody>
      </p:sp>
      <p:sp>
        <p:nvSpPr>
          <p:cNvPr id="4" name="Slide Number Placeholder 3"/>
          <p:cNvSpPr>
            <a:spLocks noGrp="1"/>
          </p:cNvSpPr>
          <p:nvPr>
            <p:ph type="sldNum" sz="quarter" idx="10"/>
          </p:nvPr>
        </p:nvSpPr>
        <p:spPr/>
        <p:txBody>
          <a:bodyPr/>
          <a:lstStyle/>
          <a:p>
            <a:fld id="{D1620E15-B081-49F8-A3DF-FEAFE877F02C}" type="slidenum">
              <a:rPr lang="en-US" smtClean="0"/>
              <a:t>53</a:t>
            </a:fld>
            <a:endParaRPr lang="en-US"/>
          </a:p>
        </p:txBody>
      </p:sp>
    </p:spTree>
    <p:extLst>
      <p:ext uri="{BB962C8B-B14F-4D97-AF65-F5344CB8AC3E}">
        <p14:creationId xmlns:p14="http://schemas.microsoft.com/office/powerpoint/2010/main" val="1310760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advantages are that :</a:t>
            </a:r>
          </a:p>
          <a:p>
            <a:endParaRPr lang="en-US" dirty="0"/>
          </a:p>
          <a:p>
            <a:r>
              <a:rPr lang="en-US" dirty="0"/>
              <a:t>1) This mapping </a:t>
            </a:r>
            <a:r>
              <a:rPr lang="en-US" dirty="0" err="1"/>
              <a:t>resermbles</a:t>
            </a:r>
            <a:r>
              <a:rPr lang="en-US" dirty="0"/>
              <a:t> an actual switch to switch link</a:t>
            </a:r>
          </a:p>
          <a:p>
            <a:r>
              <a:rPr lang="en-US" dirty="0"/>
              <a:t>2) It causes no overhead on the core link.</a:t>
            </a:r>
          </a:p>
        </p:txBody>
      </p:sp>
      <p:sp>
        <p:nvSpPr>
          <p:cNvPr id="4" name="Slide Number Placeholder 3"/>
          <p:cNvSpPr>
            <a:spLocks noGrp="1"/>
          </p:cNvSpPr>
          <p:nvPr>
            <p:ph type="sldNum" sz="quarter" idx="10"/>
          </p:nvPr>
        </p:nvSpPr>
        <p:spPr/>
        <p:txBody>
          <a:bodyPr/>
          <a:lstStyle/>
          <a:p>
            <a:fld id="{D1620E15-B081-49F8-A3DF-FEAFE877F02C}" type="slidenum">
              <a:rPr lang="en-US" smtClean="0"/>
              <a:t>54</a:t>
            </a:fld>
            <a:endParaRPr lang="en-US"/>
          </a:p>
        </p:txBody>
      </p:sp>
    </p:spTree>
    <p:extLst>
      <p:ext uri="{BB962C8B-B14F-4D97-AF65-F5344CB8AC3E}">
        <p14:creationId xmlns:p14="http://schemas.microsoft.com/office/powerpoint/2010/main" val="2385618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 look at the initial experiment to see how loopbacks compare to two physically connected switches, we repeat the same experiment with an experiment containing loopback link to emulate two connected switches.</a:t>
            </a:r>
          </a:p>
        </p:txBody>
      </p:sp>
      <p:sp>
        <p:nvSpPr>
          <p:cNvPr id="4" name="Slide Number Placeholder 3"/>
          <p:cNvSpPr>
            <a:spLocks noGrp="1"/>
          </p:cNvSpPr>
          <p:nvPr>
            <p:ph type="sldNum" sz="quarter" idx="10"/>
          </p:nvPr>
        </p:nvSpPr>
        <p:spPr/>
        <p:txBody>
          <a:bodyPr/>
          <a:lstStyle/>
          <a:p>
            <a:fld id="{D1620E15-B081-49F8-A3DF-FEAFE877F02C}" type="slidenum">
              <a:rPr lang="en-US" smtClean="0"/>
              <a:t>55</a:t>
            </a:fld>
            <a:endParaRPr lang="en-US"/>
          </a:p>
        </p:txBody>
      </p:sp>
    </p:spTree>
    <p:extLst>
      <p:ext uri="{BB962C8B-B14F-4D97-AF65-F5344CB8AC3E}">
        <p14:creationId xmlns:p14="http://schemas.microsoft.com/office/powerpoint/2010/main" val="27818965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Checking the size of the network that can be emulated using loopback links.</a:t>
            </a:r>
          </a:p>
          <a:p>
            <a:endParaRPr lang="en-US" dirty="0"/>
          </a:p>
          <a:p>
            <a:r>
              <a:rPr lang="en-US" dirty="0"/>
              <a:t>The H ports of the switches can either connect to a host or be a loopback link.</a:t>
            </a:r>
          </a:p>
        </p:txBody>
      </p:sp>
      <p:sp>
        <p:nvSpPr>
          <p:cNvPr id="4" name="Slide Number Placeholder 3"/>
          <p:cNvSpPr>
            <a:spLocks noGrp="1"/>
          </p:cNvSpPr>
          <p:nvPr>
            <p:ph type="sldNum" sz="quarter" idx="10"/>
          </p:nvPr>
        </p:nvSpPr>
        <p:spPr/>
        <p:txBody>
          <a:bodyPr/>
          <a:lstStyle/>
          <a:p>
            <a:fld id="{D1620E15-B081-49F8-A3DF-FEAFE877F02C}" type="slidenum">
              <a:rPr lang="en-US" smtClean="0"/>
              <a:t>56</a:t>
            </a:fld>
            <a:endParaRPr lang="en-US"/>
          </a:p>
        </p:txBody>
      </p:sp>
    </p:spTree>
    <p:extLst>
      <p:ext uri="{BB962C8B-B14F-4D97-AF65-F5344CB8AC3E}">
        <p14:creationId xmlns:p14="http://schemas.microsoft.com/office/powerpoint/2010/main" val="3844098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we can also make loopback entirely dynamic and software configurable if we can interconnect the servers and the SDN switch using an L2 switch, </a:t>
            </a:r>
          </a:p>
          <a:p>
            <a:r>
              <a:rPr lang="en-US" dirty="0"/>
              <a:t>Then, we can manipulate VLANs to create loopbacks or connect servers as the demand arises.	</a:t>
            </a:r>
          </a:p>
        </p:txBody>
      </p:sp>
      <p:sp>
        <p:nvSpPr>
          <p:cNvPr id="4" name="Slide Number Placeholder 3"/>
          <p:cNvSpPr>
            <a:spLocks noGrp="1"/>
          </p:cNvSpPr>
          <p:nvPr>
            <p:ph type="sldNum" sz="quarter" idx="10"/>
          </p:nvPr>
        </p:nvSpPr>
        <p:spPr/>
        <p:txBody>
          <a:bodyPr/>
          <a:lstStyle/>
          <a:p>
            <a:fld id="{D1620E15-B081-49F8-A3DF-FEAFE877F02C}" type="slidenum">
              <a:rPr lang="en-US" smtClean="0"/>
              <a:t>57</a:t>
            </a:fld>
            <a:endParaRPr lang="en-US"/>
          </a:p>
        </p:txBody>
      </p:sp>
    </p:spTree>
    <p:extLst>
      <p:ext uri="{BB962C8B-B14F-4D97-AF65-F5344CB8AC3E}">
        <p14:creationId xmlns:p14="http://schemas.microsoft.com/office/powerpoint/2010/main" val="8330421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how the network embedding is done using BNV Mapper</a:t>
            </a:r>
          </a:p>
        </p:txBody>
      </p:sp>
      <p:sp>
        <p:nvSpPr>
          <p:cNvPr id="4" name="Slide Number Placeholder 3"/>
          <p:cNvSpPr>
            <a:spLocks noGrp="1"/>
          </p:cNvSpPr>
          <p:nvPr>
            <p:ph type="sldNum" sz="quarter" idx="10"/>
          </p:nvPr>
        </p:nvSpPr>
        <p:spPr/>
        <p:txBody>
          <a:bodyPr/>
          <a:lstStyle/>
          <a:p>
            <a:fld id="{D1620E15-B081-49F8-A3DF-FEAFE877F02C}" type="slidenum">
              <a:rPr lang="en-US" smtClean="0"/>
              <a:t>60</a:t>
            </a:fld>
            <a:endParaRPr lang="en-US"/>
          </a:p>
        </p:txBody>
      </p:sp>
    </p:spTree>
    <p:extLst>
      <p:ext uri="{BB962C8B-B14F-4D97-AF65-F5344CB8AC3E}">
        <p14:creationId xmlns:p14="http://schemas.microsoft.com/office/powerpoint/2010/main" val="1348605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61</a:t>
            </a:fld>
            <a:endParaRPr lang="en-US"/>
          </a:p>
        </p:txBody>
      </p:sp>
    </p:spTree>
    <p:extLst>
      <p:ext uri="{BB962C8B-B14F-4D97-AF65-F5344CB8AC3E}">
        <p14:creationId xmlns:p14="http://schemas.microsoft.com/office/powerpoint/2010/main" val="32094295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62</a:t>
            </a:fld>
            <a:endParaRPr lang="en-US"/>
          </a:p>
        </p:txBody>
      </p:sp>
    </p:spTree>
    <p:extLst>
      <p:ext uri="{BB962C8B-B14F-4D97-AF65-F5344CB8AC3E}">
        <p14:creationId xmlns:p14="http://schemas.microsoft.com/office/powerpoint/2010/main" val="24838089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BNV Mapper is basically an ILP formulation with variables for core link and host link.</a:t>
            </a:r>
          </a:p>
        </p:txBody>
      </p:sp>
      <p:sp>
        <p:nvSpPr>
          <p:cNvPr id="4" name="Slide Number Placeholder 3"/>
          <p:cNvSpPr>
            <a:spLocks noGrp="1"/>
          </p:cNvSpPr>
          <p:nvPr>
            <p:ph type="sldNum" sz="quarter" idx="10"/>
          </p:nvPr>
        </p:nvSpPr>
        <p:spPr/>
        <p:txBody>
          <a:bodyPr/>
          <a:lstStyle/>
          <a:p>
            <a:fld id="{D1620E15-B081-49F8-A3DF-FEAFE877F02C}" type="slidenum">
              <a:rPr lang="en-US" smtClean="0"/>
              <a:t>63</a:t>
            </a:fld>
            <a:endParaRPr lang="en-US"/>
          </a:p>
        </p:txBody>
      </p:sp>
    </p:spTree>
    <p:extLst>
      <p:ext uri="{BB962C8B-B14F-4D97-AF65-F5344CB8AC3E}">
        <p14:creationId xmlns:p14="http://schemas.microsoft.com/office/powerpoint/2010/main" val="500790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SG" sz="1200" b="0" i="0" u="none" strike="noStrike" kern="1200" dirty="0">
                <a:solidFill>
                  <a:schemeClr val="tx1"/>
                </a:solidFill>
                <a:effectLst/>
                <a:latin typeface="+mn-lt"/>
                <a:ea typeface="+mn-ea"/>
                <a:cs typeface="+mn-cs"/>
              </a:rPr>
              <a:t>The network policies are implemented by rules in the switches, which match on the headers and take the corresponding actions.</a:t>
            </a:r>
          </a:p>
          <a:p>
            <a:pPr rtl="0"/>
            <a:r>
              <a:rPr lang="en-SG" b="0" dirty="0">
                <a:effectLst/>
              </a:rPr>
              <a:t/>
            </a:r>
            <a:br>
              <a:rPr lang="en-SG" b="0" dirty="0">
                <a:effectLst/>
              </a:rPr>
            </a:br>
            <a:r>
              <a:rPr lang="en-SG" sz="1200" b="0" i="0" u="none" strike="noStrike" kern="1200" dirty="0">
                <a:solidFill>
                  <a:schemeClr val="tx1"/>
                </a:solidFill>
                <a:effectLst/>
                <a:latin typeface="+mn-lt"/>
                <a:ea typeface="+mn-ea"/>
                <a:cs typeface="+mn-cs"/>
              </a:rPr>
              <a:t>For any incoming packet to a switch, it has to be matched with all the rules, and takes the action of it’s corresponding matched rule.</a:t>
            </a:r>
            <a:endParaRPr lang="en-SG" b="0" dirty="0">
              <a:effectLst/>
            </a:endParaRPr>
          </a:p>
          <a:p>
            <a:r>
              <a:rPr lang="en-SG" dirty="0"/>
              <a:t/>
            </a:r>
            <a:br>
              <a:rPr lang="en-SG" dirty="0"/>
            </a:br>
            <a:endParaRPr lang="en-SG" dirty="0"/>
          </a:p>
          <a:p>
            <a:endParaRPr lang="en-US" dirty="0"/>
          </a:p>
        </p:txBody>
      </p:sp>
      <p:sp>
        <p:nvSpPr>
          <p:cNvPr id="4" name="Slide Number Placeholder 3"/>
          <p:cNvSpPr>
            <a:spLocks noGrp="1"/>
          </p:cNvSpPr>
          <p:nvPr>
            <p:ph type="sldNum" sz="quarter" idx="10"/>
          </p:nvPr>
        </p:nvSpPr>
        <p:spPr/>
        <p:txBody>
          <a:bodyPr/>
          <a:lstStyle/>
          <a:p>
            <a:fld id="{6D97A70B-7899-4CDD-8E1B-0E3F5FD140C5}" type="slidenum">
              <a:rPr lang="en-US" smtClean="0"/>
              <a:t>5</a:t>
            </a:fld>
            <a:endParaRPr lang="en-US"/>
          </a:p>
        </p:txBody>
      </p:sp>
    </p:spTree>
    <p:extLst>
      <p:ext uri="{BB962C8B-B14F-4D97-AF65-F5344CB8AC3E}">
        <p14:creationId xmlns:p14="http://schemas.microsoft.com/office/powerpoint/2010/main" val="16181621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of the formulation is  to minimize the usage of core links,</a:t>
            </a:r>
          </a:p>
          <a:p>
            <a:endParaRPr lang="en-US" dirty="0"/>
          </a:p>
          <a:p>
            <a:r>
              <a:rPr lang="en-US" dirty="0"/>
              <a:t>1) Why we do this is to maximize the isolation to the tenant, by giving dedicated links when possible.</a:t>
            </a:r>
          </a:p>
          <a:p>
            <a:endParaRPr lang="en-US" dirty="0"/>
          </a:p>
          <a:p>
            <a:r>
              <a:rPr lang="en-US" dirty="0"/>
              <a:t>2) Additionally, it provides scope for expansions using core links by providing locality to the embedding.</a:t>
            </a:r>
          </a:p>
        </p:txBody>
      </p:sp>
      <p:sp>
        <p:nvSpPr>
          <p:cNvPr id="4" name="Slide Number Placeholder 3"/>
          <p:cNvSpPr>
            <a:spLocks noGrp="1"/>
          </p:cNvSpPr>
          <p:nvPr>
            <p:ph type="sldNum" sz="quarter" idx="10"/>
          </p:nvPr>
        </p:nvSpPr>
        <p:spPr/>
        <p:txBody>
          <a:bodyPr/>
          <a:lstStyle/>
          <a:p>
            <a:fld id="{D1620E15-B081-49F8-A3DF-FEAFE877F02C}" type="slidenum">
              <a:rPr lang="en-US" smtClean="0"/>
              <a:t>64</a:t>
            </a:fld>
            <a:endParaRPr lang="en-US"/>
          </a:p>
        </p:txBody>
      </p:sp>
    </p:spTree>
    <p:extLst>
      <p:ext uri="{BB962C8B-B14F-4D97-AF65-F5344CB8AC3E}">
        <p14:creationId xmlns:p14="http://schemas.microsoft.com/office/powerpoint/2010/main" val="4638508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constraints are core links mapping, host link mapping, host link bandwidth constraint and TCAM capacity constraint so that we do not allocate beyond the capacity of the switch.</a:t>
            </a:r>
          </a:p>
        </p:txBody>
      </p:sp>
      <p:sp>
        <p:nvSpPr>
          <p:cNvPr id="4" name="Slide Number Placeholder 3"/>
          <p:cNvSpPr>
            <a:spLocks noGrp="1"/>
          </p:cNvSpPr>
          <p:nvPr>
            <p:ph type="sldNum" sz="quarter" idx="10"/>
          </p:nvPr>
        </p:nvSpPr>
        <p:spPr/>
        <p:txBody>
          <a:bodyPr/>
          <a:lstStyle/>
          <a:p>
            <a:fld id="{D1620E15-B081-49F8-A3DF-FEAFE877F02C}" type="slidenum">
              <a:rPr lang="en-US" smtClean="0"/>
              <a:t>65</a:t>
            </a:fld>
            <a:endParaRPr lang="en-US"/>
          </a:p>
        </p:txBody>
      </p:sp>
    </p:spTree>
    <p:extLst>
      <p:ext uri="{BB962C8B-B14F-4D97-AF65-F5344CB8AC3E}">
        <p14:creationId xmlns:p14="http://schemas.microsoft.com/office/powerpoint/2010/main" val="33073916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the mapper, recall that we can either map a single switch into many switches and the other way, i.e. many switches into a single switch.</a:t>
            </a:r>
          </a:p>
          <a:p>
            <a:endParaRPr lang="en-US" dirty="0"/>
          </a:p>
          <a:p>
            <a:r>
              <a:rPr lang="en-US" dirty="0"/>
              <a:t>When we map many switches into a single switch, we need to account for the backplane bandwidth to be allocated between the switch port.</a:t>
            </a:r>
          </a:p>
          <a:p>
            <a:r>
              <a:rPr lang="en-US" dirty="0"/>
              <a:t>So, this constraint takes care of that. Let me explain using an example.</a:t>
            </a:r>
          </a:p>
        </p:txBody>
      </p:sp>
      <p:sp>
        <p:nvSpPr>
          <p:cNvPr id="4" name="Slide Number Placeholder 3"/>
          <p:cNvSpPr>
            <a:spLocks noGrp="1"/>
          </p:cNvSpPr>
          <p:nvPr>
            <p:ph type="sldNum" sz="quarter" idx="10"/>
          </p:nvPr>
        </p:nvSpPr>
        <p:spPr/>
        <p:txBody>
          <a:bodyPr/>
          <a:lstStyle/>
          <a:p>
            <a:fld id="{D1620E15-B081-49F8-A3DF-FEAFE877F02C}" type="slidenum">
              <a:rPr lang="en-US" smtClean="0"/>
              <a:t>66</a:t>
            </a:fld>
            <a:endParaRPr lang="en-US"/>
          </a:p>
        </p:txBody>
      </p:sp>
    </p:spTree>
    <p:extLst>
      <p:ext uri="{BB962C8B-B14F-4D97-AF65-F5344CB8AC3E}">
        <p14:creationId xmlns:p14="http://schemas.microsoft.com/office/powerpoint/2010/main" val="1156097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 vswitch1 with  hosts allocated using servers across 3 different switches</a:t>
            </a:r>
          </a:p>
          <a:p>
            <a:endParaRPr lang="en-US" dirty="0"/>
          </a:p>
          <a:p>
            <a:r>
              <a:rPr lang="en-US" dirty="0"/>
              <a:t>Pswitch1 has 3 hosts, pswitch2 has 1 host and pswitch3 has 2 hosts allocated from substrate to constitute vswitch1.</a:t>
            </a:r>
          </a:p>
          <a:p>
            <a:endParaRPr lang="en-US" dirty="0"/>
          </a:p>
          <a:p>
            <a:r>
              <a:rPr lang="en-US" dirty="0"/>
              <a:t>So, using </a:t>
            </a:r>
            <a:r>
              <a:rPr lang="en-US" dirty="0" err="1"/>
              <a:t>bnvmapper</a:t>
            </a:r>
            <a:r>
              <a:rPr lang="en-US" dirty="0"/>
              <a:t>, we identify the maximum bandwidth to be allocated for the core link between the switches.</a:t>
            </a:r>
          </a:p>
          <a:p>
            <a:endParaRPr lang="en-US" dirty="0"/>
          </a:p>
          <a:p>
            <a:r>
              <a:rPr lang="en-US" dirty="0"/>
              <a:t>For example, the core link1 needs 3G provisioned since that maximum traffic that can be received by the other hosts is 3.</a:t>
            </a:r>
          </a:p>
          <a:p>
            <a:endParaRPr lang="en-US" dirty="0"/>
          </a:p>
          <a:p>
            <a:r>
              <a:rPr lang="en-US" dirty="0"/>
              <a:t>However since </a:t>
            </a:r>
            <a:r>
              <a:rPr lang="en-US" dirty="0" err="1"/>
              <a:t>corelink</a:t>
            </a:r>
            <a:r>
              <a:rPr lang="en-US" dirty="0"/>
              <a:t> 2 can only generate/ receive 1G traffic, we </a:t>
            </a:r>
            <a:r>
              <a:rPr lang="en-US" dirty="0" err="1"/>
              <a:t>ratelimit</a:t>
            </a:r>
            <a:r>
              <a:rPr lang="en-US" dirty="0"/>
              <a:t> the traffic to that. So going back to the formulation..</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67</a:t>
            </a:fld>
            <a:endParaRPr lang="en-US"/>
          </a:p>
        </p:txBody>
      </p:sp>
    </p:spTree>
    <p:extLst>
      <p:ext uri="{BB962C8B-B14F-4D97-AF65-F5344CB8AC3E}">
        <p14:creationId xmlns:p14="http://schemas.microsoft.com/office/powerpoint/2010/main" val="19365876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constraint calculates the bandwidth between each physical switch which belongs to a same virtual switch, and allocates the minimum between a pair of </a:t>
            </a:r>
            <a:r>
              <a:rPr lang="en-US" dirty="0" err="1"/>
              <a:t>phy</a:t>
            </a:r>
            <a:r>
              <a:rPr lang="en-US" dirty="0"/>
              <a:t> switches.</a:t>
            </a:r>
          </a:p>
        </p:txBody>
      </p:sp>
      <p:sp>
        <p:nvSpPr>
          <p:cNvPr id="4" name="Slide Number Placeholder 3"/>
          <p:cNvSpPr>
            <a:spLocks noGrp="1"/>
          </p:cNvSpPr>
          <p:nvPr>
            <p:ph type="sldNum" sz="quarter" idx="10"/>
          </p:nvPr>
        </p:nvSpPr>
        <p:spPr/>
        <p:txBody>
          <a:bodyPr/>
          <a:lstStyle/>
          <a:p>
            <a:fld id="{D1620E15-B081-49F8-A3DF-FEAFE877F02C}" type="slidenum">
              <a:rPr lang="en-US" smtClean="0"/>
              <a:t>68</a:t>
            </a:fld>
            <a:endParaRPr lang="en-US"/>
          </a:p>
        </p:txBody>
      </p:sp>
    </p:spTree>
    <p:extLst>
      <p:ext uri="{BB962C8B-B14F-4D97-AF65-F5344CB8AC3E}">
        <p14:creationId xmlns:p14="http://schemas.microsoft.com/office/powerpoint/2010/main" val="41261022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core link bandwidth constraint which accounts both the inter-switch and intra-switch bandwidth.</a:t>
            </a:r>
          </a:p>
        </p:txBody>
      </p:sp>
      <p:sp>
        <p:nvSpPr>
          <p:cNvPr id="4" name="Slide Number Placeholder 3"/>
          <p:cNvSpPr>
            <a:spLocks noGrp="1"/>
          </p:cNvSpPr>
          <p:nvPr>
            <p:ph type="sldNum" sz="quarter" idx="10"/>
          </p:nvPr>
        </p:nvSpPr>
        <p:spPr/>
        <p:txBody>
          <a:bodyPr/>
          <a:lstStyle/>
          <a:p>
            <a:fld id="{D1620E15-B081-49F8-A3DF-FEAFE877F02C}" type="slidenum">
              <a:rPr lang="en-US" smtClean="0"/>
              <a:t>69</a:t>
            </a:fld>
            <a:endParaRPr lang="en-US"/>
          </a:p>
        </p:txBody>
      </p:sp>
    </p:spTree>
    <p:extLst>
      <p:ext uri="{BB962C8B-B14F-4D97-AF65-F5344CB8AC3E}">
        <p14:creationId xmlns:p14="http://schemas.microsoft.com/office/powerpoint/2010/main" val="13014534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Additionally, tenants may</a:t>
            </a:r>
            <a:r>
              <a:rPr lang="en-US" baseline="0" dirty="0" smtClean="0"/>
              <a:t> need to change their topology dynamically. So to do that, we rerun the ILP with a modified objective to maximize the usage of the same ports/ links allocated to the topology.</a:t>
            </a:r>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70</a:t>
            </a:fld>
            <a:endParaRPr lang="en-US"/>
          </a:p>
        </p:txBody>
      </p:sp>
    </p:spTree>
    <p:extLst>
      <p:ext uri="{BB962C8B-B14F-4D97-AF65-F5344CB8AC3E}">
        <p14:creationId xmlns:p14="http://schemas.microsoft.com/office/powerpoint/2010/main" val="24480070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implemented BNV on top of </a:t>
            </a:r>
            <a:r>
              <a:rPr lang="en-US" dirty="0" err="1" smtClean="0"/>
              <a:t>OpenVirteX</a:t>
            </a:r>
            <a:r>
              <a:rPr lang="en-US" dirty="0" smtClean="0"/>
              <a:t>,</a:t>
            </a:r>
            <a:r>
              <a:rPr lang="en-US" baseline="0" dirty="0" smtClean="0"/>
              <a:t> which is an existing network hypervisor. Additionally integrated with a bare-metal provisioning service </a:t>
            </a:r>
            <a:r>
              <a:rPr lang="en-US" baseline="0" dirty="0" err="1" smtClean="0"/>
              <a:t>deterlab</a:t>
            </a:r>
            <a:r>
              <a:rPr lang="en-US" baseline="0" dirty="0" smtClean="0"/>
              <a:t>.</a:t>
            </a:r>
          </a:p>
          <a:p>
            <a:endParaRPr lang="en-US" baseline="0" dirty="0" smtClean="0"/>
          </a:p>
          <a:p>
            <a:r>
              <a:rPr lang="en-US" baseline="0" dirty="0" smtClean="0"/>
              <a:t>It is currently deployed on NCL production environment for experimenters to spawn SDN based experiments with arbitrary topologies.</a:t>
            </a:r>
          </a:p>
        </p:txBody>
      </p:sp>
      <p:sp>
        <p:nvSpPr>
          <p:cNvPr id="4" name="Slide Number Placeholder 3"/>
          <p:cNvSpPr>
            <a:spLocks noGrp="1"/>
          </p:cNvSpPr>
          <p:nvPr>
            <p:ph type="sldNum" sz="quarter" idx="10"/>
          </p:nvPr>
        </p:nvSpPr>
        <p:spPr/>
        <p:txBody>
          <a:bodyPr/>
          <a:lstStyle/>
          <a:p>
            <a:fld id="{D1620E15-B081-49F8-A3DF-FEAFE877F02C}" type="slidenum">
              <a:rPr lang="en-US" smtClean="0"/>
              <a:t>71</a:t>
            </a:fld>
            <a:endParaRPr lang="en-US"/>
          </a:p>
        </p:txBody>
      </p:sp>
    </p:spTree>
    <p:extLst>
      <p:ext uri="{BB962C8B-B14F-4D97-AF65-F5344CB8AC3E}">
        <p14:creationId xmlns:p14="http://schemas.microsoft.com/office/powerpoint/2010/main" val="27706351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implementation supports </a:t>
            </a:r>
            <a:r>
              <a:rPr lang="en-US" baseline="0" dirty="0" err="1" smtClean="0"/>
              <a:t>OpenFlow</a:t>
            </a:r>
            <a:r>
              <a:rPr lang="en-US" baseline="0" dirty="0" smtClean="0"/>
              <a:t> 1.0 &amp; 1.3. </a:t>
            </a:r>
          </a:p>
          <a:p>
            <a:endParaRPr lang="en-US" baseline="0" dirty="0" smtClean="0"/>
          </a:p>
          <a:p>
            <a:r>
              <a:rPr lang="en-US" baseline="0" dirty="0" smtClean="0"/>
              <a:t>We implement the link tagging by encoding it in Mac address when a packet enters the network and by removing the tag when it leaves the network.</a:t>
            </a:r>
          </a:p>
          <a:p>
            <a:endParaRPr lang="en-US" baseline="0" dirty="0" smtClean="0"/>
          </a:p>
          <a:p>
            <a:r>
              <a:rPr lang="en-US" baseline="0" dirty="0" smtClean="0"/>
              <a:t>The rate-limiting is implemented in the switches using classifier based </a:t>
            </a:r>
            <a:r>
              <a:rPr lang="en-US" baseline="0" dirty="0" err="1" smtClean="0"/>
              <a:t>QoS</a:t>
            </a:r>
            <a:r>
              <a:rPr lang="en-US" baseline="0" dirty="0" smtClean="0"/>
              <a:t> which overrides </a:t>
            </a:r>
            <a:r>
              <a:rPr lang="en-US" baseline="0" dirty="0" err="1" smtClean="0"/>
              <a:t>OpenFlow</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72</a:t>
            </a:fld>
            <a:endParaRPr lang="en-US"/>
          </a:p>
        </p:txBody>
      </p:sp>
    </p:spTree>
    <p:extLst>
      <p:ext uri="{BB962C8B-B14F-4D97-AF65-F5344CB8AC3E}">
        <p14:creationId xmlns:p14="http://schemas.microsoft.com/office/powerpoint/2010/main" val="10682755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implementation platform over 4 clusters of 24 blades is shown in the figure. We use 12 loopbacks</a:t>
            </a:r>
            <a:r>
              <a:rPr lang="en-US" baseline="0" dirty="0" smtClean="0"/>
              <a:t> per SDN switch. Thus enabling 12 switch-to-switch links within the same switch.</a:t>
            </a:r>
          </a:p>
          <a:p>
            <a:endParaRPr lang="en-US" baseline="0" dirty="0" smtClean="0"/>
          </a:p>
          <a:p>
            <a:r>
              <a:rPr lang="en-US" baseline="0" dirty="0" smtClean="0"/>
              <a:t>We have also testbed dynamic loopback wiring in a staging setup.</a:t>
            </a:r>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73</a:t>
            </a:fld>
            <a:endParaRPr lang="en-US"/>
          </a:p>
        </p:txBody>
      </p:sp>
    </p:spTree>
    <p:extLst>
      <p:ext uri="{BB962C8B-B14F-4D97-AF65-F5344CB8AC3E}">
        <p14:creationId xmlns:p14="http://schemas.microsoft.com/office/powerpoint/2010/main" val="4023707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These rules are stored in a high speed look-up memory knows as TCAM(</a:t>
            </a:r>
            <a:r>
              <a:rPr lang="en-US" sz="1200" b="0" i="0" u="none" strike="noStrike" kern="1200" dirty="0" err="1">
                <a:solidFill>
                  <a:schemeClr val="tx1"/>
                </a:solidFill>
                <a:effectLst/>
                <a:latin typeface="+mn-lt"/>
                <a:ea typeface="+mn-ea"/>
                <a:cs typeface="+mn-cs"/>
              </a:rPr>
              <a:t>Ternany</a:t>
            </a:r>
            <a:r>
              <a:rPr lang="en-US" sz="1200" b="0" i="0" u="none" strike="noStrike" kern="1200" dirty="0">
                <a:solidFill>
                  <a:schemeClr val="tx1"/>
                </a:solidFill>
                <a:effectLst/>
                <a:latin typeface="+mn-lt"/>
                <a:ea typeface="+mn-ea"/>
                <a:cs typeface="+mn-cs"/>
              </a:rPr>
              <a:t> content addressable memory)</a:t>
            </a:r>
            <a:endParaRPr lang="en-US" b="0" dirty="0">
              <a:effectLst/>
            </a:endParaRPr>
          </a:p>
          <a:p>
            <a:pPr rtl="0"/>
            <a:r>
              <a:rPr lang="en-US" b="0" dirty="0">
                <a:effectLst/>
              </a:rPr>
              <a:t/>
            </a:r>
            <a:br>
              <a:rPr lang="en-US" b="0" dirty="0">
                <a:effectLst/>
              </a:rPr>
            </a:br>
            <a:r>
              <a:rPr lang="en-US" sz="1200" b="0" i="0" u="none" strike="noStrike" kern="1200" dirty="0">
                <a:solidFill>
                  <a:schemeClr val="tx1"/>
                </a:solidFill>
                <a:effectLst/>
                <a:latin typeface="+mn-lt"/>
                <a:ea typeface="+mn-ea"/>
                <a:cs typeface="+mn-cs"/>
              </a:rPr>
              <a:t>which does the entire search operation in a single lookup, </a:t>
            </a:r>
            <a:endParaRPr lang="en-US" b="0" dirty="0">
              <a:effectLst/>
            </a:endParaRPr>
          </a:p>
          <a:p>
            <a:pPr rtl="0"/>
            <a:r>
              <a:rPr lang="en-US" b="0" dirty="0">
                <a:effectLst/>
              </a:rPr>
              <a:t/>
            </a:r>
            <a:br>
              <a:rPr lang="en-US" b="0" dirty="0">
                <a:effectLst/>
              </a:rPr>
            </a:br>
            <a:r>
              <a:rPr lang="en-US" sz="1200" b="0" i="0" u="none" strike="noStrike" kern="1200" dirty="0">
                <a:solidFill>
                  <a:schemeClr val="tx1"/>
                </a:solidFill>
                <a:effectLst/>
                <a:latin typeface="+mn-lt"/>
                <a:ea typeface="+mn-ea"/>
                <a:cs typeface="+mn-cs"/>
              </a:rPr>
              <a:t>However, it is very expensive, power hungry, and limited to few thousand entries in the switches.</a:t>
            </a:r>
            <a:endParaRPr lang="en-US" b="0" dirty="0">
              <a:effectLst/>
            </a:endParaRPr>
          </a:p>
          <a:p>
            <a:pPr rtl="0"/>
            <a:r>
              <a:rPr lang="en-US" b="0" dirty="0">
                <a:effectLst/>
              </a:rPr>
              <a:t/>
            </a:r>
            <a:br>
              <a:rPr lang="en-US" b="0" dirty="0">
                <a:effectLst/>
              </a:rPr>
            </a:br>
            <a:r>
              <a:rPr lang="en-US" sz="1200" b="0" i="0" u="none" strike="noStrike" kern="1200" dirty="0">
                <a:solidFill>
                  <a:schemeClr val="tx1"/>
                </a:solidFill>
                <a:effectLst/>
                <a:latin typeface="+mn-lt"/>
                <a:ea typeface="+mn-ea"/>
                <a:cs typeface="+mn-cs"/>
              </a:rPr>
              <a:t>And, with increasing demands for per-flow policies in virtualized data-centers,</a:t>
            </a:r>
            <a:endParaRPr lang="en-US" b="0" dirty="0">
              <a:effectLst/>
            </a:endParaRPr>
          </a:p>
          <a:p>
            <a:pPr rtl="0"/>
            <a:r>
              <a:rPr lang="en-US" sz="1200" b="0" i="0" u="none" strike="noStrike" kern="1200" dirty="0">
                <a:solidFill>
                  <a:schemeClr val="tx1"/>
                </a:solidFill>
                <a:effectLst/>
                <a:latin typeface="+mn-lt"/>
                <a:ea typeface="+mn-ea"/>
                <a:cs typeface="+mn-cs"/>
              </a:rPr>
              <a:t>rule placement is very crucial in-order to support the increasing demands.</a:t>
            </a:r>
            <a:endParaRPr lang="en-US" b="0" dirty="0">
              <a:effectLst/>
            </a:endParaRPr>
          </a:p>
          <a:p>
            <a:r>
              <a:rPr lang="en-US" dirty="0"/>
              <a:t/>
            </a:r>
            <a:br>
              <a:rPr lang="en-US" dirty="0"/>
            </a:br>
            <a:endParaRPr lang="en-US" dirty="0"/>
          </a:p>
          <a:p>
            <a:endParaRPr lang="en-SG" dirty="0"/>
          </a:p>
          <a:p>
            <a:endParaRPr lang="en-US" dirty="0"/>
          </a:p>
        </p:txBody>
      </p:sp>
      <p:sp>
        <p:nvSpPr>
          <p:cNvPr id="4" name="Slide Number Placeholder 3"/>
          <p:cNvSpPr>
            <a:spLocks noGrp="1"/>
          </p:cNvSpPr>
          <p:nvPr>
            <p:ph type="sldNum" sz="quarter" idx="10"/>
          </p:nvPr>
        </p:nvSpPr>
        <p:spPr/>
        <p:txBody>
          <a:bodyPr/>
          <a:lstStyle/>
          <a:p>
            <a:fld id="{6D97A70B-7899-4CDD-8E1B-0E3F5FD140C5}" type="slidenum">
              <a:rPr lang="en-US" smtClean="0"/>
              <a:t>6</a:t>
            </a:fld>
            <a:endParaRPr lang="en-US"/>
          </a:p>
        </p:txBody>
      </p:sp>
    </p:spTree>
    <p:extLst>
      <p:ext uri="{BB962C8B-B14F-4D97-AF65-F5344CB8AC3E}">
        <p14:creationId xmlns:p14="http://schemas.microsoft.com/office/powerpoint/2010/main" val="24895088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evaluate BNV, we seek</a:t>
            </a:r>
            <a:r>
              <a:rPr lang="en-US" baseline="0" dirty="0" smtClean="0"/>
              <a:t> answers to 3 questions :</a:t>
            </a:r>
          </a:p>
          <a:p>
            <a:endParaRPr lang="en-US" baseline="0" dirty="0" smtClean="0"/>
          </a:p>
          <a:p>
            <a:pPr marL="228600" indent="-228600">
              <a:buAutoNum type="arabicParenR"/>
            </a:pPr>
            <a:r>
              <a:rPr lang="en-US" baseline="0" dirty="0" smtClean="0"/>
              <a:t>Can </a:t>
            </a:r>
            <a:r>
              <a:rPr lang="en-US" baseline="0" dirty="0" err="1" smtClean="0"/>
              <a:t>bnv</a:t>
            </a:r>
            <a:r>
              <a:rPr lang="en-US" baseline="0" dirty="0" smtClean="0"/>
              <a:t> faithfully replicate the behavior of topologies.</a:t>
            </a:r>
          </a:p>
          <a:p>
            <a:pPr marL="228600" indent="-228600">
              <a:buAutoNum type="arabicParenR"/>
            </a:pPr>
            <a:endParaRPr lang="en-US" baseline="0" dirty="0" smtClean="0"/>
          </a:p>
          <a:p>
            <a:pPr marL="228600" indent="-228600">
              <a:buAutoNum type="arabicParenR"/>
            </a:pPr>
            <a:r>
              <a:rPr lang="en-US" baseline="0" dirty="0" smtClean="0"/>
              <a:t>Can we provide control/ </a:t>
            </a:r>
            <a:r>
              <a:rPr lang="en-US" baseline="0" dirty="0" err="1" smtClean="0"/>
              <a:t>dataplane</a:t>
            </a:r>
            <a:r>
              <a:rPr lang="en-US" baseline="0" dirty="0" smtClean="0"/>
              <a:t> isolation to multiple tenants/ experimenters?</a:t>
            </a:r>
          </a:p>
          <a:p>
            <a:pPr marL="228600" indent="-228600">
              <a:buAutoNum type="arabicParenR"/>
            </a:pPr>
            <a:endParaRPr lang="en-US" baseline="0" dirty="0" smtClean="0"/>
          </a:p>
          <a:p>
            <a:pPr marL="228600" indent="-228600">
              <a:buAutoNum type="arabicParenR"/>
            </a:pPr>
            <a:r>
              <a:rPr lang="en-US" baseline="0" dirty="0" smtClean="0"/>
              <a:t>How big topologies can be embedded using BNV?</a:t>
            </a:r>
          </a:p>
        </p:txBody>
      </p:sp>
      <p:sp>
        <p:nvSpPr>
          <p:cNvPr id="4" name="Slide Number Placeholder 3"/>
          <p:cNvSpPr>
            <a:spLocks noGrp="1"/>
          </p:cNvSpPr>
          <p:nvPr>
            <p:ph type="sldNum" sz="quarter" idx="10"/>
          </p:nvPr>
        </p:nvSpPr>
        <p:spPr/>
        <p:txBody>
          <a:bodyPr/>
          <a:lstStyle/>
          <a:p>
            <a:fld id="{D1620E15-B081-49F8-A3DF-FEAFE877F02C}" type="slidenum">
              <a:rPr lang="en-US" smtClean="0"/>
              <a:t>74</a:t>
            </a:fld>
            <a:endParaRPr lang="en-US"/>
          </a:p>
        </p:txBody>
      </p:sp>
    </p:spTree>
    <p:extLst>
      <p:ext uri="{BB962C8B-B14F-4D97-AF65-F5344CB8AC3E}">
        <p14:creationId xmlns:p14="http://schemas.microsoft.com/office/powerpoint/2010/main" val="36635615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answer the first</a:t>
            </a:r>
            <a:r>
              <a:rPr lang="en-US" baseline="0" dirty="0" smtClean="0"/>
              <a:t> question  using application behavior:</a:t>
            </a:r>
          </a:p>
          <a:p>
            <a:endParaRPr lang="en-US" baseline="0" dirty="0" smtClean="0"/>
          </a:p>
          <a:p>
            <a:r>
              <a:rPr lang="en-US" baseline="0" dirty="0" smtClean="0"/>
              <a:t>We emulate star topology with multiple switches in our topology using the big switch abstraction.</a:t>
            </a:r>
          </a:p>
          <a:p>
            <a:endParaRPr lang="en-US" baseline="0" dirty="0" smtClean="0"/>
          </a:p>
          <a:p>
            <a:r>
              <a:rPr lang="en-US" baseline="0" dirty="0" smtClean="0"/>
              <a:t>And we emulate clos topology with a single switch in BNV using loopbacks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75</a:t>
            </a:fld>
            <a:endParaRPr lang="en-US"/>
          </a:p>
        </p:txBody>
      </p:sp>
    </p:spTree>
    <p:extLst>
      <p:ext uri="{BB962C8B-B14F-4D97-AF65-F5344CB8AC3E}">
        <p14:creationId xmlns:p14="http://schemas.microsoft.com/office/powerpoint/2010/main" val="16557345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run a</a:t>
            </a:r>
            <a:r>
              <a:rPr lang="en-US" baseline="0" dirty="0" smtClean="0"/>
              <a:t> </a:t>
            </a:r>
            <a:r>
              <a:rPr lang="en-US" baseline="0" dirty="0" err="1" smtClean="0"/>
              <a:t>wordcount</a:t>
            </a:r>
            <a:r>
              <a:rPr lang="en-US" baseline="0" dirty="0" smtClean="0"/>
              <a:t> application on apache spark for a large amount of data (50GB) and plot the CDF of the shuffle read completion times.</a:t>
            </a:r>
          </a:p>
          <a:p>
            <a:endParaRPr lang="en-US" baseline="0" dirty="0" smtClean="0"/>
          </a:p>
          <a:p>
            <a:r>
              <a:rPr lang="en-US" baseline="0" dirty="0" smtClean="0"/>
              <a:t>Note that the intended topology on the left is the actual topology’s behavior</a:t>
            </a:r>
          </a:p>
          <a:p>
            <a:endParaRPr lang="en-US" baseline="0" dirty="0" smtClean="0"/>
          </a:p>
          <a:p>
            <a:r>
              <a:rPr lang="en-US" baseline="0" dirty="0" smtClean="0"/>
              <a:t>We observe that either the topology is emulated using a single switch or multiple switches, it has the same behavior in terms of the shuffle read times of the spark.</a:t>
            </a:r>
          </a:p>
          <a:p>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77</a:t>
            </a:fld>
            <a:endParaRPr lang="en-US"/>
          </a:p>
        </p:txBody>
      </p:sp>
    </p:spTree>
    <p:extLst>
      <p:ext uri="{BB962C8B-B14F-4D97-AF65-F5344CB8AC3E}">
        <p14:creationId xmlns:p14="http://schemas.microsoft.com/office/powerpoint/2010/main" val="19402272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this illustration we show how we can</a:t>
            </a:r>
            <a:r>
              <a:rPr lang="en-US" baseline="0" dirty="0" smtClean="0"/>
              <a:t> map a fat-tree topology with degree 4 on BNV’s substrate topology with just 2 switches.</a:t>
            </a:r>
          </a:p>
          <a:p>
            <a:endParaRPr lang="en-US" baseline="0" dirty="0" smtClean="0"/>
          </a:p>
          <a:p>
            <a:r>
              <a:rPr lang="en-US" baseline="0" dirty="0" smtClean="0"/>
              <a:t>Each pod links are emulated using the loopbacks, and the core links are used to inter-connect pods.</a:t>
            </a:r>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78</a:t>
            </a:fld>
            <a:endParaRPr lang="en-US"/>
          </a:p>
        </p:txBody>
      </p:sp>
    </p:spTree>
    <p:extLst>
      <p:ext uri="{BB962C8B-B14F-4D97-AF65-F5344CB8AC3E}">
        <p14:creationId xmlns:p14="http://schemas.microsoft.com/office/powerpoint/2010/main" val="9262946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experiment,</a:t>
            </a:r>
            <a:r>
              <a:rPr lang="en-US" baseline="0" dirty="0" smtClean="0"/>
              <a:t> we embed 4 topologies on BNV, to observe the application behavior on each of the virtual topology which have same no. of hosts, but the network topology different.</a:t>
            </a:r>
          </a:p>
          <a:p>
            <a:r>
              <a:rPr lang="en-US" baseline="0" dirty="0" smtClean="0"/>
              <a:t/>
            </a:r>
            <a:br>
              <a:rPr lang="en-US" baseline="0" dirty="0" smtClean="0"/>
            </a:br>
            <a:r>
              <a:rPr lang="en-US" baseline="0" dirty="0" smtClean="0"/>
              <a:t>We run Hadoop and apache spark. We display the results of apache spark</a:t>
            </a:r>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79</a:t>
            </a:fld>
            <a:endParaRPr lang="en-US"/>
          </a:p>
        </p:txBody>
      </p:sp>
    </p:spTree>
    <p:extLst>
      <p:ext uri="{BB962C8B-B14F-4D97-AF65-F5344CB8AC3E}">
        <p14:creationId xmlns:p14="http://schemas.microsoft.com/office/powerpoint/2010/main" val="33913221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expected Tree has the highest shuffle time due to restricted b/w, and star has the lowest time due to the highest bandwidth</a:t>
            </a:r>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81</a:t>
            </a:fld>
            <a:endParaRPr lang="en-US"/>
          </a:p>
        </p:txBody>
      </p:sp>
    </p:spTree>
    <p:extLst>
      <p:ext uri="{BB962C8B-B14F-4D97-AF65-F5344CB8AC3E}">
        <p14:creationId xmlns:p14="http://schemas.microsoft.com/office/powerpoint/2010/main" val="37322860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focus on two topologies </a:t>
            </a:r>
            <a:r>
              <a:rPr lang="en-US" baseline="0" dirty="0" err="1" smtClean="0"/>
              <a:t>FatTree</a:t>
            </a:r>
            <a:r>
              <a:rPr lang="en-US" baseline="0" dirty="0" smtClean="0"/>
              <a:t> and jellyfish.</a:t>
            </a:r>
          </a:p>
          <a:p>
            <a:endParaRPr lang="en-US" baseline="0" dirty="0" smtClean="0"/>
          </a:p>
          <a:p>
            <a:r>
              <a:rPr lang="en-US" baseline="0" dirty="0" smtClean="0"/>
              <a:t>Jellyfish performs better than </a:t>
            </a:r>
            <a:r>
              <a:rPr lang="en-US" baseline="0" dirty="0" err="1" smtClean="0"/>
              <a:t>fatree</a:t>
            </a:r>
            <a:r>
              <a:rPr lang="en-US" baseline="0" dirty="0" smtClean="0"/>
              <a:t> (about 7-8% better). We observe this behavior because the traffic pattern of the application was low intra-pod locality, and there was heavy cross traffic, due to partitions and broadcasts.</a:t>
            </a:r>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83</a:t>
            </a:fld>
            <a:endParaRPr lang="en-US"/>
          </a:p>
        </p:txBody>
      </p:sp>
    </p:spTree>
    <p:extLst>
      <p:ext uri="{BB962C8B-B14F-4D97-AF65-F5344CB8AC3E}">
        <p14:creationId xmlns:p14="http://schemas.microsoft.com/office/powerpoint/2010/main" val="6670046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change the Application’s</a:t>
            </a:r>
            <a:r>
              <a:rPr lang="en-US" baseline="0" dirty="0" smtClean="0"/>
              <a:t> traffic pattern to create more intra-pod locality and thus low cross rack traffic.</a:t>
            </a:r>
          </a:p>
          <a:p>
            <a:endParaRPr lang="en-US" baseline="0" dirty="0" smtClean="0"/>
          </a:p>
          <a:p>
            <a:r>
              <a:rPr lang="en-US" baseline="0" dirty="0" smtClean="0"/>
              <a:t>With this change, we observe reduce in shuffle read times. However, more important observation is that now jellyfish observes higher shuffle time than fat-tree.</a:t>
            </a:r>
          </a:p>
          <a:p>
            <a:endParaRPr lang="en-US" baseline="0" dirty="0" smtClean="0"/>
          </a:p>
          <a:p>
            <a:r>
              <a:rPr lang="en-US" baseline="0" dirty="0" smtClean="0"/>
              <a:t>This observation is same as that observed by a recent paper on convertible topologies using a fully wired network.</a:t>
            </a:r>
          </a:p>
          <a:p>
            <a:endParaRPr lang="en-US" baseline="0" dirty="0" smtClean="0"/>
          </a:p>
          <a:p>
            <a:r>
              <a:rPr lang="en-US" baseline="0" dirty="0" smtClean="0"/>
              <a:t>Thus, the take-away  is that BNV emulates the intrinsic characteristics of topologies, without the need for wiring changes and building costs.</a:t>
            </a:r>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84</a:t>
            </a:fld>
            <a:endParaRPr lang="en-US"/>
          </a:p>
        </p:txBody>
      </p:sp>
    </p:spTree>
    <p:extLst>
      <p:ext uri="{BB962C8B-B14F-4D97-AF65-F5344CB8AC3E}">
        <p14:creationId xmlns:p14="http://schemas.microsoft.com/office/powerpoint/2010/main" val="25597627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we evaluate BNV’s ability to achieve traffic isolation between multiple experiments/tenants.</a:t>
            </a:r>
          </a:p>
          <a:p>
            <a:endParaRPr lang="en-US" baseline="0" dirty="0" smtClean="0"/>
          </a:p>
          <a:p>
            <a:r>
              <a:rPr lang="en-US" baseline="0" dirty="0" smtClean="0"/>
              <a:t>So, we spawn three experiments : </a:t>
            </a:r>
            <a:r>
              <a:rPr lang="en-US" baseline="0" dirty="0" err="1" smtClean="0"/>
              <a:t>Fatree</a:t>
            </a:r>
            <a:r>
              <a:rPr lang="en-US" baseline="0" dirty="0" smtClean="0"/>
              <a:t> running the spark application, jellyfish running </a:t>
            </a:r>
            <a:r>
              <a:rPr lang="en-US" baseline="0" dirty="0" err="1" smtClean="0"/>
              <a:t>iperf</a:t>
            </a:r>
            <a:r>
              <a:rPr lang="en-US" baseline="0" dirty="0" smtClean="0"/>
              <a:t> between all nodes, and a random topology formed using the rest of the nodes, and capturing ping between the network.</a:t>
            </a:r>
          </a:p>
          <a:p>
            <a:endParaRPr lang="en-US" baseline="0" dirty="0" smtClean="0"/>
          </a:p>
          <a:p>
            <a:r>
              <a:rPr lang="en-US" baseline="0" dirty="0" smtClean="0"/>
              <a:t>Initially, we run each of the experiment separately, to capture the performance without any other experiment running.</a:t>
            </a:r>
          </a:p>
          <a:p>
            <a:endParaRPr lang="en-US" baseline="0" dirty="0" smtClean="0"/>
          </a:p>
          <a:p>
            <a:r>
              <a:rPr lang="en-US" baseline="0" dirty="0" smtClean="0"/>
              <a:t>From 60</a:t>
            </a:r>
            <a:r>
              <a:rPr lang="en-US" baseline="30000" dirty="0" smtClean="0"/>
              <a:t>th</a:t>
            </a:r>
            <a:r>
              <a:rPr lang="en-US" baseline="0" dirty="0" smtClean="0"/>
              <a:t> minute to 80</a:t>
            </a:r>
            <a:r>
              <a:rPr lang="en-US" baseline="30000" dirty="0" smtClean="0"/>
              <a:t>th</a:t>
            </a:r>
            <a:r>
              <a:rPr lang="en-US" baseline="0" dirty="0" smtClean="0"/>
              <a:t> minute, all 3 </a:t>
            </a:r>
            <a:r>
              <a:rPr lang="en-US" baseline="0" dirty="0" err="1" smtClean="0"/>
              <a:t>expts</a:t>
            </a:r>
            <a:r>
              <a:rPr lang="en-US" baseline="0" dirty="0" smtClean="0"/>
              <a:t> are running in parallel, we observe that, each </a:t>
            </a:r>
            <a:r>
              <a:rPr lang="en-US" baseline="0" dirty="0" err="1" smtClean="0"/>
              <a:t>expts</a:t>
            </a:r>
            <a:r>
              <a:rPr lang="en-US" baseline="0" dirty="0" smtClean="0"/>
              <a:t> do not affect each other regardless of its running separately or combined.</a:t>
            </a:r>
          </a:p>
          <a:p>
            <a:endParaRPr lang="en-US" baseline="0" dirty="0" smtClean="0"/>
          </a:p>
          <a:p>
            <a:r>
              <a:rPr lang="en-US" baseline="0" dirty="0" smtClean="0"/>
              <a:t>So, we can achieve isolated and repeatable </a:t>
            </a:r>
            <a:r>
              <a:rPr lang="en-US" baseline="0" dirty="0" err="1" smtClean="0"/>
              <a:t>enironments</a:t>
            </a:r>
            <a:r>
              <a:rPr lang="en-US" baseline="0" dirty="0" smtClean="0"/>
              <a:t> using BNV</a:t>
            </a:r>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85</a:t>
            </a:fld>
            <a:endParaRPr lang="en-US"/>
          </a:p>
        </p:txBody>
      </p:sp>
    </p:spTree>
    <p:extLst>
      <p:ext uri="{BB962C8B-B14F-4D97-AF65-F5344CB8AC3E}">
        <p14:creationId xmlns:p14="http://schemas.microsoft.com/office/powerpoint/2010/main" val="14577830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set of</a:t>
            </a:r>
            <a:r>
              <a:rPr lang="en-US" baseline="0" dirty="0" smtClean="0"/>
              <a:t> experiments is a simulation to see how much.</a:t>
            </a:r>
          </a:p>
          <a:p>
            <a:endParaRPr lang="en-US" baseline="0" dirty="0" smtClean="0"/>
          </a:p>
          <a:p>
            <a:r>
              <a:rPr lang="en-US" baseline="0" dirty="0" smtClean="0"/>
              <a:t>So, the topology we consider is with 5 tor </a:t>
            </a:r>
            <a:r>
              <a:rPr lang="en-US" baseline="0" dirty="0" err="1" smtClean="0"/>
              <a:t>sdn</a:t>
            </a:r>
            <a:r>
              <a:rPr lang="en-US" baseline="0" dirty="0" smtClean="0"/>
              <a:t> switch, connected to 24 servers and 12 loopbacks each.</a:t>
            </a:r>
          </a:p>
          <a:p>
            <a:endParaRPr lang="en-US" baseline="0" dirty="0" smtClean="0"/>
          </a:p>
          <a:p>
            <a:r>
              <a:rPr lang="en-US" baseline="0" dirty="0" smtClean="0"/>
              <a:t>The backhaul network is 40Gs</a:t>
            </a:r>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86</a:t>
            </a:fld>
            <a:endParaRPr lang="en-US"/>
          </a:p>
        </p:txBody>
      </p:sp>
    </p:spTree>
    <p:extLst>
      <p:ext uri="{BB962C8B-B14F-4D97-AF65-F5344CB8AC3E}">
        <p14:creationId xmlns:p14="http://schemas.microsoft.com/office/powerpoint/2010/main" val="1504970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NimbusRomNo9L-Medi"/>
              </a:rPr>
              <a:t>Let me  illustrate rule placement by example.</a:t>
            </a:r>
          </a:p>
          <a:p>
            <a:endParaRPr lang="en-US" dirty="0">
              <a:latin typeface="NimbusRomNo9L-Medi"/>
            </a:endParaRPr>
          </a:p>
          <a:p>
            <a:r>
              <a:rPr lang="en-US" dirty="0">
                <a:latin typeface="NimbusRomNo9L-Medi"/>
              </a:rPr>
              <a:t>Let’s consider the following 4 rules to be placed on the network with 4 hosts H1,H2, H3 and H4, connected by the underlying network.</a:t>
            </a:r>
          </a:p>
          <a:p>
            <a:endParaRPr lang="en-US" dirty="0">
              <a:latin typeface="NimbusRomNo9L-Medi"/>
            </a:endParaRPr>
          </a:p>
          <a:p>
            <a:r>
              <a:rPr lang="en-US" dirty="0">
                <a:latin typeface="NimbusRomNo9L-Medi"/>
              </a:rPr>
              <a:t>Basically, the rules have the match criterion  as the source and destination IP, and the port number optionally and finally the action to be taken for that match.</a:t>
            </a:r>
          </a:p>
          <a:p>
            <a:endParaRPr lang="en-US" dirty="0">
              <a:latin typeface="NimbusRomNo9L-Medi"/>
            </a:endParaRPr>
          </a:p>
          <a:p>
            <a:endParaRPr lang="en-US" dirty="0"/>
          </a:p>
          <a:p>
            <a:endParaRPr lang="en-US" dirty="0"/>
          </a:p>
        </p:txBody>
      </p:sp>
      <p:sp>
        <p:nvSpPr>
          <p:cNvPr id="4" name="Slide Number Placeholder 3"/>
          <p:cNvSpPr>
            <a:spLocks noGrp="1"/>
          </p:cNvSpPr>
          <p:nvPr>
            <p:ph type="sldNum" sz="quarter" idx="10"/>
          </p:nvPr>
        </p:nvSpPr>
        <p:spPr/>
        <p:txBody>
          <a:bodyPr/>
          <a:lstStyle/>
          <a:p>
            <a:fld id="{6D97A70B-7899-4CDD-8E1B-0E3F5FD140C5}" type="slidenum">
              <a:rPr lang="en-US" smtClean="0"/>
              <a:t>7</a:t>
            </a:fld>
            <a:endParaRPr lang="en-US"/>
          </a:p>
        </p:txBody>
      </p:sp>
    </p:spTree>
    <p:extLst>
      <p:ext uri="{BB962C8B-B14F-4D97-AF65-F5344CB8AC3E}">
        <p14:creationId xmlns:p14="http://schemas.microsoft.com/office/powerpoint/2010/main" val="41915110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run our experiments</a:t>
            </a:r>
            <a:r>
              <a:rPr lang="en-US" baseline="0" dirty="0" smtClean="0"/>
              <a:t> consider with and without loopbacks in the network. And plot the percentage of core bandwidth used.</a:t>
            </a:r>
          </a:p>
          <a:p>
            <a:endParaRPr lang="en-US" baseline="0" dirty="0" smtClean="0"/>
          </a:p>
          <a:p>
            <a:r>
              <a:rPr lang="en-US" baseline="0" dirty="0" smtClean="0"/>
              <a:t>Without loopbacks, we can implement only </a:t>
            </a:r>
            <a:r>
              <a:rPr lang="en-US" baseline="0" dirty="0" err="1" smtClean="0"/>
              <a:t>upto</a:t>
            </a:r>
            <a:r>
              <a:rPr lang="en-US" baseline="0" dirty="0" smtClean="0"/>
              <a:t> degree 4 of </a:t>
            </a:r>
            <a:r>
              <a:rPr lang="en-US" baseline="0" dirty="0" err="1" smtClean="0"/>
              <a:t>fattree</a:t>
            </a:r>
            <a:endParaRPr lang="en-US" baseline="0" dirty="0" smtClean="0"/>
          </a:p>
          <a:p>
            <a:endParaRPr lang="en-US" baseline="0" dirty="0" smtClean="0"/>
          </a:p>
          <a:p>
            <a:r>
              <a:rPr lang="en-US" baseline="0" dirty="0" smtClean="0"/>
              <a:t>But with loopback we can go </a:t>
            </a:r>
            <a:r>
              <a:rPr lang="en-US" baseline="0" dirty="0" err="1" smtClean="0"/>
              <a:t>upto</a:t>
            </a:r>
            <a:r>
              <a:rPr lang="en-US" baseline="0" dirty="0" smtClean="0"/>
              <a:t> degree 6 (with </a:t>
            </a:r>
            <a:r>
              <a:rPr lang="en-US" baseline="0" dirty="0" err="1" smtClean="0"/>
              <a:t>upto</a:t>
            </a:r>
            <a:r>
              <a:rPr lang="en-US" baseline="0" dirty="0" smtClean="0"/>
              <a:t> 212 links) using the given substrate,</a:t>
            </a:r>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87</a:t>
            </a:fld>
            <a:endParaRPr lang="en-US"/>
          </a:p>
        </p:txBody>
      </p:sp>
    </p:spTree>
    <p:extLst>
      <p:ext uri="{BB962C8B-B14F-4D97-AF65-F5344CB8AC3E}">
        <p14:creationId xmlns:p14="http://schemas.microsoft.com/office/powerpoint/2010/main" val="26285766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map</a:t>
            </a:r>
            <a:r>
              <a:rPr lang="en-US" baseline="0" dirty="0" smtClean="0"/>
              <a:t> variations of random topologies, with n switches, and links either as n </a:t>
            </a:r>
            <a:r>
              <a:rPr lang="en-US" baseline="0" dirty="0" err="1" smtClean="0"/>
              <a:t>sqrtn</a:t>
            </a:r>
            <a:r>
              <a:rPr lang="en-US" baseline="0" dirty="0" smtClean="0"/>
              <a:t> or 2n links.</a:t>
            </a:r>
          </a:p>
          <a:p>
            <a:endParaRPr lang="en-US" baseline="0" dirty="0" smtClean="0"/>
          </a:p>
          <a:p>
            <a:r>
              <a:rPr lang="en-US" baseline="0" dirty="0" smtClean="0"/>
              <a:t>With loopbacks we observe 2X gain in the scale of topologies that can be supported. Without loopbacks, we tend to do poor also due to use of bounce links which cause additional overhead on the core link.</a:t>
            </a:r>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88</a:t>
            </a:fld>
            <a:endParaRPr lang="en-US"/>
          </a:p>
        </p:txBody>
      </p:sp>
    </p:spTree>
    <p:extLst>
      <p:ext uri="{BB962C8B-B14F-4D97-AF65-F5344CB8AC3E}">
        <p14:creationId xmlns:p14="http://schemas.microsoft.com/office/powerpoint/2010/main" val="6121489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embed the topologies from</a:t>
            </a:r>
            <a:r>
              <a:rPr lang="en-US" baseline="0" dirty="0" smtClean="0"/>
              <a:t> topology zoo dataset, and we see with loops we could support </a:t>
            </a:r>
            <a:r>
              <a:rPr lang="en-US" baseline="0" dirty="0" err="1" smtClean="0"/>
              <a:t>upto</a:t>
            </a:r>
            <a:r>
              <a:rPr lang="en-US" baseline="0" dirty="0" smtClean="0"/>
              <a:t> topologies of 300 links, which covers about 95% of the topologies from the dataset,</a:t>
            </a:r>
          </a:p>
          <a:p>
            <a:endParaRPr lang="en-US" baseline="0" dirty="0" smtClean="0"/>
          </a:p>
          <a:p>
            <a:r>
              <a:rPr lang="en-US" baseline="0" dirty="0" smtClean="0"/>
              <a:t>Final takeaway is that we can emulate large topologies as much as 130 switches and 300 links with just 5 switches, and still maintaining the fidelity of the emulation.</a:t>
            </a:r>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89</a:t>
            </a:fld>
            <a:endParaRPr lang="en-US"/>
          </a:p>
        </p:txBody>
      </p:sp>
    </p:spTree>
    <p:extLst>
      <p:ext uri="{BB962C8B-B14F-4D97-AF65-F5344CB8AC3E}">
        <p14:creationId xmlns:p14="http://schemas.microsoft.com/office/powerpoint/2010/main" val="13502589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to summarize</a:t>
            </a:r>
          </a:p>
          <a:p>
            <a:r>
              <a:rPr lang="en-US" dirty="0" smtClean="0"/>
              <a:t>BNV can be used to</a:t>
            </a:r>
            <a:r>
              <a:rPr lang="en-US" baseline="0" dirty="0" smtClean="0"/>
              <a:t> provide an high-fidelity network experimentation platform.</a:t>
            </a:r>
          </a:p>
          <a:p>
            <a:endParaRPr lang="en-US" baseline="0" dirty="0" smtClean="0"/>
          </a:p>
          <a:p>
            <a:r>
              <a:rPr lang="en-US" baseline="0" dirty="0" smtClean="0"/>
              <a:t>We have implemented BNV in NCL bare-metal based testbed for over six months for experimentation.</a:t>
            </a:r>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90</a:t>
            </a:fld>
            <a:endParaRPr lang="en-US"/>
          </a:p>
        </p:txBody>
      </p:sp>
    </p:spTree>
    <p:extLst>
      <p:ext uri="{BB962C8B-B14F-4D97-AF65-F5344CB8AC3E}">
        <p14:creationId xmlns:p14="http://schemas.microsoft.com/office/powerpoint/2010/main" val="5652291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 am working on enabling virtualization of data-plane in</a:t>
            </a:r>
            <a:r>
              <a:rPr lang="en-US" baseline="0" dirty="0" smtClean="0"/>
              <a:t> P4.</a:t>
            </a:r>
          </a:p>
          <a:p>
            <a:endParaRPr lang="en-US" baseline="0" dirty="0" smtClean="0"/>
          </a:p>
          <a:p>
            <a:r>
              <a:rPr lang="en-US" baseline="0" dirty="0" smtClean="0"/>
              <a:t>So, the purpose of doing that would be to :</a:t>
            </a:r>
          </a:p>
          <a:p>
            <a:endParaRPr lang="en-US" baseline="0" dirty="0" smtClean="0"/>
          </a:p>
          <a:p>
            <a:pPr marL="228600" indent="-228600">
              <a:buAutoNum type="arabicParenR"/>
            </a:pPr>
            <a:r>
              <a:rPr lang="en-US" baseline="0" dirty="0" smtClean="0"/>
              <a:t>Achieve modularity while programming data-plane ( using parallel and </a:t>
            </a:r>
            <a:r>
              <a:rPr lang="en-US" baseline="0" dirty="0" err="1" smtClean="0"/>
              <a:t>sequencial</a:t>
            </a:r>
            <a:r>
              <a:rPr lang="en-US" baseline="0" dirty="0" smtClean="0"/>
              <a:t> operations of various basic p4 programs), so that its easier for operators to enable/disable features.</a:t>
            </a:r>
          </a:p>
          <a:p>
            <a:pPr marL="228600" indent="-228600">
              <a:buAutoNum type="arabicParenR"/>
            </a:pPr>
            <a:endParaRPr lang="en-US" baseline="0" dirty="0" smtClean="0"/>
          </a:p>
          <a:p>
            <a:pPr marL="228600" indent="-228600">
              <a:buAutoNum type="arabicParenR"/>
            </a:pPr>
            <a:r>
              <a:rPr lang="en-US" baseline="0" dirty="0" smtClean="0"/>
              <a:t>Enabling multiple tenants program their own set of data-plane functionalities sharing the same infrastructure</a:t>
            </a:r>
          </a:p>
          <a:p>
            <a:pPr marL="228600" indent="-228600">
              <a:buAutoNum type="arabicParenR"/>
            </a:pPr>
            <a:endParaRPr lang="en-US" baseline="0" dirty="0" smtClean="0"/>
          </a:p>
          <a:p>
            <a:pPr marL="228600" indent="-228600">
              <a:buAutoNum type="arabicParenR"/>
            </a:pPr>
            <a:r>
              <a:rPr lang="en-US" baseline="0" dirty="0" smtClean="0"/>
              <a:t>Enabling A/B testing of protocols by releasing only to a select few.</a:t>
            </a:r>
          </a:p>
          <a:p>
            <a:pPr marL="228600" indent="-228600">
              <a:buAutoNum type="arabicParenR"/>
            </a:pPr>
            <a:endParaRPr lang="en-US" baseline="0" dirty="0" smtClean="0"/>
          </a:p>
          <a:p>
            <a:pPr marL="228600" indent="-228600">
              <a:buAutoNum type="arabicParenR"/>
            </a:pPr>
            <a:r>
              <a:rPr lang="en-US" baseline="0" dirty="0" smtClean="0"/>
              <a:t>Easing network upgrades and snapshotting.</a:t>
            </a:r>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91</a:t>
            </a:fld>
            <a:endParaRPr lang="en-US"/>
          </a:p>
        </p:txBody>
      </p:sp>
    </p:spTree>
    <p:extLst>
      <p:ext uri="{BB962C8B-B14F-4D97-AF65-F5344CB8AC3E}">
        <p14:creationId xmlns:p14="http://schemas.microsoft.com/office/powerpoint/2010/main" val="5304668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 I have taken is by composing multiple programs using compile</a:t>
            </a:r>
            <a:r>
              <a:rPr lang="en-US" baseline="0" dirty="0" smtClean="0"/>
              <a:t> time analysis and re-factoring of the tables and parsers.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92</a:t>
            </a:fld>
            <a:endParaRPr lang="en-US"/>
          </a:p>
        </p:txBody>
      </p:sp>
    </p:spTree>
    <p:extLst>
      <p:ext uri="{BB962C8B-B14F-4D97-AF65-F5344CB8AC3E}">
        <p14:creationId xmlns:p14="http://schemas.microsoft.com/office/powerpoint/2010/main" val="33965215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refactoring, lets assume the topology, the bnvp4 would need to integrate with p4 runtime, to identify the topology, and combine p4 programs at the edge using the meta-data.</a:t>
            </a:r>
          </a:p>
          <a:p>
            <a:endParaRPr lang="en-US" baseline="0" dirty="0" smtClean="0"/>
          </a:p>
          <a:p>
            <a:r>
              <a:rPr lang="en-US" baseline="0" dirty="0" smtClean="0"/>
              <a:t>At the edge, the p4 program would add a BNV header (16-bit tenant-id), and at the egress edge, it will pop the header and forward.</a:t>
            </a:r>
          </a:p>
          <a:p>
            <a:endParaRPr lang="en-US" baseline="0" dirty="0" smtClean="0"/>
          </a:p>
          <a:p>
            <a:r>
              <a:rPr lang="en-US" baseline="0" dirty="0" smtClean="0"/>
              <a:t>Currently, I can combine multiple p4 programs to make s super p4 program of them.</a:t>
            </a:r>
          </a:p>
          <a:p>
            <a:endParaRPr lang="en-US" baseline="0" dirty="0" smtClean="0"/>
          </a:p>
          <a:p>
            <a:r>
              <a:rPr lang="en-US" baseline="0" dirty="0" smtClean="0"/>
              <a:t>I am in progress of integrating with p4 runtime  to implement the end-to-end solution. Once I do that, I want to see the performance </a:t>
            </a:r>
            <a:endParaRPr lang="en-US" dirty="0"/>
          </a:p>
        </p:txBody>
      </p:sp>
      <p:sp>
        <p:nvSpPr>
          <p:cNvPr id="4" name="Slide Number Placeholder 3"/>
          <p:cNvSpPr>
            <a:spLocks noGrp="1"/>
          </p:cNvSpPr>
          <p:nvPr>
            <p:ph type="sldNum" sz="quarter" idx="10"/>
          </p:nvPr>
        </p:nvSpPr>
        <p:spPr/>
        <p:txBody>
          <a:bodyPr/>
          <a:lstStyle/>
          <a:p>
            <a:fld id="{D1620E15-B081-49F8-A3DF-FEAFE877F02C}" type="slidenum">
              <a:rPr lang="en-US" smtClean="0"/>
              <a:t>93</a:t>
            </a:fld>
            <a:endParaRPr lang="en-US"/>
          </a:p>
        </p:txBody>
      </p:sp>
    </p:spTree>
    <p:extLst>
      <p:ext uri="{BB962C8B-B14F-4D97-AF65-F5344CB8AC3E}">
        <p14:creationId xmlns:p14="http://schemas.microsoft.com/office/powerpoint/2010/main" val="714514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consider the default placement implemented by SDN Controllers, where rules are placed on the ingress of the network, where it applies to.</a:t>
            </a:r>
          </a:p>
          <a:p>
            <a:endParaRPr lang="en-US" dirty="0"/>
          </a:p>
        </p:txBody>
      </p:sp>
      <p:sp>
        <p:nvSpPr>
          <p:cNvPr id="4" name="Slide Number Placeholder 3"/>
          <p:cNvSpPr>
            <a:spLocks noGrp="1"/>
          </p:cNvSpPr>
          <p:nvPr>
            <p:ph type="sldNum" sz="quarter" idx="10"/>
          </p:nvPr>
        </p:nvSpPr>
        <p:spPr/>
        <p:txBody>
          <a:bodyPr/>
          <a:lstStyle/>
          <a:p>
            <a:fld id="{6D97A70B-7899-4CDD-8E1B-0E3F5FD140C5}" type="slidenum">
              <a:rPr lang="en-US" smtClean="0"/>
              <a:t>8</a:t>
            </a:fld>
            <a:endParaRPr lang="en-US"/>
          </a:p>
        </p:txBody>
      </p:sp>
    </p:spTree>
    <p:extLst>
      <p:ext uri="{BB962C8B-B14F-4D97-AF65-F5344CB8AC3E}">
        <p14:creationId xmlns:p14="http://schemas.microsoft.com/office/powerpoint/2010/main" val="3061322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Looking at Rule 1: since it applies to traffic between H1 and H3, It is placed in Switch S1, which is the ingress switch for this particular traffic.</a:t>
            </a:r>
          </a:p>
        </p:txBody>
      </p:sp>
      <p:sp>
        <p:nvSpPr>
          <p:cNvPr id="4" name="Slide Number Placeholder 3"/>
          <p:cNvSpPr>
            <a:spLocks noGrp="1"/>
          </p:cNvSpPr>
          <p:nvPr>
            <p:ph type="sldNum" sz="quarter" idx="10"/>
          </p:nvPr>
        </p:nvSpPr>
        <p:spPr/>
        <p:txBody>
          <a:bodyPr/>
          <a:lstStyle/>
          <a:p>
            <a:fld id="{6D97A70B-7899-4CDD-8E1B-0E3F5FD140C5}" type="slidenum">
              <a:rPr lang="en-US" smtClean="0"/>
              <a:t>9</a:t>
            </a:fld>
            <a:endParaRPr lang="en-US"/>
          </a:p>
        </p:txBody>
      </p:sp>
    </p:spTree>
    <p:extLst>
      <p:ext uri="{BB962C8B-B14F-4D97-AF65-F5344CB8AC3E}">
        <p14:creationId xmlns:p14="http://schemas.microsoft.com/office/powerpoint/2010/main" val="517116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smtClean="0"/>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7432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47260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39756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01871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46742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1/10/2018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60623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1/10/2018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3582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1/10/2018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3960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43732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7507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7403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1/10/2018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65821386"/>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tmp"/><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tmp"/><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22.png"/><Relationship Id="rId4" Type="http://schemas.openxmlformats.org/officeDocument/2006/relationships/image" Target="../media/image11.sv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22.png"/><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tm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tmp"/></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9.jpeg"/></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6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0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80.png"/></Relationships>
</file>

<file path=ppt/slides/_rels/slide6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jpeg"/><Relationship Id="rId4" Type="http://schemas.openxmlformats.org/officeDocument/2006/relationships/image" Target="../media/image40.jp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8.tmp"/><Relationship Id="rId5" Type="http://schemas.openxmlformats.org/officeDocument/2006/relationships/image" Target="../media/image46.png"/><Relationship Id="rId4" Type="http://schemas.openxmlformats.org/officeDocument/2006/relationships/image" Target="../media/image45.png"/></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8.tmp"/><Relationship Id="rId5" Type="http://schemas.openxmlformats.org/officeDocument/2006/relationships/image" Target="../media/image53.png"/><Relationship Id="rId4" Type="http://schemas.openxmlformats.org/officeDocument/2006/relationships/image" Target="../media/image52.png"/></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8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8.tmp"/><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2.png"/></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1.png"/><Relationship Id="rId4" Type="http://schemas.openxmlformats.org/officeDocument/2006/relationships/image" Target="../media/image52.png"/></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60.png"/></Relationships>
</file>

<file path=ppt/slides/_rels/slide8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jpg"/><Relationship Id="rId4" Type="http://schemas.openxmlformats.org/officeDocument/2006/relationships/image" Target="../media/image71.jpg"/></Relationships>
</file>

<file path=ppt/slides/_rels/slide97.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eeting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225" y="2162175"/>
            <a:ext cx="9144000" cy="46958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524000" y="112713"/>
            <a:ext cx="9144000" cy="2387600"/>
          </a:xfrm>
        </p:spPr>
        <p:txBody>
          <a:bodyPr/>
          <a:lstStyle/>
          <a:p>
            <a:r>
              <a:rPr lang="en-US" dirty="0" smtClean="0"/>
              <a:t>Thesis Advisory Committee Meeting -1 </a:t>
            </a:r>
            <a:endParaRPr lang="en-US" dirty="0"/>
          </a:p>
        </p:txBody>
      </p:sp>
      <p:sp>
        <p:nvSpPr>
          <p:cNvPr id="3" name="Subtitle 2"/>
          <p:cNvSpPr>
            <a:spLocks noGrp="1"/>
          </p:cNvSpPr>
          <p:nvPr>
            <p:ph type="subTitle" idx="1"/>
          </p:nvPr>
        </p:nvSpPr>
        <p:spPr>
          <a:xfrm>
            <a:off x="1546225" y="2500313"/>
            <a:ext cx="9144000" cy="1655762"/>
          </a:xfrm>
        </p:spPr>
        <p:txBody>
          <a:bodyPr/>
          <a:lstStyle/>
          <a:p>
            <a:r>
              <a:rPr lang="en-US" dirty="0" err="1" smtClean="0"/>
              <a:t>Pravein</a:t>
            </a:r>
            <a:r>
              <a:rPr lang="en-US" dirty="0" smtClean="0"/>
              <a:t> </a:t>
            </a:r>
            <a:r>
              <a:rPr lang="en-US" dirty="0" err="1" smtClean="0"/>
              <a:t>Govindan</a:t>
            </a:r>
            <a:r>
              <a:rPr lang="en-US" dirty="0" smtClean="0"/>
              <a:t> Kannan</a:t>
            </a:r>
          </a:p>
          <a:p>
            <a:endParaRPr lang="en-US" dirty="0"/>
          </a:p>
          <a:p>
            <a:r>
              <a:rPr lang="en-US" dirty="0" smtClean="0"/>
              <a:t>Advisor : Prof. Chan </a:t>
            </a:r>
            <a:r>
              <a:rPr lang="en-US" dirty="0" err="1" smtClean="0"/>
              <a:t>Mun</a:t>
            </a:r>
            <a:r>
              <a:rPr lang="en-US" dirty="0" smtClean="0"/>
              <a:t> </a:t>
            </a:r>
            <a:r>
              <a:rPr lang="en-US" dirty="0" err="1" smtClean="0"/>
              <a:t>Choon</a:t>
            </a:r>
            <a:endParaRPr lang="en-US" dirty="0"/>
          </a:p>
        </p:txBody>
      </p:sp>
      <p:pic>
        <p:nvPicPr>
          <p:cNvPr id="5" name="Picture 4" descr="http://www.sinapseinstitute.org/images/nus_logo_tran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2084" y="4695825"/>
            <a:ext cx="3100751" cy="1372953"/>
          </a:xfrm>
          <a:prstGeom prst="rect">
            <a:avLst/>
          </a:prstGeom>
          <a:noFill/>
          <a:effectLst>
            <a:outerShdw blurRad="76200" dist="12700" dir="8100000" sy="-23000" kx="8004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0621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A7EDCF-A74B-478E-B281-73E4DA053E1C}"/>
              </a:ext>
            </a:extLst>
          </p:cNvPr>
          <p:cNvSpPr>
            <a:spLocks noGrp="1"/>
          </p:cNvSpPr>
          <p:nvPr>
            <p:ph type="title"/>
          </p:nvPr>
        </p:nvSpPr>
        <p:spPr/>
        <p:txBody>
          <a:bodyPr/>
          <a:lstStyle/>
          <a:p>
            <a:r>
              <a:rPr lang="en-US" dirty="0"/>
              <a:t>Placement of Rules at Ingress</a:t>
            </a:r>
          </a:p>
        </p:txBody>
      </p:sp>
      <p:grpSp>
        <p:nvGrpSpPr>
          <p:cNvPr id="40" name="Group 39">
            <a:extLst>
              <a:ext uri="{FF2B5EF4-FFF2-40B4-BE49-F238E27FC236}">
                <a16:creationId xmlns:a16="http://schemas.microsoft.com/office/drawing/2014/main" xmlns=""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xmlns=""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xmlns=""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xmlns=""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xmlns=""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xmlns=""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xmlns=""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xmlns=""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xmlns=""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xmlns=""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xmlns=""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xmlns=""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xmlns=""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xmlns=""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xmlns=""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xmlns=""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xmlns=""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xmlns=""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xmlns=""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xmlns=""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xmlns=""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xmlns=""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xmlns=""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xmlns=""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xmlns=""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xmlns=""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xmlns=""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xmlns=""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xmlns=""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xmlns=""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xmlns=""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xmlns=""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xmlns=""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xmlns=""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xmlns=""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xmlns=""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xmlns=""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xmlns="" val="1753998968"/>
                    </a:ext>
                  </a:extLst>
                </a:gridCol>
                <a:gridCol w="1395205">
                  <a:extLst>
                    <a:ext uri="{9D8B030D-6E8A-4147-A177-3AD203B41FA5}">
                      <a16:colId xmlns:a16="http://schemas.microsoft.com/office/drawing/2014/main" xmlns="" val="1466261918"/>
                    </a:ext>
                  </a:extLst>
                </a:gridCol>
                <a:gridCol w="1967595">
                  <a:extLst>
                    <a:ext uri="{9D8B030D-6E8A-4147-A177-3AD203B41FA5}">
                      <a16:colId xmlns:a16="http://schemas.microsoft.com/office/drawing/2014/main" xmlns="" val="1828307588"/>
                    </a:ext>
                  </a:extLst>
                </a:gridCol>
                <a:gridCol w="1097084">
                  <a:extLst>
                    <a:ext uri="{9D8B030D-6E8A-4147-A177-3AD203B41FA5}">
                      <a16:colId xmlns:a16="http://schemas.microsoft.com/office/drawing/2014/main" xmlns=""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xmlns="" val="129043110"/>
                  </a:ext>
                </a:extLst>
              </a:tr>
              <a:tr h="461808">
                <a:tc>
                  <a:txBody>
                    <a:bodyPr/>
                    <a:lstStyle/>
                    <a:p>
                      <a:r>
                        <a:rPr lang="en-US" dirty="0"/>
                        <a:t>1</a:t>
                      </a:r>
                    </a:p>
                  </a:txBody>
                  <a:tcPr>
                    <a:solidFill>
                      <a:schemeClr val="bg1"/>
                    </a:solidFill>
                  </a:tcPr>
                </a:tc>
                <a:tc>
                  <a:txBody>
                    <a:bodyPr/>
                    <a:lstStyle/>
                    <a:p>
                      <a:r>
                        <a:rPr lang="en-US" dirty="0"/>
                        <a:t>H1(00) and tcp-port:80</a:t>
                      </a:r>
                    </a:p>
                  </a:txBody>
                  <a:tcPr>
                    <a:solidFill>
                      <a:schemeClr val="bg1"/>
                    </a:solidFill>
                  </a:tcPr>
                </a:tc>
                <a:tc>
                  <a:txBody>
                    <a:bodyPr/>
                    <a:lstStyle/>
                    <a:p>
                      <a:r>
                        <a:rPr lang="en-US" dirty="0"/>
                        <a:t>H3(10) and tcp-port:80</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1315513448"/>
                  </a:ext>
                </a:extLst>
              </a:tr>
              <a:tr h="461808">
                <a:tc>
                  <a:txBody>
                    <a:bodyPr/>
                    <a:lstStyle/>
                    <a:p>
                      <a:r>
                        <a:rPr lang="en-US" dirty="0"/>
                        <a:t>2</a:t>
                      </a:r>
                    </a:p>
                  </a:txBody>
                  <a:tcPr>
                    <a:solidFill>
                      <a:srgbClr val="FFFF00"/>
                    </a:solidFill>
                  </a:tcPr>
                </a:tc>
                <a:tc>
                  <a:txBody>
                    <a:bodyPr/>
                    <a:lstStyle/>
                    <a:p>
                      <a:r>
                        <a:rPr lang="en-US" dirty="0"/>
                        <a:t>H2(01)</a:t>
                      </a:r>
                    </a:p>
                  </a:txBody>
                  <a:tcPr>
                    <a:solidFill>
                      <a:srgbClr val="FFFF00"/>
                    </a:solidFill>
                  </a:tcPr>
                </a:tc>
                <a:tc>
                  <a:txBody>
                    <a:bodyPr/>
                    <a:lstStyle/>
                    <a:p>
                      <a:r>
                        <a:rPr lang="en-US" dirty="0"/>
                        <a:t>H3,H4(1*) and tcp-port:443</a:t>
                      </a:r>
                    </a:p>
                  </a:txBody>
                  <a:tcPr>
                    <a:solidFill>
                      <a:srgbClr val="FFFF00"/>
                    </a:solidFill>
                  </a:tcPr>
                </a:tc>
                <a:tc>
                  <a:txBody>
                    <a:bodyPr/>
                    <a:lstStyle/>
                    <a:p>
                      <a:r>
                        <a:rPr lang="en-US" dirty="0"/>
                        <a:t>Drop</a:t>
                      </a:r>
                    </a:p>
                  </a:txBody>
                  <a:tcPr>
                    <a:solidFill>
                      <a:srgbClr val="FFFF00"/>
                    </a:solidFill>
                  </a:tcPr>
                </a:tc>
                <a:extLst>
                  <a:ext uri="{0D108BD9-81ED-4DB2-BD59-A6C34878D82A}">
                    <a16:rowId xmlns:a16="http://schemas.microsoft.com/office/drawing/2014/main" xmlns="" val="3117709454"/>
                  </a:ext>
                </a:extLst>
              </a:tr>
              <a:tr h="461808">
                <a:tc>
                  <a:txBody>
                    <a:bodyPr/>
                    <a:lstStyle/>
                    <a:p>
                      <a:r>
                        <a:rPr lang="en-US" dirty="0"/>
                        <a:t>3</a:t>
                      </a:r>
                    </a:p>
                  </a:txBody>
                  <a:tcPr/>
                </a:tc>
                <a:tc>
                  <a:txBody>
                    <a:bodyPr/>
                    <a:lstStyle/>
                    <a:p>
                      <a:r>
                        <a:rPr lang="en-US" dirty="0"/>
                        <a:t>All(*)</a:t>
                      </a:r>
                    </a:p>
                  </a:txBody>
                  <a:tcPr/>
                </a:tc>
                <a:tc>
                  <a:txBody>
                    <a:bodyPr/>
                    <a:lstStyle/>
                    <a:p>
                      <a:r>
                        <a:rPr lang="en-US" dirty="0"/>
                        <a:t>H4(11)</a:t>
                      </a:r>
                    </a:p>
                  </a:txBody>
                  <a:tcPr/>
                </a:tc>
                <a:tc>
                  <a:txBody>
                    <a:bodyPr/>
                    <a:lstStyle/>
                    <a:p>
                      <a:r>
                        <a:rPr lang="en-US" dirty="0"/>
                        <a:t>Counter</a:t>
                      </a:r>
                    </a:p>
                  </a:txBody>
                  <a:tcPr/>
                </a:tc>
                <a:extLst>
                  <a:ext uri="{0D108BD9-81ED-4DB2-BD59-A6C34878D82A}">
                    <a16:rowId xmlns:a16="http://schemas.microsoft.com/office/drawing/2014/main" xmlns="" val="4180184616"/>
                  </a:ext>
                </a:extLst>
              </a:tr>
              <a:tr h="419961">
                <a:tc>
                  <a:txBody>
                    <a:bodyPr/>
                    <a:lstStyle/>
                    <a:p>
                      <a:r>
                        <a:rPr lang="en-US" dirty="0"/>
                        <a:t>4</a:t>
                      </a:r>
                    </a:p>
                  </a:txBody>
                  <a:tcPr/>
                </a:tc>
                <a:tc>
                  <a:txBody>
                    <a:bodyPr/>
                    <a:lstStyle/>
                    <a:p>
                      <a:r>
                        <a:rPr lang="en-US" dirty="0"/>
                        <a:t>All(*)</a:t>
                      </a:r>
                    </a:p>
                  </a:txBody>
                  <a:tcPr/>
                </a:tc>
                <a:tc>
                  <a:txBody>
                    <a:bodyPr/>
                    <a:lstStyle/>
                    <a:p>
                      <a:r>
                        <a:rPr lang="en-US" dirty="0"/>
                        <a:t>All(*) and </a:t>
                      </a:r>
                      <a:r>
                        <a:rPr lang="en-US" dirty="0" err="1"/>
                        <a:t>tcp</a:t>
                      </a:r>
                      <a:r>
                        <a:rPr lang="en-US" dirty="0"/>
                        <a:t>-port :22</a:t>
                      </a:r>
                    </a:p>
                  </a:txBody>
                  <a:tcPr/>
                </a:tc>
                <a:tc>
                  <a:txBody>
                    <a:bodyPr/>
                    <a:lstStyle/>
                    <a:p>
                      <a:r>
                        <a:rPr lang="en-US" dirty="0"/>
                        <a:t>Drop</a:t>
                      </a:r>
                    </a:p>
                  </a:txBody>
                  <a:tcPr/>
                </a:tc>
                <a:extLst>
                  <a:ext uri="{0D108BD9-81ED-4DB2-BD59-A6C34878D82A}">
                    <a16:rowId xmlns:a16="http://schemas.microsoft.com/office/drawing/2014/main" xmlns="" val="769345114"/>
                  </a:ext>
                </a:extLst>
              </a:tr>
            </a:tbl>
          </a:graphicData>
        </a:graphic>
      </p:graphicFrame>
      <p:sp>
        <p:nvSpPr>
          <p:cNvPr id="3" name="Rectangle 2">
            <a:extLst>
              <a:ext uri="{FF2B5EF4-FFF2-40B4-BE49-F238E27FC236}">
                <a16:creationId xmlns:a16="http://schemas.microsoft.com/office/drawing/2014/main" xmlns="" id="{3679F9A8-335F-4947-8FB6-96C632F32397}"/>
              </a:ext>
            </a:extLst>
          </p:cNvPr>
          <p:cNvSpPr/>
          <p:nvPr/>
        </p:nvSpPr>
        <p:spPr>
          <a:xfrm>
            <a:off x="6555232" y="2522787"/>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1" name="Rectangle 40">
            <a:extLst>
              <a:ext uri="{FF2B5EF4-FFF2-40B4-BE49-F238E27FC236}">
                <a16:creationId xmlns:a16="http://schemas.microsoft.com/office/drawing/2014/main" xmlns="" id="{63F46C74-B6F9-4E9B-B75C-233830440A11}"/>
              </a:ext>
            </a:extLst>
          </p:cNvPr>
          <p:cNvSpPr/>
          <p:nvPr/>
        </p:nvSpPr>
        <p:spPr>
          <a:xfrm>
            <a:off x="6548739" y="3870875"/>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3" name="TextBox 10">
            <a:extLst>
              <a:ext uri="{FF2B5EF4-FFF2-40B4-BE49-F238E27FC236}">
                <a16:creationId xmlns:a16="http://schemas.microsoft.com/office/drawing/2014/main" xmlns="" id="{B0AD27A5-B32D-4170-8213-4AC1D9EEA6A8}"/>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37368311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A7EDCF-A74B-478E-B281-73E4DA053E1C}"/>
              </a:ext>
            </a:extLst>
          </p:cNvPr>
          <p:cNvSpPr>
            <a:spLocks noGrp="1"/>
          </p:cNvSpPr>
          <p:nvPr>
            <p:ph type="title"/>
          </p:nvPr>
        </p:nvSpPr>
        <p:spPr/>
        <p:txBody>
          <a:bodyPr/>
          <a:lstStyle/>
          <a:p>
            <a:r>
              <a:rPr lang="en-US" dirty="0"/>
              <a:t>Placement of Rules at Ingress</a:t>
            </a:r>
          </a:p>
        </p:txBody>
      </p:sp>
      <p:grpSp>
        <p:nvGrpSpPr>
          <p:cNvPr id="40" name="Group 39">
            <a:extLst>
              <a:ext uri="{FF2B5EF4-FFF2-40B4-BE49-F238E27FC236}">
                <a16:creationId xmlns:a16="http://schemas.microsoft.com/office/drawing/2014/main" xmlns=""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xmlns=""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xmlns=""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xmlns=""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xmlns=""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xmlns=""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xmlns=""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xmlns=""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xmlns=""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xmlns=""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xmlns=""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xmlns=""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xmlns=""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xmlns=""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xmlns=""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xmlns=""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xmlns=""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xmlns=""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xmlns=""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xmlns=""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xmlns=""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xmlns=""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xmlns=""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xmlns=""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xmlns=""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xmlns=""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xmlns=""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xmlns=""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xmlns=""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xmlns=""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xmlns=""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xmlns=""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xmlns=""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xmlns=""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xmlns=""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xmlns=""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xmlns=""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xmlns="" val="1753998968"/>
                    </a:ext>
                  </a:extLst>
                </a:gridCol>
                <a:gridCol w="1395205">
                  <a:extLst>
                    <a:ext uri="{9D8B030D-6E8A-4147-A177-3AD203B41FA5}">
                      <a16:colId xmlns:a16="http://schemas.microsoft.com/office/drawing/2014/main" xmlns="" val="1466261918"/>
                    </a:ext>
                  </a:extLst>
                </a:gridCol>
                <a:gridCol w="1967595">
                  <a:extLst>
                    <a:ext uri="{9D8B030D-6E8A-4147-A177-3AD203B41FA5}">
                      <a16:colId xmlns:a16="http://schemas.microsoft.com/office/drawing/2014/main" xmlns="" val="1828307588"/>
                    </a:ext>
                  </a:extLst>
                </a:gridCol>
                <a:gridCol w="1097084">
                  <a:extLst>
                    <a:ext uri="{9D8B030D-6E8A-4147-A177-3AD203B41FA5}">
                      <a16:colId xmlns:a16="http://schemas.microsoft.com/office/drawing/2014/main" xmlns=""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xmlns="" val="129043110"/>
                  </a:ext>
                </a:extLst>
              </a:tr>
              <a:tr h="461808">
                <a:tc>
                  <a:txBody>
                    <a:bodyPr/>
                    <a:lstStyle/>
                    <a:p>
                      <a:r>
                        <a:rPr lang="en-US" dirty="0"/>
                        <a:t>1</a:t>
                      </a:r>
                    </a:p>
                  </a:txBody>
                  <a:tcPr>
                    <a:solidFill>
                      <a:schemeClr val="bg1"/>
                    </a:solidFill>
                  </a:tcPr>
                </a:tc>
                <a:tc>
                  <a:txBody>
                    <a:bodyPr/>
                    <a:lstStyle/>
                    <a:p>
                      <a:r>
                        <a:rPr lang="en-US" dirty="0"/>
                        <a:t>H1(00) and tcp-port:80</a:t>
                      </a:r>
                    </a:p>
                  </a:txBody>
                  <a:tcPr>
                    <a:solidFill>
                      <a:schemeClr val="bg1"/>
                    </a:solidFill>
                  </a:tcPr>
                </a:tc>
                <a:tc>
                  <a:txBody>
                    <a:bodyPr/>
                    <a:lstStyle/>
                    <a:p>
                      <a:r>
                        <a:rPr lang="en-US" dirty="0"/>
                        <a:t>H3(10) and tcp-port:80</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1315513448"/>
                  </a:ext>
                </a:extLst>
              </a:tr>
              <a:tr h="461808">
                <a:tc>
                  <a:txBody>
                    <a:bodyPr/>
                    <a:lstStyle/>
                    <a:p>
                      <a:r>
                        <a:rPr lang="en-US" dirty="0"/>
                        <a:t>2</a:t>
                      </a:r>
                    </a:p>
                  </a:txBody>
                  <a:tcPr>
                    <a:solidFill>
                      <a:schemeClr val="bg1"/>
                    </a:solidFill>
                  </a:tcPr>
                </a:tc>
                <a:tc>
                  <a:txBody>
                    <a:bodyPr/>
                    <a:lstStyle/>
                    <a:p>
                      <a:r>
                        <a:rPr lang="en-US" dirty="0"/>
                        <a:t>H2(01)</a:t>
                      </a:r>
                    </a:p>
                  </a:txBody>
                  <a:tcPr>
                    <a:solidFill>
                      <a:schemeClr val="bg1"/>
                    </a:solidFill>
                  </a:tcPr>
                </a:tc>
                <a:tc>
                  <a:txBody>
                    <a:bodyPr/>
                    <a:lstStyle/>
                    <a:p>
                      <a:r>
                        <a:rPr lang="en-US" dirty="0"/>
                        <a:t>H3,H4(1*) and tcp-port:443</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3117709454"/>
                  </a:ext>
                </a:extLst>
              </a:tr>
              <a:tr h="461808">
                <a:tc>
                  <a:txBody>
                    <a:bodyPr/>
                    <a:lstStyle/>
                    <a:p>
                      <a:r>
                        <a:rPr lang="en-US" dirty="0"/>
                        <a:t>3</a:t>
                      </a:r>
                    </a:p>
                  </a:txBody>
                  <a:tcPr>
                    <a:solidFill>
                      <a:srgbClr val="FFFF00"/>
                    </a:solidFill>
                  </a:tcPr>
                </a:tc>
                <a:tc>
                  <a:txBody>
                    <a:bodyPr/>
                    <a:lstStyle/>
                    <a:p>
                      <a:r>
                        <a:rPr lang="en-US" dirty="0"/>
                        <a:t>All(*)</a:t>
                      </a:r>
                    </a:p>
                  </a:txBody>
                  <a:tcPr>
                    <a:solidFill>
                      <a:srgbClr val="FFFF00"/>
                    </a:solidFill>
                  </a:tcPr>
                </a:tc>
                <a:tc>
                  <a:txBody>
                    <a:bodyPr/>
                    <a:lstStyle/>
                    <a:p>
                      <a:r>
                        <a:rPr lang="en-US" dirty="0"/>
                        <a:t>H4(11)</a:t>
                      </a:r>
                    </a:p>
                  </a:txBody>
                  <a:tcPr>
                    <a:solidFill>
                      <a:srgbClr val="FFFF00"/>
                    </a:solidFill>
                  </a:tcPr>
                </a:tc>
                <a:tc>
                  <a:txBody>
                    <a:bodyPr/>
                    <a:lstStyle/>
                    <a:p>
                      <a:r>
                        <a:rPr lang="en-US" dirty="0"/>
                        <a:t>Counter</a:t>
                      </a:r>
                    </a:p>
                  </a:txBody>
                  <a:tcPr>
                    <a:solidFill>
                      <a:srgbClr val="FFFF00"/>
                    </a:solidFill>
                  </a:tcPr>
                </a:tc>
                <a:extLst>
                  <a:ext uri="{0D108BD9-81ED-4DB2-BD59-A6C34878D82A}">
                    <a16:rowId xmlns:a16="http://schemas.microsoft.com/office/drawing/2014/main" xmlns="" val="4180184616"/>
                  </a:ext>
                </a:extLst>
              </a:tr>
              <a:tr h="419961">
                <a:tc>
                  <a:txBody>
                    <a:bodyPr/>
                    <a:lstStyle/>
                    <a:p>
                      <a:r>
                        <a:rPr lang="en-US" dirty="0"/>
                        <a:t>4</a:t>
                      </a:r>
                    </a:p>
                  </a:txBody>
                  <a:tcPr/>
                </a:tc>
                <a:tc>
                  <a:txBody>
                    <a:bodyPr/>
                    <a:lstStyle/>
                    <a:p>
                      <a:r>
                        <a:rPr lang="en-US" dirty="0"/>
                        <a:t>All(*)</a:t>
                      </a:r>
                    </a:p>
                  </a:txBody>
                  <a:tcPr/>
                </a:tc>
                <a:tc>
                  <a:txBody>
                    <a:bodyPr/>
                    <a:lstStyle/>
                    <a:p>
                      <a:r>
                        <a:rPr lang="en-US" dirty="0"/>
                        <a:t>All(*) and </a:t>
                      </a:r>
                      <a:r>
                        <a:rPr lang="en-US" dirty="0" err="1"/>
                        <a:t>tcp</a:t>
                      </a:r>
                      <a:r>
                        <a:rPr lang="en-US" dirty="0"/>
                        <a:t>-port :22</a:t>
                      </a:r>
                    </a:p>
                  </a:txBody>
                  <a:tcPr/>
                </a:tc>
                <a:tc>
                  <a:txBody>
                    <a:bodyPr/>
                    <a:lstStyle/>
                    <a:p>
                      <a:r>
                        <a:rPr lang="en-US" dirty="0"/>
                        <a:t>Drop</a:t>
                      </a:r>
                    </a:p>
                  </a:txBody>
                  <a:tcPr/>
                </a:tc>
                <a:extLst>
                  <a:ext uri="{0D108BD9-81ED-4DB2-BD59-A6C34878D82A}">
                    <a16:rowId xmlns:a16="http://schemas.microsoft.com/office/drawing/2014/main" xmlns="" val="769345114"/>
                  </a:ext>
                </a:extLst>
              </a:tr>
            </a:tbl>
          </a:graphicData>
        </a:graphic>
      </p:graphicFrame>
      <p:sp>
        <p:nvSpPr>
          <p:cNvPr id="3" name="Rectangle 2">
            <a:extLst>
              <a:ext uri="{FF2B5EF4-FFF2-40B4-BE49-F238E27FC236}">
                <a16:creationId xmlns:a16="http://schemas.microsoft.com/office/drawing/2014/main" xmlns="" id="{3679F9A8-335F-4947-8FB6-96C632F32397}"/>
              </a:ext>
            </a:extLst>
          </p:cNvPr>
          <p:cNvSpPr/>
          <p:nvPr/>
        </p:nvSpPr>
        <p:spPr>
          <a:xfrm>
            <a:off x="6555232" y="2522787"/>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1" name="Rectangle 40">
            <a:extLst>
              <a:ext uri="{FF2B5EF4-FFF2-40B4-BE49-F238E27FC236}">
                <a16:creationId xmlns:a16="http://schemas.microsoft.com/office/drawing/2014/main" xmlns="" id="{63F46C74-B6F9-4E9B-B75C-233830440A11}"/>
              </a:ext>
            </a:extLst>
          </p:cNvPr>
          <p:cNvSpPr/>
          <p:nvPr/>
        </p:nvSpPr>
        <p:spPr>
          <a:xfrm>
            <a:off x="6548739" y="3870875"/>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3" name="Rectangle 42">
            <a:extLst>
              <a:ext uri="{FF2B5EF4-FFF2-40B4-BE49-F238E27FC236}">
                <a16:creationId xmlns:a16="http://schemas.microsoft.com/office/drawing/2014/main" xmlns="" id="{2CA0BD90-0990-45DB-BACD-C3252F5E54AA}"/>
              </a:ext>
            </a:extLst>
          </p:cNvPr>
          <p:cNvSpPr/>
          <p:nvPr/>
        </p:nvSpPr>
        <p:spPr>
          <a:xfrm>
            <a:off x="6751378" y="3871579"/>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4" name="Rectangle 43">
            <a:extLst>
              <a:ext uri="{FF2B5EF4-FFF2-40B4-BE49-F238E27FC236}">
                <a16:creationId xmlns:a16="http://schemas.microsoft.com/office/drawing/2014/main" xmlns="" id="{1944BF23-F22C-4F8A-91FA-8D1749626B0F}"/>
              </a:ext>
            </a:extLst>
          </p:cNvPr>
          <p:cNvSpPr/>
          <p:nvPr/>
        </p:nvSpPr>
        <p:spPr>
          <a:xfrm>
            <a:off x="6763667" y="251561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5" name="Rectangle 44">
            <a:extLst>
              <a:ext uri="{FF2B5EF4-FFF2-40B4-BE49-F238E27FC236}">
                <a16:creationId xmlns:a16="http://schemas.microsoft.com/office/drawing/2014/main" xmlns="" id="{951FF5C5-E655-4A41-B845-8728AA36FC1C}"/>
              </a:ext>
            </a:extLst>
          </p:cNvPr>
          <p:cNvSpPr/>
          <p:nvPr/>
        </p:nvSpPr>
        <p:spPr>
          <a:xfrm>
            <a:off x="10324292" y="1910658"/>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7" name="Rectangle 43">
            <a:extLst>
              <a:ext uri="{FF2B5EF4-FFF2-40B4-BE49-F238E27FC236}">
                <a16:creationId xmlns:a16="http://schemas.microsoft.com/office/drawing/2014/main" xmlns="" id="{2A413E4F-0DE7-4A87-AC42-7B2B8E2140FA}"/>
              </a:ext>
            </a:extLst>
          </p:cNvPr>
          <p:cNvSpPr/>
          <p:nvPr/>
        </p:nvSpPr>
        <p:spPr>
          <a:xfrm>
            <a:off x="10356546" y="3168511"/>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6" name="TextBox 10">
            <a:extLst>
              <a:ext uri="{FF2B5EF4-FFF2-40B4-BE49-F238E27FC236}">
                <a16:creationId xmlns:a16="http://schemas.microsoft.com/office/drawing/2014/main" xmlns="" id="{947ECC5D-E234-4553-A42E-4976D31F2E14}"/>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1637042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A7EDCF-A74B-478E-B281-73E4DA053E1C}"/>
              </a:ext>
            </a:extLst>
          </p:cNvPr>
          <p:cNvSpPr>
            <a:spLocks noGrp="1"/>
          </p:cNvSpPr>
          <p:nvPr>
            <p:ph type="title"/>
          </p:nvPr>
        </p:nvSpPr>
        <p:spPr/>
        <p:txBody>
          <a:bodyPr/>
          <a:lstStyle/>
          <a:p>
            <a:r>
              <a:rPr lang="en-US" dirty="0">
                <a:solidFill>
                  <a:schemeClr val="tx1"/>
                </a:solidFill>
              </a:rPr>
              <a:t>Placement of Rules at Ingress</a:t>
            </a:r>
          </a:p>
        </p:txBody>
      </p:sp>
      <p:grpSp>
        <p:nvGrpSpPr>
          <p:cNvPr id="40" name="Group 39">
            <a:extLst>
              <a:ext uri="{FF2B5EF4-FFF2-40B4-BE49-F238E27FC236}">
                <a16:creationId xmlns:a16="http://schemas.microsoft.com/office/drawing/2014/main" xmlns=""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xmlns=""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xmlns=""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xmlns=""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xmlns=""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xmlns=""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xmlns=""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xmlns=""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xmlns=""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xmlns=""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xmlns=""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xmlns=""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xmlns=""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xmlns=""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xmlns=""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xmlns=""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xmlns=""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xmlns=""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xmlns=""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xmlns=""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xmlns=""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xmlns=""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xmlns=""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xmlns=""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xmlns=""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xmlns=""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xmlns=""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xmlns=""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xmlns=""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xmlns=""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xmlns=""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xmlns=""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xmlns=""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xmlns=""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xmlns=""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xmlns=""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xmlns=""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xmlns="" val="1753998968"/>
                    </a:ext>
                  </a:extLst>
                </a:gridCol>
                <a:gridCol w="1395205">
                  <a:extLst>
                    <a:ext uri="{9D8B030D-6E8A-4147-A177-3AD203B41FA5}">
                      <a16:colId xmlns:a16="http://schemas.microsoft.com/office/drawing/2014/main" xmlns="" val="1466261918"/>
                    </a:ext>
                  </a:extLst>
                </a:gridCol>
                <a:gridCol w="1967595">
                  <a:extLst>
                    <a:ext uri="{9D8B030D-6E8A-4147-A177-3AD203B41FA5}">
                      <a16:colId xmlns:a16="http://schemas.microsoft.com/office/drawing/2014/main" xmlns="" val="1828307588"/>
                    </a:ext>
                  </a:extLst>
                </a:gridCol>
                <a:gridCol w="1097084">
                  <a:extLst>
                    <a:ext uri="{9D8B030D-6E8A-4147-A177-3AD203B41FA5}">
                      <a16:colId xmlns:a16="http://schemas.microsoft.com/office/drawing/2014/main" xmlns=""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xmlns="" val="129043110"/>
                  </a:ext>
                </a:extLst>
              </a:tr>
              <a:tr h="461808">
                <a:tc>
                  <a:txBody>
                    <a:bodyPr/>
                    <a:lstStyle/>
                    <a:p>
                      <a:r>
                        <a:rPr lang="en-US" dirty="0"/>
                        <a:t>1</a:t>
                      </a:r>
                    </a:p>
                  </a:txBody>
                  <a:tcPr>
                    <a:solidFill>
                      <a:schemeClr val="bg1"/>
                    </a:solidFill>
                  </a:tcPr>
                </a:tc>
                <a:tc>
                  <a:txBody>
                    <a:bodyPr/>
                    <a:lstStyle/>
                    <a:p>
                      <a:r>
                        <a:rPr lang="en-US" dirty="0"/>
                        <a:t>H1(00) and tcp-port:80</a:t>
                      </a:r>
                    </a:p>
                  </a:txBody>
                  <a:tcPr>
                    <a:solidFill>
                      <a:schemeClr val="bg1"/>
                    </a:solidFill>
                  </a:tcPr>
                </a:tc>
                <a:tc>
                  <a:txBody>
                    <a:bodyPr/>
                    <a:lstStyle/>
                    <a:p>
                      <a:r>
                        <a:rPr lang="en-US" dirty="0"/>
                        <a:t>H3(10) and tcp-port:80</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1315513448"/>
                  </a:ext>
                </a:extLst>
              </a:tr>
              <a:tr h="461808">
                <a:tc>
                  <a:txBody>
                    <a:bodyPr/>
                    <a:lstStyle/>
                    <a:p>
                      <a:r>
                        <a:rPr lang="en-US" dirty="0"/>
                        <a:t>2</a:t>
                      </a:r>
                    </a:p>
                  </a:txBody>
                  <a:tcPr>
                    <a:solidFill>
                      <a:schemeClr val="bg1"/>
                    </a:solidFill>
                  </a:tcPr>
                </a:tc>
                <a:tc>
                  <a:txBody>
                    <a:bodyPr/>
                    <a:lstStyle/>
                    <a:p>
                      <a:r>
                        <a:rPr lang="en-US" dirty="0"/>
                        <a:t>H2(01)</a:t>
                      </a:r>
                    </a:p>
                  </a:txBody>
                  <a:tcPr>
                    <a:solidFill>
                      <a:schemeClr val="bg1"/>
                    </a:solidFill>
                  </a:tcPr>
                </a:tc>
                <a:tc>
                  <a:txBody>
                    <a:bodyPr/>
                    <a:lstStyle/>
                    <a:p>
                      <a:r>
                        <a:rPr lang="en-US" dirty="0"/>
                        <a:t>H3,H4(1*) and tcp-port:443</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3117709454"/>
                  </a:ext>
                </a:extLst>
              </a:tr>
              <a:tr h="461808">
                <a:tc>
                  <a:txBody>
                    <a:bodyPr/>
                    <a:lstStyle/>
                    <a:p>
                      <a:r>
                        <a:rPr lang="en-US" dirty="0"/>
                        <a:t>3</a:t>
                      </a:r>
                    </a:p>
                  </a:txBody>
                  <a:tcPr>
                    <a:solidFill>
                      <a:schemeClr val="bg1"/>
                    </a:solidFill>
                  </a:tcPr>
                </a:tc>
                <a:tc>
                  <a:txBody>
                    <a:bodyPr/>
                    <a:lstStyle/>
                    <a:p>
                      <a:r>
                        <a:rPr lang="en-US" dirty="0"/>
                        <a:t>All(*)</a:t>
                      </a:r>
                    </a:p>
                  </a:txBody>
                  <a:tcPr>
                    <a:solidFill>
                      <a:schemeClr val="bg1"/>
                    </a:solidFill>
                  </a:tcPr>
                </a:tc>
                <a:tc>
                  <a:txBody>
                    <a:bodyPr/>
                    <a:lstStyle/>
                    <a:p>
                      <a:r>
                        <a:rPr lang="en-US" dirty="0"/>
                        <a:t>H4(11)</a:t>
                      </a:r>
                    </a:p>
                  </a:txBody>
                  <a:tcPr>
                    <a:solidFill>
                      <a:schemeClr val="bg1"/>
                    </a:solidFill>
                  </a:tcPr>
                </a:tc>
                <a:tc>
                  <a:txBody>
                    <a:bodyPr/>
                    <a:lstStyle/>
                    <a:p>
                      <a:r>
                        <a:rPr lang="en-US" dirty="0"/>
                        <a:t>Counter</a:t>
                      </a:r>
                    </a:p>
                  </a:txBody>
                  <a:tcPr>
                    <a:solidFill>
                      <a:schemeClr val="bg1"/>
                    </a:solidFill>
                  </a:tcPr>
                </a:tc>
                <a:extLst>
                  <a:ext uri="{0D108BD9-81ED-4DB2-BD59-A6C34878D82A}">
                    <a16:rowId xmlns:a16="http://schemas.microsoft.com/office/drawing/2014/main" xmlns="" val="4180184616"/>
                  </a:ext>
                </a:extLst>
              </a:tr>
              <a:tr h="419961">
                <a:tc>
                  <a:txBody>
                    <a:bodyPr/>
                    <a:lstStyle/>
                    <a:p>
                      <a:r>
                        <a:rPr lang="en-US" dirty="0"/>
                        <a:t>4</a:t>
                      </a:r>
                    </a:p>
                  </a:txBody>
                  <a:tcPr>
                    <a:solidFill>
                      <a:srgbClr val="FFFF00"/>
                    </a:solidFill>
                  </a:tcPr>
                </a:tc>
                <a:tc>
                  <a:txBody>
                    <a:bodyPr/>
                    <a:lstStyle/>
                    <a:p>
                      <a:r>
                        <a:rPr lang="en-US" dirty="0"/>
                        <a:t>All(*)</a:t>
                      </a:r>
                    </a:p>
                  </a:txBody>
                  <a:tcPr>
                    <a:solidFill>
                      <a:srgbClr val="FFFF00"/>
                    </a:solidFill>
                  </a:tcPr>
                </a:tc>
                <a:tc>
                  <a:txBody>
                    <a:bodyPr/>
                    <a:lstStyle/>
                    <a:p>
                      <a:r>
                        <a:rPr lang="en-US" dirty="0"/>
                        <a:t>All(*) and </a:t>
                      </a:r>
                      <a:r>
                        <a:rPr lang="en-US" dirty="0" err="1"/>
                        <a:t>tcp</a:t>
                      </a:r>
                      <a:r>
                        <a:rPr lang="en-US" dirty="0"/>
                        <a:t>-port :22</a:t>
                      </a:r>
                    </a:p>
                  </a:txBody>
                  <a:tcPr>
                    <a:solidFill>
                      <a:srgbClr val="FFFF00"/>
                    </a:solidFill>
                  </a:tcPr>
                </a:tc>
                <a:tc>
                  <a:txBody>
                    <a:bodyPr/>
                    <a:lstStyle/>
                    <a:p>
                      <a:r>
                        <a:rPr lang="en-US" dirty="0"/>
                        <a:t>Drop</a:t>
                      </a:r>
                    </a:p>
                  </a:txBody>
                  <a:tcPr>
                    <a:solidFill>
                      <a:srgbClr val="FFFF00"/>
                    </a:solidFill>
                  </a:tcPr>
                </a:tc>
                <a:extLst>
                  <a:ext uri="{0D108BD9-81ED-4DB2-BD59-A6C34878D82A}">
                    <a16:rowId xmlns:a16="http://schemas.microsoft.com/office/drawing/2014/main" xmlns="" val="769345114"/>
                  </a:ext>
                </a:extLst>
              </a:tr>
            </a:tbl>
          </a:graphicData>
        </a:graphic>
      </p:graphicFrame>
      <p:sp>
        <p:nvSpPr>
          <p:cNvPr id="3" name="Rectangle 2">
            <a:extLst>
              <a:ext uri="{FF2B5EF4-FFF2-40B4-BE49-F238E27FC236}">
                <a16:creationId xmlns:a16="http://schemas.microsoft.com/office/drawing/2014/main" xmlns="" id="{3679F9A8-335F-4947-8FB6-96C632F32397}"/>
              </a:ext>
            </a:extLst>
          </p:cNvPr>
          <p:cNvSpPr/>
          <p:nvPr/>
        </p:nvSpPr>
        <p:spPr>
          <a:xfrm>
            <a:off x="6555232" y="2522787"/>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1" name="Rectangle 40">
            <a:extLst>
              <a:ext uri="{FF2B5EF4-FFF2-40B4-BE49-F238E27FC236}">
                <a16:creationId xmlns:a16="http://schemas.microsoft.com/office/drawing/2014/main" xmlns="" id="{63F46C74-B6F9-4E9B-B75C-233830440A11}"/>
              </a:ext>
            </a:extLst>
          </p:cNvPr>
          <p:cNvSpPr/>
          <p:nvPr/>
        </p:nvSpPr>
        <p:spPr>
          <a:xfrm>
            <a:off x="6548738" y="3870875"/>
            <a:ext cx="228600" cy="246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3" name="Rectangle 42">
            <a:extLst>
              <a:ext uri="{FF2B5EF4-FFF2-40B4-BE49-F238E27FC236}">
                <a16:creationId xmlns:a16="http://schemas.microsoft.com/office/drawing/2014/main" xmlns="" id="{2CA0BD90-0990-45DB-BACD-C3252F5E54AA}"/>
              </a:ext>
            </a:extLst>
          </p:cNvPr>
          <p:cNvSpPr/>
          <p:nvPr/>
        </p:nvSpPr>
        <p:spPr>
          <a:xfrm>
            <a:off x="6751378" y="3871579"/>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4" name="Rectangle 43">
            <a:extLst>
              <a:ext uri="{FF2B5EF4-FFF2-40B4-BE49-F238E27FC236}">
                <a16:creationId xmlns:a16="http://schemas.microsoft.com/office/drawing/2014/main" xmlns="" id="{1944BF23-F22C-4F8A-91FA-8D1749626B0F}"/>
              </a:ext>
            </a:extLst>
          </p:cNvPr>
          <p:cNvSpPr/>
          <p:nvPr/>
        </p:nvSpPr>
        <p:spPr>
          <a:xfrm>
            <a:off x="6763667" y="251561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5" name="Rectangle 44">
            <a:extLst>
              <a:ext uri="{FF2B5EF4-FFF2-40B4-BE49-F238E27FC236}">
                <a16:creationId xmlns:a16="http://schemas.microsoft.com/office/drawing/2014/main" xmlns="" id="{951FF5C5-E655-4A41-B845-8728AA36FC1C}"/>
              </a:ext>
            </a:extLst>
          </p:cNvPr>
          <p:cNvSpPr/>
          <p:nvPr/>
        </p:nvSpPr>
        <p:spPr>
          <a:xfrm>
            <a:off x="10324292" y="1910658"/>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7" name="Rectangle 43">
            <a:extLst>
              <a:ext uri="{FF2B5EF4-FFF2-40B4-BE49-F238E27FC236}">
                <a16:creationId xmlns:a16="http://schemas.microsoft.com/office/drawing/2014/main" xmlns="" id="{9D1D2888-015F-47C3-BF81-3DE788C48A00}"/>
              </a:ext>
            </a:extLst>
          </p:cNvPr>
          <p:cNvSpPr/>
          <p:nvPr/>
        </p:nvSpPr>
        <p:spPr>
          <a:xfrm>
            <a:off x="6963732" y="3873820"/>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8" name="Rectangle 43">
            <a:extLst>
              <a:ext uri="{FF2B5EF4-FFF2-40B4-BE49-F238E27FC236}">
                <a16:creationId xmlns:a16="http://schemas.microsoft.com/office/drawing/2014/main" xmlns="" id="{A8BB5ACF-BFE8-4218-8CE2-740B98F70E23}"/>
              </a:ext>
            </a:extLst>
          </p:cNvPr>
          <p:cNvSpPr/>
          <p:nvPr/>
        </p:nvSpPr>
        <p:spPr>
          <a:xfrm>
            <a:off x="6986336" y="251561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9" name="Rectangle 43">
            <a:extLst>
              <a:ext uri="{FF2B5EF4-FFF2-40B4-BE49-F238E27FC236}">
                <a16:creationId xmlns:a16="http://schemas.microsoft.com/office/drawing/2014/main" xmlns="" id="{C95AB97B-6D65-4B08-B2F7-A260BAD70CA7}"/>
              </a:ext>
            </a:extLst>
          </p:cNvPr>
          <p:cNvSpPr/>
          <p:nvPr/>
        </p:nvSpPr>
        <p:spPr>
          <a:xfrm>
            <a:off x="10356546" y="3168511"/>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58" name="Rectangle 43">
            <a:extLst>
              <a:ext uri="{FF2B5EF4-FFF2-40B4-BE49-F238E27FC236}">
                <a16:creationId xmlns:a16="http://schemas.microsoft.com/office/drawing/2014/main" xmlns="" id="{FBB0E4BC-295F-4BE8-B076-C5607EE06C0A}"/>
              </a:ext>
            </a:extLst>
          </p:cNvPr>
          <p:cNvSpPr/>
          <p:nvPr/>
        </p:nvSpPr>
        <p:spPr>
          <a:xfrm>
            <a:off x="10557689" y="1921741"/>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59" name="Rectangle 158">
            <a:extLst>
              <a:ext uri="{FF2B5EF4-FFF2-40B4-BE49-F238E27FC236}">
                <a16:creationId xmlns:a16="http://schemas.microsoft.com/office/drawing/2014/main" xmlns="" id="{16861C32-7BA4-4858-9A61-64AA12B02A1D}"/>
              </a:ext>
            </a:extLst>
          </p:cNvPr>
          <p:cNvSpPr/>
          <p:nvPr/>
        </p:nvSpPr>
        <p:spPr>
          <a:xfrm>
            <a:off x="4538020" y="5709338"/>
            <a:ext cx="2846613" cy="400110"/>
          </a:xfrm>
          <a:prstGeom prst="rect">
            <a:avLst/>
          </a:prstGeom>
        </p:spPr>
        <p:txBody>
          <a:bodyPr wrap="none">
            <a:spAutoFit/>
          </a:bodyPr>
          <a:lstStyle/>
          <a:p>
            <a:r>
              <a:rPr lang="en-US" sz="2000" b="1" dirty="0"/>
              <a:t>Total Rules  Needed =  10</a:t>
            </a:r>
          </a:p>
        </p:txBody>
      </p:sp>
      <p:sp>
        <p:nvSpPr>
          <p:cNvPr id="51" name="Rectangle 158">
            <a:extLst>
              <a:ext uri="{FF2B5EF4-FFF2-40B4-BE49-F238E27FC236}">
                <a16:creationId xmlns:a16="http://schemas.microsoft.com/office/drawing/2014/main" xmlns="" id="{7E496027-3DC0-4FEF-A097-21F7A353174B}"/>
              </a:ext>
            </a:extLst>
          </p:cNvPr>
          <p:cNvSpPr/>
          <p:nvPr/>
        </p:nvSpPr>
        <p:spPr>
          <a:xfrm>
            <a:off x="7138526" y="4575078"/>
            <a:ext cx="3988302" cy="1015663"/>
          </a:xfrm>
          <a:prstGeom prst="rect">
            <a:avLst/>
          </a:prstGeom>
        </p:spPr>
        <p:txBody>
          <a:bodyPr wrap="square">
            <a:spAutoFit/>
          </a:bodyPr>
          <a:lstStyle/>
          <a:p>
            <a:r>
              <a:rPr lang="en-US" sz="2000" b="1" dirty="0"/>
              <a:t>Problem :</a:t>
            </a:r>
          </a:p>
          <a:p>
            <a:r>
              <a:rPr lang="en-US" sz="2000" b="1" dirty="0"/>
              <a:t>No. of Rules limited to Capacity of Ingress switches.</a:t>
            </a:r>
          </a:p>
        </p:txBody>
      </p:sp>
      <p:sp>
        <p:nvSpPr>
          <p:cNvPr id="52" name="Rectangle 43">
            <a:extLst>
              <a:ext uri="{FF2B5EF4-FFF2-40B4-BE49-F238E27FC236}">
                <a16:creationId xmlns:a16="http://schemas.microsoft.com/office/drawing/2014/main" xmlns="" id="{00734D11-4D7A-4919-8A82-A013E046E07C}"/>
              </a:ext>
            </a:extLst>
          </p:cNvPr>
          <p:cNvSpPr/>
          <p:nvPr/>
        </p:nvSpPr>
        <p:spPr>
          <a:xfrm>
            <a:off x="10591939" y="3168511"/>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3" name="TextBox 10">
            <a:extLst>
              <a:ext uri="{FF2B5EF4-FFF2-40B4-BE49-F238E27FC236}">
                <a16:creationId xmlns:a16="http://schemas.microsoft.com/office/drawing/2014/main" xmlns="" id="{FB4F4DE4-05F2-40EA-98BF-E786AB2DA563}"/>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81881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A7EDCF-A74B-478E-B281-73E4DA053E1C}"/>
              </a:ext>
            </a:extLst>
          </p:cNvPr>
          <p:cNvSpPr>
            <a:spLocks noGrp="1"/>
          </p:cNvSpPr>
          <p:nvPr>
            <p:ph type="title"/>
          </p:nvPr>
        </p:nvSpPr>
        <p:spPr/>
        <p:txBody>
          <a:bodyPr/>
          <a:lstStyle/>
          <a:p>
            <a:r>
              <a:rPr lang="en-US" dirty="0"/>
              <a:t>Existing works on Rule Placement</a:t>
            </a:r>
          </a:p>
        </p:txBody>
      </p:sp>
      <p:grpSp>
        <p:nvGrpSpPr>
          <p:cNvPr id="40" name="Group 39">
            <a:extLst>
              <a:ext uri="{FF2B5EF4-FFF2-40B4-BE49-F238E27FC236}">
                <a16:creationId xmlns:a16="http://schemas.microsoft.com/office/drawing/2014/main" xmlns=""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xmlns=""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xmlns=""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xmlns=""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xmlns=""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xmlns=""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xmlns=""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xmlns=""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xmlns=""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xmlns=""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xmlns=""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xmlns=""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xmlns=""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xmlns=""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xmlns=""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xmlns=""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xmlns=""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xmlns=""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xmlns=""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xmlns=""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xmlns=""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xmlns=""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xmlns=""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xmlns=""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xmlns=""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xmlns=""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xmlns=""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xmlns=""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xmlns=""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xmlns=""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xmlns=""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xmlns=""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xmlns=""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xmlns=""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xmlns=""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xmlns=""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xmlns=""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xmlns="" val="1753998968"/>
                    </a:ext>
                  </a:extLst>
                </a:gridCol>
                <a:gridCol w="1395205">
                  <a:extLst>
                    <a:ext uri="{9D8B030D-6E8A-4147-A177-3AD203B41FA5}">
                      <a16:colId xmlns:a16="http://schemas.microsoft.com/office/drawing/2014/main" xmlns="" val="1466261918"/>
                    </a:ext>
                  </a:extLst>
                </a:gridCol>
                <a:gridCol w="1967595">
                  <a:extLst>
                    <a:ext uri="{9D8B030D-6E8A-4147-A177-3AD203B41FA5}">
                      <a16:colId xmlns:a16="http://schemas.microsoft.com/office/drawing/2014/main" xmlns="" val="1828307588"/>
                    </a:ext>
                  </a:extLst>
                </a:gridCol>
                <a:gridCol w="1097084">
                  <a:extLst>
                    <a:ext uri="{9D8B030D-6E8A-4147-A177-3AD203B41FA5}">
                      <a16:colId xmlns:a16="http://schemas.microsoft.com/office/drawing/2014/main" xmlns=""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xmlns="" val="129043110"/>
                  </a:ext>
                </a:extLst>
              </a:tr>
              <a:tr h="461808">
                <a:tc>
                  <a:txBody>
                    <a:bodyPr/>
                    <a:lstStyle/>
                    <a:p>
                      <a:r>
                        <a:rPr lang="en-US" dirty="0"/>
                        <a:t>1</a:t>
                      </a:r>
                    </a:p>
                  </a:txBody>
                  <a:tcPr>
                    <a:solidFill>
                      <a:schemeClr val="bg1"/>
                    </a:solidFill>
                  </a:tcPr>
                </a:tc>
                <a:tc>
                  <a:txBody>
                    <a:bodyPr/>
                    <a:lstStyle/>
                    <a:p>
                      <a:r>
                        <a:rPr lang="en-US" dirty="0"/>
                        <a:t>H1(00) and tcp-port:80</a:t>
                      </a:r>
                    </a:p>
                  </a:txBody>
                  <a:tcPr>
                    <a:solidFill>
                      <a:schemeClr val="bg1"/>
                    </a:solidFill>
                  </a:tcPr>
                </a:tc>
                <a:tc>
                  <a:txBody>
                    <a:bodyPr/>
                    <a:lstStyle/>
                    <a:p>
                      <a:r>
                        <a:rPr lang="en-US" dirty="0"/>
                        <a:t>H3(10) and tcp-port:80</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1315513448"/>
                  </a:ext>
                </a:extLst>
              </a:tr>
              <a:tr h="461808">
                <a:tc>
                  <a:txBody>
                    <a:bodyPr/>
                    <a:lstStyle/>
                    <a:p>
                      <a:r>
                        <a:rPr lang="en-US" dirty="0"/>
                        <a:t>2</a:t>
                      </a:r>
                    </a:p>
                  </a:txBody>
                  <a:tcPr>
                    <a:solidFill>
                      <a:schemeClr val="bg1"/>
                    </a:solidFill>
                  </a:tcPr>
                </a:tc>
                <a:tc>
                  <a:txBody>
                    <a:bodyPr/>
                    <a:lstStyle/>
                    <a:p>
                      <a:r>
                        <a:rPr lang="en-US" dirty="0"/>
                        <a:t>H2(01)</a:t>
                      </a:r>
                    </a:p>
                  </a:txBody>
                  <a:tcPr>
                    <a:solidFill>
                      <a:schemeClr val="bg1"/>
                    </a:solidFill>
                  </a:tcPr>
                </a:tc>
                <a:tc>
                  <a:txBody>
                    <a:bodyPr/>
                    <a:lstStyle/>
                    <a:p>
                      <a:r>
                        <a:rPr lang="en-US" dirty="0"/>
                        <a:t>H3,H4(1*) and tcp-port:443</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3117709454"/>
                  </a:ext>
                </a:extLst>
              </a:tr>
              <a:tr h="461808">
                <a:tc>
                  <a:txBody>
                    <a:bodyPr/>
                    <a:lstStyle/>
                    <a:p>
                      <a:r>
                        <a:rPr lang="en-US" dirty="0"/>
                        <a:t>3</a:t>
                      </a:r>
                    </a:p>
                  </a:txBody>
                  <a:tcPr>
                    <a:solidFill>
                      <a:schemeClr val="bg1"/>
                    </a:solidFill>
                  </a:tcPr>
                </a:tc>
                <a:tc>
                  <a:txBody>
                    <a:bodyPr/>
                    <a:lstStyle/>
                    <a:p>
                      <a:r>
                        <a:rPr lang="en-US" dirty="0"/>
                        <a:t>All(*)</a:t>
                      </a:r>
                    </a:p>
                  </a:txBody>
                  <a:tcPr>
                    <a:solidFill>
                      <a:schemeClr val="bg1"/>
                    </a:solidFill>
                  </a:tcPr>
                </a:tc>
                <a:tc>
                  <a:txBody>
                    <a:bodyPr/>
                    <a:lstStyle/>
                    <a:p>
                      <a:r>
                        <a:rPr lang="en-US" dirty="0"/>
                        <a:t>H4(11)</a:t>
                      </a:r>
                    </a:p>
                  </a:txBody>
                  <a:tcPr>
                    <a:solidFill>
                      <a:schemeClr val="bg1"/>
                    </a:solidFill>
                  </a:tcPr>
                </a:tc>
                <a:tc>
                  <a:txBody>
                    <a:bodyPr/>
                    <a:lstStyle/>
                    <a:p>
                      <a:r>
                        <a:rPr lang="en-US" dirty="0"/>
                        <a:t>Counter</a:t>
                      </a:r>
                    </a:p>
                  </a:txBody>
                  <a:tcPr>
                    <a:solidFill>
                      <a:schemeClr val="bg1"/>
                    </a:solidFill>
                  </a:tcPr>
                </a:tc>
                <a:extLst>
                  <a:ext uri="{0D108BD9-81ED-4DB2-BD59-A6C34878D82A}">
                    <a16:rowId xmlns:a16="http://schemas.microsoft.com/office/drawing/2014/main" xmlns="" val="4180184616"/>
                  </a:ext>
                </a:extLst>
              </a:tr>
              <a:tr h="419961">
                <a:tc>
                  <a:txBody>
                    <a:bodyPr/>
                    <a:lstStyle/>
                    <a:p>
                      <a:r>
                        <a:rPr lang="en-US" dirty="0"/>
                        <a:t>4</a:t>
                      </a:r>
                    </a:p>
                  </a:txBody>
                  <a:tcPr>
                    <a:solidFill>
                      <a:schemeClr val="bg1"/>
                    </a:solidFill>
                  </a:tcPr>
                </a:tc>
                <a:tc>
                  <a:txBody>
                    <a:bodyPr/>
                    <a:lstStyle/>
                    <a:p>
                      <a:r>
                        <a:rPr lang="en-US" dirty="0"/>
                        <a:t>All(*)</a:t>
                      </a:r>
                    </a:p>
                  </a:txBody>
                  <a:tcPr>
                    <a:solidFill>
                      <a:schemeClr val="bg1"/>
                    </a:solidFill>
                  </a:tcPr>
                </a:tc>
                <a:tc>
                  <a:txBody>
                    <a:bodyPr/>
                    <a:lstStyle/>
                    <a:p>
                      <a:r>
                        <a:rPr lang="en-US" dirty="0"/>
                        <a:t>All(*) and </a:t>
                      </a:r>
                      <a:r>
                        <a:rPr lang="en-US" dirty="0" err="1"/>
                        <a:t>tcp</a:t>
                      </a:r>
                      <a:r>
                        <a:rPr lang="en-US" dirty="0"/>
                        <a:t>-port :22</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769345114"/>
                  </a:ext>
                </a:extLst>
              </a:tr>
            </a:tbl>
          </a:graphicData>
        </a:graphic>
      </p:graphicFrame>
      <p:sp>
        <p:nvSpPr>
          <p:cNvPr id="52" name="Rectangle 2">
            <a:extLst>
              <a:ext uri="{FF2B5EF4-FFF2-40B4-BE49-F238E27FC236}">
                <a16:creationId xmlns:a16="http://schemas.microsoft.com/office/drawing/2014/main" xmlns="" id="{18C8BDD9-6A11-43A0-BB0C-294B78D6F372}"/>
              </a:ext>
            </a:extLst>
          </p:cNvPr>
          <p:cNvSpPr/>
          <p:nvPr/>
        </p:nvSpPr>
        <p:spPr>
          <a:xfrm>
            <a:off x="1097279" y="1404980"/>
            <a:ext cx="8451231" cy="369332"/>
          </a:xfrm>
          <a:prstGeom prst="rect">
            <a:avLst/>
          </a:prstGeom>
        </p:spPr>
        <p:txBody>
          <a:bodyPr wrap="square">
            <a:spAutoFit/>
          </a:bodyPr>
          <a:lstStyle/>
          <a:p>
            <a:r>
              <a:rPr lang="en-US" dirty="0"/>
              <a:t>VCRIB [NSDI 13], PALETTE [INFOCOM 13],  OBS [</a:t>
            </a:r>
            <a:r>
              <a:rPr lang="en-US" dirty="0" err="1"/>
              <a:t>CoNext</a:t>
            </a:r>
            <a:r>
              <a:rPr lang="en-US" dirty="0"/>
              <a:t> 13]</a:t>
            </a:r>
          </a:p>
        </p:txBody>
      </p:sp>
      <p:sp>
        <p:nvSpPr>
          <p:cNvPr id="41" name="TextBox 10">
            <a:extLst>
              <a:ext uri="{FF2B5EF4-FFF2-40B4-BE49-F238E27FC236}">
                <a16:creationId xmlns:a16="http://schemas.microsoft.com/office/drawing/2014/main" xmlns="" id="{CFFFEA36-158E-4850-943A-03BCC406CE6B}"/>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33962167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A7EDCF-A74B-478E-B281-73E4DA053E1C}"/>
              </a:ext>
            </a:extLst>
          </p:cNvPr>
          <p:cNvSpPr>
            <a:spLocks noGrp="1"/>
          </p:cNvSpPr>
          <p:nvPr>
            <p:ph type="title"/>
          </p:nvPr>
        </p:nvSpPr>
        <p:spPr/>
        <p:txBody>
          <a:bodyPr/>
          <a:lstStyle/>
          <a:p>
            <a:r>
              <a:rPr lang="en-US" dirty="0">
                <a:solidFill>
                  <a:schemeClr val="tx1"/>
                </a:solidFill>
              </a:rPr>
              <a:t>Existing works on Rule Placement</a:t>
            </a:r>
          </a:p>
        </p:txBody>
      </p:sp>
      <p:grpSp>
        <p:nvGrpSpPr>
          <p:cNvPr id="40" name="Group 39">
            <a:extLst>
              <a:ext uri="{FF2B5EF4-FFF2-40B4-BE49-F238E27FC236}">
                <a16:creationId xmlns:a16="http://schemas.microsoft.com/office/drawing/2014/main" xmlns=""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xmlns=""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xmlns=""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xmlns=""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xmlns=""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xmlns=""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xmlns=""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xmlns=""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xmlns=""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xmlns=""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xmlns=""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xmlns=""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xmlns=""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xmlns=""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xmlns=""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xmlns=""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xmlns=""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xmlns=""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xmlns=""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xmlns=""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xmlns=""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xmlns=""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xmlns=""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xmlns=""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xmlns=""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xmlns=""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xmlns=""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xmlns=""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xmlns=""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xmlns=""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xmlns=""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xmlns=""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xmlns=""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xmlns=""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xmlns=""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xmlns=""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xmlns=""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xmlns="" val="1753998968"/>
                    </a:ext>
                  </a:extLst>
                </a:gridCol>
                <a:gridCol w="1395205">
                  <a:extLst>
                    <a:ext uri="{9D8B030D-6E8A-4147-A177-3AD203B41FA5}">
                      <a16:colId xmlns:a16="http://schemas.microsoft.com/office/drawing/2014/main" xmlns="" val="1466261918"/>
                    </a:ext>
                  </a:extLst>
                </a:gridCol>
                <a:gridCol w="1967595">
                  <a:extLst>
                    <a:ext uri="{9D8B030D-6E8A-4147-A177-3AD203B41FA5}">
                      <a16:colId xmlns:a16="http://schemas.microsoft.com/office/drawing/2014/main" xmlns="" val="1828307588"/>
                    </a:ext>
                  </a:extLst>
                </a:gridCol>
                <a:gridCol w="1097084">
                  <a:extLst>
                    <a:ext uri="{9D8B030D-6E8A-4147-A177-3AD203B41FA5}">
                      <a16:colId xmlns:a16="http://schemas.microsoft.com/office/drawing/2014/main" xmlns=""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xmlns="" val="129043110"/>
                  </a:ext>
                </a:extLst>
              </a:tr>
              <a:tr h="461808">
                <a:tc>
                  <a:txBody>
                    <a:bodyPr/>
                    <a:lstStyle/>
                    <a:p>
                      <a:r>
                        <a:rPr lang="en-US" dirty="0"/>
                        <a:t>1</a:t>
                      </a:r>
                    </a:p>
                  </a:txBody>
                  <a:tcPr>
                    <a:solidFill>
                      <a:schemeClr val="bg1"/>
                    </a:solidFill>
                  </a:tcPr>
                </a:tc>
                <a:tc>
                  <a:txBody>
                    <a:bodyPr/>
                    <a:lstStyle/>
                    <a:p>
                      <a:r>
                        <a:rPr lang="en-US" dirty="0"/>
                        <a:t>H1(00) and tcp-port:80</a:t>
                      </a:r>
                    </a:p>
                  </a:txBody>
                  <a:tcPr>
                    <a:solidFill>
                      <a:schemeClr val="bg1"/>
                    </a:solidFill>
                  </a:tcPr>
                </a:tc>
                <a:tc>
                  <a:txBody>
                    <a:bodyPr/>
                    <a:lstStyle/>
                    <a:p>
                      <a:r>
                        <a:rPr lang="en-US" dirty="0"/>
                        <a:t>H3(10) and tcp-port:80</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1315513448"/>
                  </a:ext>
                </a:extLst>
              </a:tr>
              <a:tr h="461808">
                <a:tc>
                  <a:txBody>
                    <a:bodyPr/>
                    <a:lstStyle/>
                    <a:p>
                      <a:r>
                        <a:rPr lang="en-US" dirty="0"/>
                        <a:t>2</a:t>
                      </a:r>
                    </a:p>
                  </a:txBody>
                  <a:tcPr>
                    <a:solidFill>
                      <a:schemeClr val="bg1"/>
                    </a:solidFill>
                  </a:tcPr>
                </a:tc>
                <a:tc>
                  <a:txBody>
                    <a:bodyPr/>
                    <a:lstStyle/>
                    <a:p>
                      <a:r>
                        <a:rPr lang="en-US" dirty="0"/>
                        <a:t>H2(01)</a:t>
                      </a:r>
                    </a:p>
                  </a:txBody>
                  <a:tcPr>
                    <a:solidFill>
                      <a:schemeClr val="bg1"/>
                    </a:solidFill>
                  </a:tcPr>
                </a:tc>
                <a:tc>
                  <a:txBody>
                    <a:bodyPr/>
                    <a:lstStyle/>
                    <a:p>
                      <a:r>
                        <a:rPr lang="en-US" dirty="0"/>
                        <a:t>H3,H4(1*) and tcp-port:443</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3117709454"/>
                  </a:ext>
                </a:extLst>
              </a:tr>
              <a:tr h="461808">
                <a:tc>
                  <a:txBody>
                    <a:bodyPr/>
                    <a:lstStyle/>
                    <a:p>
                      <a:r>
                        <a:rPr lang="en-US" dirty="0"/>
                        <a:t>3</a:t>
                      </a:r>
                    </a:p>
                  </a:txBody>
                  <a:tcPr>
                    <a:solidFill>
                      <a:schemeClr val="bg1"/>
                    </a:solidFill>
                  </a:tcPr>
                </a:tc>
                <a:tc>
                  <a:txBody>
                    <a:bodyPr/>
                    <a:lstStyle/>
                    <a:p>
                      <a:r>
                        <a:rPr lang="en-US" dirty="0"/>
                        <a:t>All(*)</a:t>
                      </a:r>
                    </a:p>
                  </a:txBody>
                  <a:tcPr>
                    <a:solidFill>
                      <a:schemeClr val="bg1"/>
                    </a:solidFill>
                  </a:tcPr>
                </a:tc>
                <a:tc>
                  <a:txBody>
                    <a:bodyPr/>
                    <a:lstStyle/>
                    <a:p>
                      <a:r>
                        <a:rPr lang="en-US" dirty="0"/>
                        <a:t>H4(11)</a:t>
                      </a:r>
                    </a:p>
                  </a:txBody>
                  <a:tcPr>
                    <a:solidFill>
                      <a:schemeClr val="bg1"/>
                    </a:solidFill>
                  </a:tcPr>
                </a:tc>
                <a:tc>
                  <a:txBody>
                    <a:bodyPr/>
                    <a:lstStyle/>
                    <a:p>
                      <a:r>
                        <a:rPr lang="en-US" dirty="0"/>
                        <a:t>Counter</a:t>
                      </a:r>
                    </a:p>
                  </a:txBody>
                  <a:tcPr>
                    <a:solidFill>
                      <a:schemeClr val="bg1"/>
                    </a:solidFill>
                  </a:tcPr>
                </a:tc>
                <a:extLst>
                  <a:ext uri="{0D108BD9-81ED-4DB2-BD59-A6C34878D82A}">
                    <a16:rowId xmlns:a16="http://schemas.microsoft.com/office/drawing/2014/main" xmlns="" val="4180184616"/>
                  </a:ext>
                </a:extLst>
              </a:tr>
              <a:tr h="419961">
                <a:tc>
                  <a:txBody>
                    <a:bodyPr/>
                    <a:lstStyle/>
                    <a:p>
                      <a:r>
                        <a:rPr lang="en-US" dirty="0"/>
                        <a:t>4</a:t>
                      </a:r>
                    </a:p>
                  </a:txBody>
                  <a:tcPr>
                    <a:solidFill>
                      <a:schemeClr val="bg1"/>
                    </a:solidFill>
                  </a:tcPr>
                </a:tc>
                <a:tc>
                  <a:txBody>
                    <a:bodyPr/>
                    <a:lstStyle/>
                    <a:p>
                      <a:r>
                        <a:rPr lang="en-US" dirty="0"/>
                        <a:t>All(*)</a:t>
                      </a:r>
                    </a:p>
                  </a:txBody>
                  <a:tcPr>
                    <a:solidFill>
                      <a:schemeClr val="bg1"/>
                    </a:solidFill>
                  </a:tcPr>
                </a:tc>
                <a:tc>
                  <a:txBody>
                    <a:bodyPr/>
                    <a:lstStyle/>
                    <a:p>
                      <a:r>
                        <a:rPr lang="en-US" dirty="0"/>
                        <a:t>All(*) and </a:t>
                      </a:r>
                      <a:r>
                        <a:rPr lang="en-US" dirty="0" err="1"/>
                        <a:t>tcp</a:t>
                      </a:r>
                      <a:r>
                        <a:rPr lang="en-US" dirty="0"/>
                        <a:t>-port :22</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769345114"/>
                  </a:ext>
                </a:extLst>
              </a:tr>
            </a:tbl>
          </a:graphicData>
        </a:graphic>
      </p:graphicFrame>
      <p:sp>
        <p:nvSpPr>
          <p:cNvPr id="3" name="Rectangle 2">
            <a:extLst>
              <a:ext uri="{FF2B5EF4-FFF2-40B4-BE49-F238E27FC236}">
                <a16:creationId xmlns:a16="http://schemas.microsoft.com/office/drawing/2014/main" xmlns="" id="{3679F9A8-335F-4947-8FB6-96C632F32397}"/>
              </a:ext>
            </a:extLst>
          </p:cNvPr>
          <p:cNvSpPr/>
          <p:nvPr/>
        </p:nvSpPr>
        <p:spPr>
          <a:xfrm>
            <a:off x="6555232" y="2522787"/>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1" name="Rectangle 40">
            <a:extLst>
              <a:ext uri="{FF2B5EF4-FFF2-40B4-BE49-F238E27FC236}">
                <a16:creationId xmlns:a16="http://schemas.microsoft.com/office/drawing/2014/main" xmlns="" id="{63F46C74-B6F9-4E9B-B75C-233830440A11}"/>
              </a:ext>
            </a:extLst>
          </p:cNvPr>
          <p:cNvSpPr/>
          <p:nvPr/>
        </p:nvSpPr>
        <p:spPr>
          <a:xfrm>
            <a:off x="6548738" y="3870875"/>
            <a:ext cx="228600" cy="246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3" name="Rectangle 42">
            <a:extLst>
              <a:ext uri="{FF2B5EF4-FFF2-40B4-BE49-F238E27FC236}">
                <a16:creationId xmlns:a16="http://schemas.microsoft.com/office/drawing/2014/main" xmlns="" id="{2CA0BD90-0990-45DB-BACD-C3252F5E54AA}"/>
              </a:ext>
            </a:extLst>
          </p:cNvPr>
          <p:cNvSpPr/>
          <p:nvPr/>
        </p:nvSpPr>
        <p:spPr>
          <a:xfrm>
            <a:off x="6751378" y="3871579"/>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4" name="Rectangle 43">
            <a:extLst>
              <a:ext uri="{FF2B5EF4-FFF2-40B4-BE49-F238E27FC236}">
                <a16:creationId xmlns:a16="http://schemas.microsoft.com/office/drawing/2014/main" xmlns="" id="{1944BF23-F22C-4F8A-91FA-8D1749626B0F}"/>
              </a:ext>
            </a:extLst>
          </p:cNvPr>
          <p:cNvSpPr/>
          <p:nvPr/>
        </p:nvSpPr>
        <p:spPr>
          <a:xfrm>
            <a:off x="6763667" y="251561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5" name="Rectangle 44">
            <a:extLst>
              <a:ext uri="{FF2B5EF4-FFF2-40B4-BE49-F238E27FC236}">
                <a16:creationId xmlns:a16="http://schemas.microsoft.com/office/drawing/2014/main" xmlns="" id="{951FF5C5-E655-4A41-B845-8728AA36FC1C}"/>
              </a:ext>
            </a:extLst>
          </p:cNvPr>
          <p:cNvSpPr/>
          <p:nvPr/>
        </p:nvSpPr>
        <p:spPr>
          <a:xfrm>
            <a:off x="10324292" y="1910658"/>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7" name="Rectangle 43">
            <a:extLst>
              <a:ext uri="{FF2B5EF4-FFF2-40B4-BE49-F238E27FC236}">
                <a16:creationId xmlns:a16="http://schemas.microsoft.com/office/drawing/2014/main" xmlns="" id="{9D1D2888-015F-47C3-BF81-3DE788C48A00}"/>
              </a:ext>
            </a:extLst>
          </p:cNvPr>
          <p:cNvSpPr/>
          <p:nvPr/>
        </p:nvSpPr>
        <p:spPr>
          <a:xfrm>
            <a:off x="6963732" y="3873820"/>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8" name="Rectangle 43">
            <a:extLst>
              <a:ext uri="{FF2B5EF4-FFF2-40B4-BE49-F238E27FC236}">
                <a16:creationId xmlns:a16="http://schemas.microsoft.com/office/drawing/2014/main" xmlns="" id="{A8BB5ACF-BFE8-4218-8CE2-740B98F70E23}"/>
              </a:ext>
            </a:extLst>
          </p:cNvPr>
          <p:cNvSpPr/>
          <p:nvPr/>
        </p:nvSpPr>
        <p:spPr>
          <a:xfrm>
            <a:off x="6986336" y="251561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9" name="Rectangle 43">
            <a:extLst>
              <a:ext uri="{FF2B5EF4-FFF2-40B4-BE49-F238E27FC236}">
                <a16:creationId xmlns:a16="http://schemas.microsoft.com/office/drawing/2014/main" xmlns="" id="{C95AB97B-6D65-4B08-B2F7-A260BAD70CA7}"/>
              </a:ext>
            </a:extLst>
          </p:cNvPr>
          <p:cNvSpPr/>
          <p:nvPr/>
        </p:nvSpPr>
        <p:spPr>
          <a:xfrm>
            <a:off x="10334528" y="3157227"/>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58" name="Rectangle 43">
            <a:extLst>
              <a:ext uri="{FF2B5EF4-FFF2-40B4-BE49-F238E27FC236}">
                <a16:creationId xmlns:a16="http://schemas.microsoft.com/office/drawing/2014/main" xmlns="" id="{FBB0E4BC-295F-4BE8-B076-C5607EE06C0A}"/>
              </a:ext>
            </a:extLst>
          </p:cNvPr>
          <p:cNvSpPr/>
          <p:nvPr/>
        </p:nvSpPr>
        <p:spPr>
          <a:xfrm>
            <a:off x="10557689" y="1921741"/>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2" name="Rectangle 2">
            <a:extLst>
              <a:ext uri="{FF2B5EF4-FFF2-40B4-BE49-F238E27FC236}">
                <a16:creationId xmlns:a16="http://schemas.microsoft.com/office/drawing/2014/main" xmlns="" id="{18C8BDD9-6A11-43A0-BB0C-294B78D6F372}"/>
              </a:ext>
            </a:extLst>
          </p:cNvPr>
          <p:cNvSpPr/>
          <p:nvPr/>
        </p:nvSpPr>
        <p:spPr>
          <a:xfrm>
            <a:off x="1097279" y="1404980"/>
            <a:ext cx="8451231" cy="369332"/>
          </a:xfrm>
          <a:prstGeom prst="rect">
            <a:avLst/>
          </a:prstGeom>
        </p:spPr>
        <p:txBody>
          <a:bodyPr wrap="square">
            <a:spAutoFit/>
          </a:bodyPr>
          <a:lstStyle/>
          <a:p>
            <a:r>
              <a:rPr lang="en-US" dirty="0"/>
              <a:t>VCRIB [NSDI 13], PALETTE [INFOCOM 13],  OBS [</a:t>
            </a:r>
            <a:r>
              <a:rPr lang="en-US" dirty="0" err="1"/>
              <a:t>CoNext</a:t>
            </a:r>
            <a:r>
              <a:rPr lang="en-US" dirty="0"/>
              <a:t> 13]</a:t>
            </a:r>
          </a:p>
        </p:txBody>
      </p:sp>
      <p:sp>
        <p:nvSpPr>
          <p:cNvPr id="53" name="Rectangle 52">
            <a:extLst>
              <a:ext uri="{FF2B5EF4-FFF2-40B4-BE49-F238E27FC236}">
                <a16:creationId xmlns:a16="http://schemas.microsoft.com/office/drawing/2014/main" xmlns="" id="{E3032E52-5D2E-4C29-8ED6-06525E779525}"/>
              </a:ext>
            </a:extLst>
          </p:cNvPr>
          <p:cNvSpPr/>
          <p:nvPr/>
        </p:nvSpPr>
        <p:spPr>
          <a:xfrm>
            <a:off x="2384385" y="1762392"/>
            <a:ext cx="7781647" cy="400110"/>
          </a:xfrm>
          <a:prstGeom prst="rect">
            <a:avLst/>
          </a:prstGeom>
        </p:spPr>
        <p:txBody>
          <a:bodyPr wrap="square">
            <a:spAutoFit/>
          </a:bodyPr>
          <a:lstStyle/>
          <a:p>
            <a:r>
              <a:rPr lang="en-US" sz="2000" b="1" dirty="0"/>
              <a:t>Address Scalability problem </a:t>
            </a:r>
            <a:r>
              <a:rPr lang="en-US" sz="2000" b="1" dirty="0">
                <a:sym typeface="Wingdings" panose="05000000000000000000" pitchFamily="2" charset="2"/>
              </a:rPr>
              <a:t></a:t>
            </a:r>
            <a:r>
              <a:rPr lang="en-US" sz="2000" b="1" dirty="0"/>
              <a:t> Offload Rules along the path</a:t>
            </a:r>
          </a:p>
        </p:txBody>
      </p:sp>
      <p:sp>
        <p:nvSpPr>
          <p:cNvPr id="51" name="TextBox 10">
            <a:extLst>
              <a:ext uri="{FF2B5EF4-FFF2-40B4-BE49-F238E27FC236}">
                <a16:creationId xmlns:a16="http://schemas.microsoft.com/office/drawing/2014/main" xmlns="" id="{5A2C3746-6FDF-41BA-B133-211248D22FEE}"/>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12047977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A7EDCF-A74B-478E-B281-73E4DA053E1C}"/>
              </a:ext>
            </a:extLst>
          </p:cNvPr>
          <p:cNvSpPr>
            <a:spLocks noGrp="1"/>
          </p:cNvSpPr>
          <p:nvPr>
            <p:ph type="title"/>
          </p:nvPr>
        </p:nvSpPr>
        <p:spPr/>
        <p:txBody>
          <a:bodyPr/>
          <a:lstStyle/>
          <a:p>
            <a:r>
              <a:rPr lang="en-US" dirty="0">
                <a:solidFill>
                  <a:schemeClr val="tx1"/>
                </a:solidFill>
              </a:rPr>
              <a:t>Existing works on Rule Placement</a:t>
            </a:r>
          </a:p>
        </p:txBody>
      </p:sp>
      <p:grpSp>
        <p:nvGrpSpPr>
          <p:cNvPr id="40" name="Group 39">
            <a:extLst>
              <a:ext uri="{FF2B5EF4-FFF2-40B4-BE49-F238E27FC236}">
                <a16:creationId xmlns:a16="http://schemas.microsoft.com/office/drawing/2014/main" xmlns=""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xmlns=""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xmlns=""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xmlns=""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xmlns=""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xmlns=""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xmlns=""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xmlns=""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xmlns=""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xmlns=""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xmlns=""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xmlns=""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xmlns=""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xmlns=""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xmlns=""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xmlns=""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xmlns=""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xmlns=""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xmlns=""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xmlns=""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xmlns=""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xmlns=""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xmlns=""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xmlns=""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xmlns=""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xmlns=""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xmlns=""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xmlns=""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xmlns=""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xmlns=""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xmlns=""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xmlns=""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xmlns=""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xmlns=""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xmlns=""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xmlns=""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xmlns=""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xmlns="" val="1753998968"/>
                    </a:ext>
                  </a:extLst>
                </a:gridCol>
                <a:gridCol w="1395205">
                  <a:extLst>
                    <a:ext uri="{9D8B030D-6E8A-4147-A177-3AD203B41FA5}">
                      <a16:colId xmlns:a16="http://schemas.microsoft.com/office/drawing/2014/main" xmlns="" val="1466261918"/>
                    </a:ext>
                  </a:extLst>
                </a:gridCol>
                <a:gridCol w="1967595">
                  <a:extLst>
                    <a:ext uri="{9D8B030D-6E8A-4147-A177-3AD203B41FA5}">
                      <a16:colId xmlns:a16="http://schemas.microsoft.com/office/drawing/2014/main" xmlns="" val="1828307588"/>
                    </a:ext>
                  </a:extLst>
                </a:gridCol>
                <a:gridCol w="1097084">
                  <a:extLst>
                    <a:ext uri="{9D8B030D-6E8A-4147-A177-3AD203B41FA5}">
                      <a16:colId xmlns:a16="http://schemas.microsoft.com/office/drawing/2014/main" xmlns=""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xmlns="" val="129043110"/>
                  </a:ext>
                </a:extLst>
              </a:tr>
              <a:tr h="461808">
                <a:tc>
                  <a:txBody>
                    <a:bodyPr/>
                    <a:lstStyle/>
                    <a:p>
                      <a:r>
                        <a:rPr lang="en-US" dirty="0"/>
                        <a:t>1</a:t>
                      </a:r>
                    </a:p>
                  </a:txBody>
                  <a:tcPr>
                    <a:solidFill>
                      <a:schemeClr val="bg1"/>
                    </a:solidFill>
                  </a:tcPr>
                </a:tc>
                <a:tc>
                  <a:txBody>
                    <a:bodyPr/>
                    <a:lstStyle/>
                    <a:p>
                      <a:r>
                        <a:rPr lang="en-US" dirty="0"/>
                        <a:t>H1(00) and tcp-port:80</a:t>
                      </a:r>
                    </a:p>
                  </a:txBody>
                  <a:tcPr>
                    <a:solidFill>
                      <a:schemeClr val="bg1"/>
                    </a:solidFill>
                  </a:tcPr>
                </a:tc>
                <a:tc>
                  <a:txBody>
                    <a:bodyPr/>
                    <a:lstStyle/>
                    <a:p>
                      <a:r>
                        <a:rPr lang="en-US" dirty="0"/>
                        <a:t>H3(10) and tcp-port:80</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1315513448"/>
                  </a:ext>
                </a:extLst>
              </a:tr>
              <a:tr h="461808">
                <a:tc>
                  <a:txBody>
                    <a:bodyPr/>
                    <a:lstStyle/>
                    <a:p>
                      <a:r>
                        <a:rPr lang="en-US" dirty="0"/>
                        <a:t>2</a:t>
                      </a:r>
                    </a:p>
                  </a:txBody>
                  <a:tcPr>
                    <a:solidFill>
                      <a:schemeClr val="bg1"/>
                    </a:solidFill>
                  </a:tcPr>
                </a:tc>
                <a:tc>
                  <a:txBody>
                    <a:bodyPr/>
                    <a:lstStyle/>
                    <a:p>
                      <a:r>
                        <a:rPr lang="en-US" dirty="0"/>
                        <a:t>H2(01)</a:t>
                      </a:r>
                    </a:p>
                  </a:txBody>
                  <a:tcPr>
                    <a:solidFill>
                      <a:schemeClr val="bg1"/>
                    </a:solidFill>
                  </a:tcPr>
                </a:tc>
                <a:tc>
                  <a:txBody>
                    <a:bodyPr/>
                    <a:lstStyle/>
                    <a:p>
                      <a:r>
                        <a:rPr lang="en-US" dirty="0"/>
                        <a:t>H3,H4(1*) and tcp-port:443</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3117709454"/>
                  </a:ext>
                </a:extLst>
              </a:tr>
              <a:tr h="461808">
                <a:tc>
                  <a:txBody>
                    <a:bodyPr/>
                    <a:lstStyle/>
                    <a:p>
                      <a:r>
                        <a:rPr lang="en-US" dirty="0"/>
                        <a:t>3</a:t>
                      </a:r>
                    </a:p>
                  </a:txBody>
                  <a:tcPr>
                    <a:solidFill>
                      <a:schemeClr val="bg1"/>
                    </a:solidFill>
                  </a:tcPr>
                </a:tc>
                <a:tc>
                  <a:txBody>
                    <a:bodyPr/>
                    <a:lstStyle/>
                    <a:p>
                      <a:r>
                        <a:rPr lang="en-US" dirty="0"/>
                        <a:t>All(*)</a:t>
                      </a:r>
                    </a:p>
                  </a:txBody>
                  <a:tcPr>
                    <a:solidFill>
                      <a:schemeClr val="bg1"/>
                    </a:solidFill>
                  </a:tcPr>
                </a:tc>
                <a:tc>
                  <a:txBody>
                    <a:bodyPr/>
                    <a:lstStyle/>
                    <a:p>
                      <a:r>
                        <a:rPr lang="en-US" dirty="0"/>
                        <a:t>H4(11)</a:t>
                      </a:r>
                    </a:p>
                  </a:txBody>
                  <a:tcPr>
                    <a:solidFill>
                      <a:schemeClr val="bg1"/>
                    </a:solidFill>
                  </a:tcPr>
                </a:tc>
                <a:tc>
                  <a:txBody>
                    <a:bodyPr/>
                    <a:lstStyle/>
                    <a:p>
                      <a:r>
                        <a:rPr lang="en-US" dirty="0"/>
                        <a:t>Counter</a:t>
                      </a:r>
                    </a:p>
                  </a:txBody>
                  <a:tcPr>
                    <a:solidFill>
                      <a:schemeClr val="bg1"/>
                    </a:solidFill>
                  </a:tcPr>
                </a:tc>
                <a:extLst>
                  <a:ext uri="{0D108BD9-81ED-4DB2-BD59-A6C34878D82A}">
                    <a16:rowId xmlns:a16="http://schemas.microsoft.com/office/drawing/2014/main" xmlns="" val="4180184616"/>
                  </a:ext>
                </a:extLst>
              </a:tr>
              <a:tr h="419961">
                <a:tc>
                  <a:txBody>
                    <a:bodyPr/>
                    <a:lstStyle/>
                    <a:p>
                      <a:r>
                        <a:rPr lang="en-US" dirty="0"/>
                        <a:t>4</a:t>
                      </a:r>
                    </a:p>
                  </a:txBody>
                  <a:tcPr>
                    <a:solidFill>
                      <a:schemeClr val="bg1"/>
                    </a:solidFill>
                  </a:tcPr>
                </a:tc>
                <a:tc>
                  <a:txBody>
                    <a:bodyPr/>
                    <a:lstStyle/>
                    <a:p>
                      <a:r>
                        <a:rPr lang="en-US" dirty="0"/>
                        <a:t>All(*)</a:t>
                      </a:r>
                    </a:p>
                  </a:txBody>
                  <a:tcPr>
                    <a:solidFill>
                      <a:schemeClr val="bg1"/>
                    </a:solidFill>
                  </a:tcPr>
                </a:tc>
                <a:tc>
                  <a:txBody>
                    <a:bodyPr/>
                    <a:lstStyle/>
                    <a:p>
                      <a:r>
                        <a:rPr lang="en-US" dirty="0"/>
                        <a:t>All(*) and </a:t>
                      </a:r>
                      <a:r>
                        <a:rPr lang="en-US" dirty="0" err="1"/>
                        <a:t>tcp</a:t>
                      </a:r>
                      <a:r>
                        <a:rPr lang="en-US" dirty="0"/>
                        <a:t>-port :22</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769345114"/>
                  </a:ext>
                </a:extLst>
              </a:tr>
            </a:tbl>
          </a:graphicData>
        </a:graphic>
      </p:graphicFrame>
      <p:sp>
        <p:nvSpPr>
          <p:cNvPr id="3" name="Rectangle 2">
            <a:extLst>
              <a:ext uri="{FF2B5EF4-FFF2-40B4-BE49-F238E27FC236}">
                <a16:creationId xmlns:a16="http://schemas.microsoft.com/office/drawing/2014/main" xmlns="" id="{3679F9A8-335F-4947-8FB6-96C632F32397}"/>
              </a:ext>
            </a:extLst>
          </p:cNvPr>
          <p:cNvSpPr/>
          <p:nvPr/>
        </p:nvSpPr>
        <p:spPr>
          <a:xfrm>
            <a:off x="6555232" y="2522787"/>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1" name="Rectangle 40">
            <a:extLst>
              <a:ext uri="{FF2B5EF4-FFF2-40B4-BE49-F238E27FC236}">
                <a16:creationId xmlns:a16="http://schemas.microsoft.com/office/drawing/2014/main" xmlns="" id="{63F46C74-B6F9-4E9B-B75C-233830440A11}"/>
              </a:ext>
            </a:extLst>
          </p:cNvPr>
          <p:cNvSpPr/>
          <p:nvPr/>
        </p:nvSpPr>
        <p:spPr>
          <a:xfrm>
            <a:off x="6548738" y="3870875"/>
            <a:ext cx="228600" cy="246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3" name="Rectangle 42">
            <a:extLst>
              <a:ext uri="{FF2B5EF4-FFF2-40B4-BE49-F238E27FC236}">
                <a16:creationId xmlns:a16="http://schemas.microsoft.com/office/drawing/2014/main" xmlns="" id="{2CA0BD90-0990-45DB-BACD-C3252F5E54AA}"/>
              </a:ext>
            </a:extLst>
          </p:cNvPr>
          <p:cNvSpPr/>
          <p:nvPr/>
        </p:nvSpPr>
        <p:spPr>
          <a:xfrm>
            <a:off x="6751378" y="3871579"/>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4" name="Rectangle 43">
            <a:extLst>
              <a:ext uri="{FF2B5EF4-FFF2-40B4-BE49-F238E27FC236}">
                <a16:creationId xmlns:a16="http://schemas.microsoft.com/office/drawing/2014/main" xmlns="" id="{1944BF23-F22C-4F8A-91FA-8D1749626B0F}"/>
              </a:ext>
            </a:extLst>
          </p:cNvPr>
          <p:cNvSpPr/>
          <p:nvPr/>
        </p:nvSpPr>
        <p:spPr>
          <a:xfrm>
            <a:off x="6763667" y="251561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5" name="Rectangle 44">
            <a:extLst>
              <a:ext uri="{FF2B5EF4-FFF2-40B4-BE49-F238E27FC236}">
                <a16:creationId xmlns:a16="http://schemas.microsoft.com/office/drawing/2014/main" xmlns="" id="{951FF5C5-E655-4A41-B845-8728AA36FC1C}"/>
              </a:ext>
            </a:extLst>
          </p:cNvPr>
          <p:cNvSpPr/>
          <p:nvPr/>
        </p:nvSpPr>
        <p:spPr>
          <a:xfrm>
            <a:off x="10324292" y="1910658"/>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7" name="Rectangle 43">
            <a:extLst>
              <a:ext uri="{FF2B5EF4-FFF2-40B4-BE49-F238E27FC236}">
                <a16:creationId xmlns:a16="http://schemas.microsoft.com/office/drawing/2014/main" xmlns="" id="{9D1D2888-015F-47C3-BF81-3DE788C48A00}"/>
              </a:ext>
            </a:extLst>
          </p:cNvPr>
          <p:cNvSpPr/>
          <p:nvPr/>
        </p:nvSpPr>
        <p:spPr>
          <a:xfrm>
            <a:off x="6963732" y="3873820"/>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8" name="Rectangle 43">
            <a:extLst>
              <a:ext uri="{FF2B5EF4-FFF2-40B4-BE49-F238E27FC236}">
                <a16:creationId xmlns:a16="http://schemas.microsoft.com/office/drawing/2014/main" xmlns="" id="{A8BB5ACF-BFE8-4218-8CE2-740B98F70E23}"/>
              </a:ext>
            </a:extLst>
          </p:cNvPr>
          <p:cNvSpPr/>
          <p:nvPr/>
        </p:nvSpPr>
        <p:spPr>
          <a:xfrm>
            <a:off x="6986336" y="2515616"/>
            <a:ext cx="232480" cy="2422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9" name="Rectangle 43">
            <a:extLst>
              <a:ext uri="{FF2B5EF4-FFF2-40B4-BE49-F238E27FC236}">
                <a16:creationId xmlns:a16="http://schemas.microsoft.com/office/drawing/2014/main" xmlns="" id="{C95AB97B-6D65-4B08-B2F7-A260BAD70CA7}"/>
              </a:ext>
            </a:extLst>
          </p:cNvPr>
          <p:cNvSpPr/>
          <p:nvPr/>
        </p:nvSpPr>
        <p:spPr>
          <a:xfrm>
            <a:off x="10324292" y="3196708"/>
            <a:ext cx="232480" cy="24226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58" name="Rectangle 43">
            <a:extLst>
              <a:ext uri="{FF2B5EF4-FFF2-40B4-BE49-F238E27FC236}">
                <a16:creationId xmlns:a16="http://schemas.microsoft.com/office/drawing/2014/main" xmlns="" id="{FBB0E4BC-295F-4BE8-B076-C5607EE06C0A}"/>
              </a:ext>
            </a:extLst>
          </p:cNvPr>
          <p:cNvSpPr/>
          <p:nvPr/>
        </p:nvSpPr>
        <p:spPr>
          <a:xfrm>
            <a:off x="10557689" y="1921741"/>
            <a:ext cx="232480" cy="2422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2" name="Rectangle 2">
            <a:extLst>
              <a:ext uri="{FF2B5EF4-FFF2-40B4-BE49-F238E27FC236}">
                <a16:creationId xmlns:a16="http://schemas.microsoft.com/office/drawing/2014/main" xmlns="" id="{18C8BDD9-6A11-43A0-BB0C-294B78D6F372}"/>
              </a:ext>
            </a:extLst>
          </p:cNvPr>
          <p:cNvSpPr/>
          <p:nvPr/>
        </p:nvSpPr>
        <p:spPr>
          <a:xfrm>
            <a:off x="1097280" y="1255715"/>
            <a:ext cx="8451231" cy="369332"/>
          </a:xfrm>
          <a:prstGeom prst="rect">
            <a:avLst/>
          </a:prstGeom>
        </p:spPr>
        <p:txBody>
          <a:bodyPr wrap="square">
            <a:spAutoFit/>
          </a:bodyPr>
          <a:lstStyle/>
          <a:p>
            <a:r>
              <a:rPr lang="en-US" dirty="0"/>
              <a:t>VCRIB [NSDI 13], PALETTE [INFOCOM 13],  OBS [</a:t>
            </a:r>
            <a:r>
              <a:rPr lang="en-US" dirty="0" err="1"/>
              <a:t>CoNext</a:t>
            </a:r>
            <a:r>
              <a:rPr lang="en-US" dirty="0"/>
              <a:t> 13]</a:t>
            </a:r>
          </a:p>
        </p:txBody>
      </p:sp>
      <p:sp>
        <p:nvSpPr>
          <p:cNvPr id="53" name="Rectangle 52">
            <a:extLst>
              <a:ext uri="{FF2B5EF4-FFF2-40B4-BE49-F238E27FC236}">
                <a16:creationId xmlns:a16="http://schemas.microsoft.com/office/drawing/2014/main" xmlns="" id="{E3032E52-5D2E-4C29-8ED6-06525E779525}"/>
              </a:ext>
            </a:extLst>
          </p:cNvPr>
          <p:cNvSpPr/>
          <p:nvPr/>
        </p:nvSpPr>
        <p:spPr>
          <a:xfrm>
            <a:off x="2336055" y="1599997"/>
            <a:ext cx="7781647" cy="400110"/>
          </a:xfrm>
          <a:prstGeom prst="rect">
            <a:avLst/>
          </a:prstGeom>
        </p:spPr>
        <p:txBody>
          <a:bodyPr wrap="square">
            <a:spAutoFit/>
          </a:bodyPr>
          <a:lstStyle/>
          <a:p>
            <a:r>
              <a:rPr lang="en-US" sz="2000" b="1" dirty="0"/>
              <a:t>Address Scalability problem </a:t>
            </a:r>
            <a:r>
              <a:rPr lang="en-US" sz="2000" b="1" dirty="0">
                <a:sym typeface="Wingdings" panose="05000000000000000000" pitchFamily="2" charset="2"/>
              </a:rPr>
              <a:t></a:t>
            </a:r>
            <a:r>
              <a:rPr lang="en-US" sz="2000" b="1" dirty="0"/>
              <a:t> Offload Rules along the path</a:t>
            </a:r>
          </a:p>
        </p:txBody>
      </p:sp>
      <p:sp>
        <p:nvSpPr>
          <p:cNvPr id="51" name="TextBox 10">
            <a:extLst>
              <a:ext uri="{FF2B5EF4-FFF2-40B4-BE49-F238E27FC236}">
                <a16:creationId xmlns:a16="http://schemas.microsoft.com/office/drawing/2014/main" xmlns="" id="{58249924-A7DF-48DD-B826-F8B19F76E3BA}"/>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35512904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A7EDCF-A74B-478E-B281-73E4DA053E1C}"/>
              </a:ext>
            </a:extLst>
          </p:cNvPr>
          <p:cNvSpPr>
            <a:spLocks noGrp="1"/>
          </p:cNvSpPr>
          <p:nvPr>
            <p:ph type="title"/>
          </p:nvPr>
        </p:nvSpPr>
        <p:spPr/>
        <p:txBody>
          <a:bodyPr/>
          <a:lstStyle/>
          <a:p>
            <a:r>
              <a:rPr lang="en-US" dirty="0">
                <a:solidFill>
                  <a:schemeClr val="tx1"/>
                </a:solidFill>
              </a:rPr>
              <a:t>Existing works on Rule Placement</a:t>
            </a:r>
          </a:p>
        </p:txBody>
      </p:sp>
      <p:grpSp>
        <p:nvGrpSpPr>
          <p:cNvPr id="40" name="Group 39">
            <a:extLst>
              <a:ext uri="{FF2B5EF4-FFF2-40B4-BE49-F238E27FC236}">
                <a16:creationId xmlns:a16="http://schemas.microsoft.com/office/drawing/2014/main" xmlns=""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xmlns=""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xmlns=""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xmlns=""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xmlns=""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xmlns=""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xmlns=""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xmlns=""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xmlns=""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xmlns=""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xmlns=""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xmlns=""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xmlns=""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xmlns=""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xmlns=""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xmlns=""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xmlns=""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xmlns=""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xmlns=""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xmlns=""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xmlns=""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xmlns=""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xmlns=""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xmlns=""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xmlns=""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xmlns=""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xmlns=""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xmlns=""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xmlns=""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xmlns=""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xmlns=""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xmlns=""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xmlns=""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xmlns=""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xmlns=""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xmlns=""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xmlns=""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xmlns="" val="1753998968"/>
                    </a:ext>
                  </a:extLst>
                </a:gridCol>
                <a:gridCol w="1395205">
                  <a:extLst>
                    <a:ext uri="{9D8B030D-6E8A-4147-A177-3AD203B41FA5}">
                      <a16:colId xmlns:a16="http://schemas.microsoft.com/office/drawing/2014/main" xmlns="" val="1466261918"/>
                    </a:ext>
                  </a:extLst>
                </a:gridCol>
                <a:gridCol w="1967595">
                  <a:extLst>
                    <a:ext uri="{9D8B030D-6E8A-4147-A177-3AD203B41FA5}">
                      <a16:colId xmlns:a16="http://schemas.microsoft.com/office/drawing/2014/main" xmlns="" val="1828307588"/>
                    </a:ext>
                  </a:extLst>
                </a:gridCol>
                <a:gridCol w="1097084">
                  <a:extLst>
                    <a:ext uri="{9D8B030D-6E8A-4147-A177-3AD203B41FA5}">
                      <a16:colId xmlns:a16="http://schemas.microsoft.com/office/drawing/2014/main" xmlns=""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xmlns="" val="129043110"/>
                  </a:ext>
                </a:extLst>
              </a:tr>
              <a:tr h="461808">
                <a:tc>
                  <a:txBody>
                    <a:bodyPr/>
                    <a:lstStyle/>
                    <a:p>
                      <a:r>
                        <a:rPr lang="en-US" dirty="0"/>
                        <a:t>1</a:t>
                      </a:r>
                    </a:p>
                  </a:txBody>
                  <a:tcPr>
                    <a:solidFill>
                      <a:schemeClr val="bg1"/>
                    </a:solidFill>
                  </a:tcPr>
                </a:tc>
                <a:tc>
                  <a:txBody>
                    <a:bodyPr/>
                    <a:lstStyle/>
                    <a:p>
                      <a:r>
                        <a:rPr lang="en-US" dirty="0"/>
                        <a:t>H1(00) and tcp-port:80</a:t>
                      </a:r>
                    </a:p>
                  </a:txBody>
                  <a:tcPr>
                    <a:solidFill>
                      <a:schemeClr val="bg1"/>
                    </a:solidFill>
                  </a:tcPr>
                </a:tc>
                <a:tc>
                  <a:txBody>
                    <a:bodyPr/>
                    <a:lstStyle/>
                    <a:p>
                      <a:r>
                        <a:rPr lang="en-US" dirty="0"/>
                        <a:t>H3(10) and tcp-port:80</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1315513448"/>
                  </a:ext>
                </a:extLst>
              </a:tr>
              <a:tr h="461808">
                <a:tc>
                  <a:txBody>
                    <a:bodyPr/>
                    <a:lstStyle/>
                    <a:p>
                      <a:r>
                        <a:rPr lang="en-US" dirty="0"/>
                        <a:t>2</a:t>
                      </a:r>
                    </a:p>
                  </a:txBody>
                  <a:tcPr>
                    <a:solidFill>
                      <a:schemeClr val="bg1"/>
                    </a:solidFill>
                  </a:tcPr>
                </a:tc>
                <a:tc>
                  <a:txBody>
                    <a:bodyPr/>
                    <a:lstStyle/>
                    <a:p>
                      <a:r>
                        <a:rPr lang="en-US" dirty="0"/>
                        <a:t>H2(01)</a:t>
                      </a:r>
                    </a:p>
                  </a:txBody>
                  <a:tcPr>
                    <a:solidFill>
                      <a:schemeClr val="bg1"/>
                    </a:solidFill>
                  </a:tcPr>
                </a:tc>
                <a:tc>
                  <a:txBody>
                    <a:bodyPr/>
                    <a:lstStyle/>
                    <a:p>
                      <a:r>
                        <a:rPr lang="en-US" dirty="0"/>
                        <a:t>H3,H4(1*) and tcp-port:443</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3117709454"/>
                  </a:ext>
                </a:extLst>
              </a:tr>
              <a:tr h="461808">
                <a:tc>
                  <a:txBody>
                    <a:bodyPr/>
                    <a:lstStyle/>
                    <a:p>
                      <a:r>
                        <a:rPr lang="en-US" dirty="0"/>
                        <a:t>3</a:t>
                      </a:r>
                    </a:p>
                  </a:txBody>
                  <a:tcPr>
                    <a:solidFill>
                      <a:schemeClr val="bg1"/>
                    </a:solidFill>
                  </a:tcPr>
                </a:tc>
                <a:tc>
                  <a:txBody>
                    <a:bodyPr/>
                    <a:lstStyle/>
                    <a:p>
                      <a:r>
                        <a:rPr lang="en-US" dirty="0"/>
                        <a:t>All(*)</a:t>
                      </a:r>
                    </a:p>
                  </a:txBody>
                  <a:tcPr>
                    <a:solidFill>
                      <a:schemeClr val="bg1"/>
                    </a:solidFill>
                  </a:tcPr>
                </a:tc>
                <a:tc>
                  <a:txBody>
                    <a:bodyPr/>
                    <a:lstStyle/>
                    <a:p>
                      <a:r>
                        <a:rPr lang="en-US" dirty="0"/>
                        <a:t>H4(11)</a:t>
                      </a:r>
                    </a:p>
                  </a:txBody>
                  <a:tcPr>
                    <a:solidFill>
                      <a:schemeClr val="bg1"/>
                    </a:solidFill>
                  </a:tcPr>
                </a:tc>
                <a:tc>
                  <a:txBody>
                    <a:bodyPr/>
                    <a:lstStyle/>
                    <a:p>
                      <a:r>
                        <a:rPr lang="en-US" dirty="0"/>
                        <a:t>Counter</a:t>
                      </a:r>
                    </a:p>
                  </a:txBody>
                  <a:tcPr>
                    <a:solidFill>
                      <a:schemeClr val="bg1"/>
                    </a:solidFill>
                  </a:tcPr>
                </a:tc>
                <a:extLst>
                  <a:ext uri="{0D108BD9-81ED-4DB2-BD59-A6C34878D82A}">
                    <a16:rowId xmlns:a16="http://schemas.microsoft.com/office/drawing/2014/main" xmlns="" val="4180184616"/>
                  </a:ext>
                </a:extLst>
              </a:tr>
              <a:tr h="419961">
                <a:tc>
                  <a:txBody>
                    <a:bodyPr/>
                    <a:lstStyle/>
                    <a:p>
                      <a:r>
                        <a:rPr lang="en-US" dirty="0"/>
                        <a:t>4</a:t>
                      </a:r>
                    </a:p>
                  </a:txBody>
                  <a:tcPr>
                    <a:solidFill>
                      <a:schemeClr val="bg1"/>
                    </a:solidFill>
                  </a:tcPr>
                </a:tc>
                <a:tc>
                  <a:txBody>
                    <a:bodyPr/>
                    <a:lstStyle/>
                    <a:p>
                      <a:r>
                        <a:rPr lang="en-US" dirty="0"/>
                        <a:t>All(*)</a:t>
                      </a:r>
                    </a:p>
                  </a:txBody>
                  <a:tcPr>
                    <a:solidFill>
                      <a:schemeClr val="bg1"/>
                    </a:solidFill>
                  </a:tcPr>
                </a:tc>
                <a:tc>
                  <a:txBody>
                    <a:bodyPr/>
                    <a:lstStyle/>
                    <a:p>
                      <a:r>
                        <a:rPr lang="en-US" dirty="0"/>
                        <a:t>All(*) and </a:t>
                      </a:r>
                      <a:r>
                        <a:rPr lang="en-US" dirty="0" err="1"/>
                        <a:t>tcp</a:t>
                      </a:r>
                      <a:r>
                        <a:rPr lang="en-US" dirty="0"/>
                        <a:t>-port :22</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769345114"/>
                  </a:ext>
                </a:extLst>
              </a:tr>
            </a:tbl>
          </a:graphicData>
        </a:graphic>
      </p:graphicFrame>
      <p:sp>
        <p:nvSpPr>
          <p:cNvPr id="3" name="Rectangle 2">
            <a:extLst>
              <a:ext uri="{FF2B5EF4-FFF2-40B4-BE49-F238E27FC236}">
                <a16:creationId xmlns:a16="http://schemas.microsoft.com/office/drawing/2014/main" xmlns="" id="{3679F9A8-335F-4947-8FB6-96C632F32397}"/>
              </a:ext>
            </a:extLst>
          </p:cNvPr>
          <p:cNvSpPr/>
          <p:nvPr/>
        </p:nvSpPr>
        <p:spPr>
          <a:xfrm>
            <a:off x="6555232" y="2522787"/>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1" name="Rectangle 40">
            <a:extLst>
              <a:ext uri="{FF2B5EF4-FFF2-40B4-BE49-F238E27FC236}">
                <a16:creationId xmlns:a16="http://schemas.microsoft.com/office/drawing/2014/main" xmlns="" id="{63F46C74-B6F9-4E9B-B75C-233830440A11}"/>
              </a:ext>
            </a:extLst>
          </p:cNvPr>
          <p:cNvSpPr/>
          <p:nvPr/>
        </p:nvSpPr>
        <p:spPr>
          <a:xfrm>
            <a:off x="6548738" y="3870875"/>
            <a:ext cx="228600" cy="246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3" name="Rectangle 42">
            <a:extLst>
              <a:ext uri="{FF2B5EF4-FFF2-40B4-BE49-F238E27FC236}">
                <a16:creationId xmlns:a16="http://schemas.microsoft.com/office/drawing/2014/main" xmlns="" id="{2CA0BD90-0990-45DB-BACD-C3252F5E54AA}"/>
              </a:ext>
            </a:extLst>
          </p:cNvPr>
          <p:cNvSpPr/>
          <p:nvPr/>
        </p:nvSpPr>
        <p:spPr>
          <a:xfrm>
            <a:off x="6751378" y="3871579"/>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4" name="Rectangle 43">
            <a:extLst>
              <a:ext uri="{FF2B5EF4-FFF2-40B4-BE49-F238E27FC236}">
                <a16:creationId xmlns:a16="http://schemas.microsoft.com/office/drawing/2014/main" xmlns="" id="{1944BF23-F22C-4F8A-91FA-8D1749626B0F}"/>
              </a:ext>
            </a:extLst>
          </p:cNvPr>
          <p:cNvSpPr/>
          <p:nvPr/>
        </p:nvSpPr>
        <p:spPr>
          <a:xfrm>
            <a:off x="6763667" y="251561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5" name="Rectangle 44">
            <a:extLst>
              <a:ext uri="{FF2B5EF4-FFF2-40B4-BE49-F238E27FC236}">
                <a16:creationId xmlns:a16="http://schemas.microsoft.com/office/drawing/2014/main" xmlns="" id="{951FF5C5-E655-4A41-B845-8728AA36FC1C}"/>
              </a:ext>
            </a:extLst>
          </p:cNvPr>
          <p:cNvSpPr/>
          <p:nvPr/>
        </p:nvSpPr>
        <p:spPr>
          <a:xfrm>
            <a:off x="10324292" y="1910658"/>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7" name="Rectangle 43">
            <a:extLst>
              <a:ext uri="{FF2B5EF4-FFF2-40B4-BE49-F238E27FC236}">
                <a16:creationId xmlns:a16="http://schemas.microsoft.com/office/drawing/2014/main" xmlns="" id="{9D1D2888-015F-47C3-BF81-3DE788C48A00}"/>
              </a:ext>
            </a:extLst>
          </p:cNvPr>
          <p:cNvSpPr/>
          <p:nvPr/>
        </p:nvSpPr>
        <p:spPr>
          <a:xfrm>
            <a:off x="6963732" y="3873820"/>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8" name="Rectangle 43">
            <a:extLst>
              <a:ext uri="{FF2B5EF4-FFF2-40B4-BE49-F238E27FC236}">
                <a16:creationId xmlns:a16="http://schemas.microsoft.com/office/drawing/2014/main" xmlns="" id="{A8BB5ACF-BFE8-4218-8CE2-740B98F70E23}"/>
              </a:ext>
            </a:extLst>
          </p:cNvPr>
          <p:cNvSpPr/>
          <p:nvPr/>
        </p:nvSpPr>
        <p:spPr>
          <a:xfrm>
            <a:off x="6986336" y="2515616"/>
            <a:ext cx="232480" cy="2422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9" name="Rectangle 43">
            <a:extLst>
              <a:ext uri="{FF2B5EF4-FFF2-40B4-BE49-F238E27FC236}">
                <a16:creationId xmlns:a16="http://schemas.microsoft.com/office/drawing/2014/main" xmlns="" id="{C95AB97B-6D65-4B08-B2F7-A260BAD70CA7}"/>
              </a:ext>
            </a:extLst>
          </p:cNvPr>
          <p:cNvSpPr/>
          <p:nvPr/>
        </p:nvSpPr>
        <p:spPr>
          <a:xfrm>
            <a:off x="10356546" y="3157227"/>
            <a:ext cx="232480" cy="242263"/>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58" name="Rectangle 43">
            <a:extLst>
              <a:ext uri="{FF2B5EF4-FFF2-40B4-BE49-F238E27FC236}">
                <a16:creationId xmlns:a16="http://schemas.microsoft.com/office/drawing/2014/main" xmlns="" id="{FBB0E4BC-295F-4BE8-B076-C5607EE06C0A}"/>
              </a:ext>
            </a:extLst>
          </p:cNvPr>
          <p:cNvSpPr/>
          <p:nvPr/>
        </p:nvSpPr>
        <p:spPr>
          <a:xfrm>
            <a:off x="10557689" y="1921741"/>
            <a:ext cx="232480" cy="2422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2" name="Rectangle 2">
            <a:extLst>
              <a:ext uri="{FF2B5EF4-FFF2-40B4-BE49-F238E27FC236}">
                <a16:creationId xmlns:a16="http://schemas.microsoft.com/office/drawing/2014/main" xmlns="" id="{18C8BDD9-6A11-43A0-BB0C-294B78D6F372}"/>
              </a:ext>
            </a:extLst>
          </p:cNvPr>
          <p:cNvSpPr/>
          <p:nvPr/>
        </p:nvSpPr>
        <p:spPr>
          <a:xfrm>
            <a:off x="1097280" y="1255715"/>
            <a:ext cx="8451231" cy="369332"/>
          </a:xfrm>
          <a:prstGeom prst="rect">
            <a:avLst/>
          </a:prstGeom>
        </p:spPr>
        <p:txBody>
          <a:bodyPr wrap="square">
            <a:spAutoFit/>
          </a:bodyPr>
          <a:lstStyle/>
          <a:p>
            <a:r>
              <a:rPr lang="en-US" dirty="0"/>
              <a:t>VCRIB [NSDI 13], PALETTE [INFOCOM 13],  OBS [</a:t>
            </a:r>
            <a:r>
              <a:rPr lang="en-US" dirty="0" err="1"/>
              <a:t>CoNext</a:t>
            </a:r>
            <a:r>
              <a:rPr lang="en-US" dirty="0"/>
              <a:t> 13]</a:t>
            </a:r>
          </a:p>
        </p:txBody>
      </p:sp>
      <p:sp>
        <p:nvSpPr>
          <p:cNvPr id="53" name="Rectangle 52">
            <a:extLst>
              <a:ext uri="{FF2B5EF4-FFF2-40B4-BE49-F238E27FC236}">
                <a16:creationId xmlns:a16="http://schemas.microsoft.com/office/drawing/2014/main" xmlns="" id="{E3032E52-5D2E-4C29-8ED6-06525E779525}"/>
              </a:ext>
            </a:extLst>
          </p:cNvPr>
          <p:cNvSpPr/>
          <p:nvPr/>
        </p:nvSpPr>
        <p:spPr>
          <a:xfrm>
            <a:off x="2336055" y="1599997"/>
            <a:ext cx="7781647" cy="400110"/>
          </a:xfrm>
          <a:prstGeom prst="rect">
            <a:avLst/>
          </a:prstGeom>
        </p:spPr>
        <p:txBody>
          <a:bodyPr wrap="square">
            <a:spAutoFit/>
          </a:bodyPr>
          <a:lstStyle/>
          <a:p>
            <a:r>
              <a:rPr lang="en-US" sz="2000" b="1" dirty="0"/>
              <a:t>Address Scalability problem </a:t>
            </a:r>
            <a:r>
              <a:rPr lang="en-US" sz="2000" b="1" dirty="0">
                <a:sym typeface="Wingdings" panose="05000000000000000000" pitchFamily="2" charset="2"/>
              </a:rPr>
              <a:t></a:t>
            </a:r>
            <a:r>
              <a:rPr lang="en-US" sz="2000" b="1" dirty="0"/>
              <a:t> Offload Rules along the path</a:t>
            </a:r>
          </a:p>
        </p:txBody>
      </p:sp>
      <p:pic>
        <p:nvPicPr>
          <p:cNvPr id="50" name="PPTIndicator201706040535437943">
            <a:extLst>
              <a:ext uri="{FF2B5EF4-FFF2-40B4-BE49-F238E27FC236}">
                <a16:creationId xmlns:a16="http://schemas.microsoft.com/office/drawing/2014/main" xmlns="" id="{27678FF1-2D82-4B12-8555-44F61D26DA44}"/>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10668000" y="0"/>
            <a:ext cx="1524000" cy="1066800"/>
          </a:xfrm>
          <a:prstGeom prst="rect">
            <a:avLst/>
          </a:prstGeom>
        </p:spPr>
      </p:pic>
      <p:sp>
        <p:nvSpPr>
          <p:cNvPr id="54" name="TextBox 10">
            <a:extLst>
              <a:ext uri="{FF2B5EF4-FFF2-40B4-BE49-F238E27FC236}">
                <a16:creationId xmlns:a16="http://schemas.microsoft.com/office/drawing/2014/main" xmlns="" id="{4B1865D0-DA27-4ECD-836D-347B35E3E089}"/>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16178300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0"/>
                                        </p:tgtEl>
                                        <p:attrNameLst>
                                          <p:attrName>style.visibility</p:attrName>
                                        </p:attrNameLst>
                                      </p:cBhvr>
                                      <p:to>
                                        <p:strVal val="hidden"/>
                                      </p:to>
                                    </p:set>
                                  </p:childTnLst>
                                </p:cTn>
                              </p:par>
                              <p:par>
                                <p:cTn id="9" presetID="42" presetClass="path" presetSubtype="0" fill="hold" grpId="0" nodeType="withEffect">
                                  <p:stCondLst>
                                    <p:cond delay="0"/>
                                  </p:stCondLst>
                                  <p:childTnLst>
                                    <p:animMotion origin="layout" path="M 0 0 C 0.04462547 -0.05244511 0.04462547 -0.05244511 0.08925094 -0.1048902 E" pathEditMode="relative" ptsTypes="">
                                      <p:cBhvr>
                                        <p:cTn id="10" dur="500" fill="hold"/>
                                        <p:tgtEl>
                                          <p:spTgt spid="43"/>
                                        </p:tgtEl>
                                        <p:attrNameLst>
                                          <p:attrName>ppt_x</p:attrName>
                                          <p:attrName>ppt_y</p:attrName>
                                        </p:attrNameLst>
                                      </p:cBhvr>
                                    </p:animMotion>
                                  </p:childTnLst>
                                </p:cTn>
                              </p:par>
                              <p:par>
                                <p:cTn id="11" presetID="42" presetClass="path" presetSubtype="0" fill="hold" grpId="0" nodeType="withEffect">
                                  <p:stCondLst>
                                    <p:cond delay="0"/>
                                  </p:stCondLst>
                                  <p:childTnLst>
                                    <p:animMotion origin="layout" path="M 0 0 C 0.04462544 -0.05244511 0.04462544 -0.05244511 0.08925088 -0.1048902 E" pathEditMode="relative" ptsTypes="">
                                      <p:cBhvr>
                                        <p:cTn id="12" dur="500" fill="hold"/>
                                        <p:tgtEl>
                                          <p:spTgt spid="47"/>
                                        </p:tgtEl>
                                        <p:attrNameLst>
                                          <p:attrName>ppt_x</p:attrName>
                                          <p:attrName>ppt_y</p:attrName>
                                        </p:attrNameLst>
                                      </p:cBhvr>
                                    </p:animMotion>
                                  </p:childTnLst>
                                </p:cTn>
                              </p:par>
                              <p:par>
                                <p:cTn id="13" presetID="42" presetClass="path" presetSubtype="0" fill="hold" grpId="0" nodeType="withEffect">
                                  <p:stCondLst>
                                    <p:cond delay="0"/>
                                  </p:stCondLst>
                                  <p:childTnLst>
                                    <p:animMotion origin="layout" path="M 0 0 C 0.0392477 -0.04453894 0.0392477 -0.04453894 0.07849541 -0.08907788 E" pathEditMode="relative" ptsTypes="">
                                      <p:cBhvr>
                                        <p:cTn id="14" dur="500" fill="hold"/>
                                        <p:tgtEl>
                                          <p:spTgt spid="48"/>
                                        </p:tgtEl>
                                        <p:attrNameLst>
                                          <p:attrName>ppt_x</p:attrName>
                                          <p:attrName>ppt_y</p:attrName>
                                        </p:attrNameLst>
                                      </p:cBhvr>
                                    </p:animMotion>
                                  </p:childTnLst>
                                </p:cTn>
                              </p:par>
                              <p:par>
                                <p:cTn id="15" presetID="42" presetClass="path" presetSubtype="0" fill="hold" grpId="0" nodeType="withEffect">
                                  <p:stCondLst>
                                    <p:cond delay="0"/>
                                  </p:stCondLst>
                                  <p:childTnLst>
                                    <p:animMotion origin="layout" path="M 0 0 C -0.05839529 0.0440877 -0.05839529 0.0440877 -0.1167906 0.0881754 E" pathEditMode="relative" ptsTypes="">
                                      <p:cBhvr>
                                        <p:cTn id="16" dur="500" fill="hold"/>
                                        <p:tgtEl>
                                          <p:spTgt spid="15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48" grpId="0" animBg="1"/>
      <p:bldP spid="1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A7EDCF-A74B-478E-B281-73E4DA053E1C}"/>
              </a:ext>
            </a:extLst>
          </p:cNvPr>
          <p:cNvSpPr>
            <a:spLocks noGrp="1"/>
          </p:cNvSpPr>
          <p:nvPr>
            <p:ph type="title"/>
          </p:nvPr>
        </p:nvSpPr>
        <p:spPr/>
        <p:txBody>
          <a:bodyPr/>
          <a:lstStyle/>
          <a:p>
            <a:r>
              <a:rPr lang="en-US" dirty="0">
                <a:solidFill>
                  <a:schemeClr val="tx1"/>
                </a:solidFill>
              </a:rPr>
              <a:t>Existing works on Rule Placement</a:t>
            </a:r>
          </a:p>
        </p:txBody>
      </p:sp>
      <p:grpSp>
        <p:nvGrpSpPr>
          <p:cNvPr id="40" name="Group 39">
            <a:extLst>
              <a:ext uri="{FF2B5EF4-FFF2-40B4-BE49-F238E27FC236}">
                <a16:creationId xmlns:a16="http://schemas.microsoft.com/office/drawing/2014/main" xmlns=""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xmlns=""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xmlns=""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xmlns=""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xmlns=""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xmlns=""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xmlns=""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xmlns=""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xmlns=""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xmlns=""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xmlns=""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xmlns=""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xmlns=""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xmlns=""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xmlns=""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xmlns=""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xmlns=""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xmlns=""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xmlns=""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xmlns=""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xmlns=""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xmlns=""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xmlns=""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xmlns=""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xmlns=""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xmlns=""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xmlns=""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xmlns=""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xmlns=""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xmlns=""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xmlns=""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xmlns=""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xmlns=""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xmlns=""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xmlns=""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xmlns=""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xmlns=""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xmlns="" val="1753998968"/>
                    </a:ext>
                  </a:extLst>
                </a:gridCol>
                <a:gridCol w="1395205">
                  <a:extLst>
                    <a:ext uri="{9D8B030D-6E8A-4147-A177-3AD203B41FA5}">
                      <a16:colId xmlns:a16="http://schemas.microsoft.com/office/drawing/2014/main" xmlns="" val="1466261918"/>
                    </a:ext>
                  </a:extLst>
                </a:gridCol>
                <a:gridCol w="1967595">
                  <a:extLst>
                    <a:ext uri="{9D8B030D-6E8A-4147-A177-3AD203B41FA5}">
                      <a16:colId xmlns:a16="http://schemas.microsoft.com/office/drawing/2014/main" xmlns="" val="1828307588"/>
                    </a:ext>
                  </a:extLst>
                </a:gridCol>
                <a:gridCol w="1097084">
                  <a:extLst>
                    <a:ext uri="{9D8B030D-6E8A-4147-A177-3AD203B41FA5}">
                      <a16:colId xmlns:a16="http://schemas.microsoft.com/office/drawing/2014/main" xmlns=""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xmlns="" val="129043110"/>
                  </a:ext>
                </a:extLst>
              </a:tr>
              <a:tr h="461808">
                <a:tc>
                  <a:txBody>
                    <a:bodyPr/>
                    <a:lstStyle/>
                    <a:p>
                      <a:r>
                        <a:rPr lang="en-US" dirty="0"/>
                        <a:t>1</a:t>
                      </a:r>
                    </a:p>
                  </a:txBody>
                  <a:tcPr>
                    <a:solidFill>
                      <a:schemeClr val="bg1"/>
                    </a:solidFill>
                  </a:tcPr>
                </a:tc>
                <a:tc>
                  <a:txBody>
                    <a:bodyPr/>
                    <a:lstStyle/>
                    <a:p>
                      <a:r>
                        <a:rPr lang="en-US" dirty="0"/>
                        <a:t>H1(00) and tcp-port:80</a:t>
                      </a:r>
                    </a:p>
                  </a:txBody>
                  <a:tcPr>
                    <a:solidFill>
                      <a:schemeClr val="bg1"/>
                    </a:solidFill>
                  </a:tcPr>
                </a:tc>
                <a:tc>
                  <a:txBody>
                    <a:bodyPr/>
                    <a:lstStyle/>
                    <a:p>
                      <a:r>
                        <a:rPr lang="en-US" dirty="0"/>
                        <a:t>H3(10) and tcp-port:80</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1315513448"/>
                  </a:ext>
                </a:extLst>
              </a:tr>
              <a:tr h="461808">
                <a:tc>
                  <a:txBody>
                    <a:bodyPr/>
                    <a:lstStyle/>
                    <a:p>
                      <a:r>
                        <a:rPr lang="en-US" dirty="0"/>
                        <a:t>2</a:t>
                      </a:r>
                    </a:p>
                  </a:txBody>
                  <a:tcPr>
                    <a:solidFill>
                      <a:schemeClr val="bg1"/>
                    </a:solidFill>
                  </a:tcPr>
                </a:tc>
                <a:tc>
                  <a:txBody>
                    <a:bodyPr/>
                    <a:lstStyle/>
                    <a:p>
                      <a:r>
                        <a:rPr lang="en-US" dirty="0"/>
                        <a:t>H2(01)</a:t>
                      </a:r>
                    </a:p>
                  </a:txBody>
                  <a:tcPr>
                    <a:solidFill>
                      <a:schemeClr val="bg1"/>
                    </a:solidFill>
                  </a:tcPr>
                </a:tc>
                <a:tc>
                  <a:txBody>
                    <a:bodyPr/>
                    <a:lstStyle/>
                    <a:p>
                      <a:r>
                        <a:rPr lang="en-US" dirty="0"/>
                        <a:t>H3,H4(1*) and tcp-port:443</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3117709454"/>
                  </a:ext>
                </a:extLst>
              </a:tr>
              <a:tr h="461808">
                <a:tc>
                  <a:txBody>
                    <a:bodyPr/>
                    <a:lstStyle/>
                    <a:p>
                      <a:r>
                        <a:rPr lang="en-US" dirty="0"/>
                        <a:t>3</a:t>
                      </a:r>
                    </a:p>
                  </a:txBody>
                  <a:tcPr>
                    <a:solidFill>
                      <a:schemeClr val="bg1"/>
                    </a:solidFill>
                  </a:tcPr>
                </a:tc>
                <a:tc>
                  <a:txBody>
                    <a:bodyPr/>
                    <a:lstStyle/>
                    <a:p>
                      <a:r>
                        <a:rPr lang="en-US" dirty="0"/>
                        <a:t>All(*)</a:t>
                      </a:r>
                    </a:p>
                  </a:txBody>
                  <a:tcPr>
                    <a:solidFill>
                      <a:schemeClr val="bg1"/>
                    </a:solidFill>
                  </a:tcPr>
                </a:tc>
                <a:tc>
                  <a:txBody>
                    <a:bodyPr/>
                    <a:lstStyle/>
                    <a:p>
                      <a:r>
                        <a:rPr lang="en-US" dirty="0"/>
                        <a:t>H4(11)</a:t>
                      </a:r>
                    </a:p>
                  </a:txBody>
                  <a:tcPr>
                    <a:solidFill>
                      <a:schemeClr val="bg1"/>
                    </a:solidFill>
                  </a:tcPr>
                </a:tc>
                <a:tc>
                  <a:txBody>
                    <a:bodyPr/>
                    <a:lstStyle/>
                    <a:p>
                      <a:r>
                        <a:rPr lang="en-US" dirty="0"/>
                        <a:t>Counter</a:t>
                      </a:r>
                    </a:p>
                  </a:txBody>
                  <a:tcPr>
                    <a:solidFill>
                      <a:schemeClr val="bg1"/>
                    </a:solidFill>
                  </a:tcPr>
                </a:tc>
                <a:extLst>
                  <a:ext uri="{0D108BD9-81ED-4DB2-BD59-A6C34878D82A}">
                    <a16:rowId xmlns:a16="http://schemas.microsoft.com/office/drawing/2014/main" xmlns="" val="4180184616"/>
                  </a:ext>
                </a:extLst>
              </a:tr>
              <a:tr h="419961">
                <a:tc>
                  <a:txBody>
                    <a:bodyPr/>
                    <a:lstStyle/>
                    <a:p>
                      <a:r>
                        <a:rPr lang="en-US" dirty="0"/>
                        <a:t>4</a:t>
                      </a:r>
                    </a:p>
                  </a:txBody>
                  <a:tcPr>
                    <a:solidFill>
                      <a:schemeClr val="bg1"/>
                    </a:solidFill>
                  </a:tcPr>
                </a:tc>
                <a:tc>
                  <a:txBody>
                    <a:bodyPr/>
                    <a:lstStyle/>
                    <a:p>
                      <a:r>
                        <a:rPr lang="en-US" dirty="0"/>
                        <a:t>All(*)</a:t>
                      </a:r>
                    </a:p>
                  </a:txBody>
                  <a:tcPr>
                    <a:solidFill>
                      <a:schemeClr val="bg1"/>
                    </a:solidFill>
                  </a:tcPr>
                </a:tc>
                <a:tc>
                  <a:txBody>
                    <a:bodyPr/>
                    <a:lstStyle/>
                    <a:p>
                      <a:r>
                        <a:rPr lang="en-US" dirty="0"/>
                        <a:t>All(*) and </a:t>
                      </a:r>
                      <a:r>
                        <a:rPr lang="en-US" dirty="0" err="1"/>
                        <a:t>tcp</a:t>
                      </a:r>
                      <a:r>
                        <a:rPr lang="en-US" dirty="0"/>
                        <a:t>-port :22</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769345114"/>
                  </a:ext>
                </a:extLst>
              </a:tr>
            </a:tbl>
          </a:graphicData>
        </a:graphic>
      </p:graphicFrame>
      <p:sp>
        <p:nvSpPr>
          <p:cNvPr id="3" name="Rectangle 2">
            <a:extLst>
              <a:ext uri="{FF2B5EF4-FFF2-40B4-BE49-F238E27FC236}">
                <a16:creationId xmlns:a16="http://schemas.microsoft.com/office/drawing/2014/main" xmlns="" id="{3679F9A8-335F-4947-8FB6-96C632F32397}"/>
              </a:ext>
            </a:extLst>
          </p:cNvPr>
          <p:cNvSpPr/>
          <p:nvPr/>
        </p:nvSpPr>
        <p:spPr>
          <a:xfrm>
            <a:off x="6555232" y="2522787"/>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1" name="Rectangle 40">
            <a:extLst>
              <a:ext uri="{FF2B5EF4-FFF2-40B4-BE49-F238E27FC236}">
                <a16:creationId xmlns:a16="http://schemas.microsoft.com/office/drawing/2014/main" xmlns="" id="{63F46C74-B6F9-4E9B-B75C-233830440A11}"/>
              </a:ext>
            </a:extLst>
          </p:cNvPr>
          <p:cNvSpPr/>
          <p:nvPr/>
        </p:nvSpPr>
        <p:spPr>
          <a:xfrm>
            <a:off x="6548738" y="3870875"/>
            <a:ext cx="228600" cy="246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3" name="Rectangle 42">
            <a:extLst>
              <a:ext uri="{FF2B5EF4-FFF2-40B4-BE49-F238E27FC236}">
                <a16:creationId xmlns:a16="http://schemas.microsoft.com/office/drawing/2014/main" xmlns="" id="{2CA0BD90-0990-45DB-BACD-C3252F5E54AA}"/>
              </a:ext>
            </a:extLst>
          </p:cNvPr>
          <p:cNvSpPr/>
          <p:nvPr/>
        </p:nvSpPr>
        <p:spPr>
          <a:xfrm>
            <a:off x="7839525" y="3152242"/>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4" name="Rectangle 43">
            <a:extLst>
              <a:ext uri="{FF2B5EF4-FFF2-40B4-BE49-F238E27FC236}">
                <a16:creationId xmlns:a16="http://schemas.microsoft.com/office/drawing/2014/main" xmlns="" id="{1944BF23-F22C-4F8A-91FA-8D1749626B0F}"/>
              </a:ext>
            </a:extLst>
          </p:cNvPr>
          <p:cNvSpPr/>
          <p:nvPr/>
        </p:nvSpPr>
        <p:spPr>
          <a:xfrm>
            <a:off x="6763667" y="251561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5" name="Rectangle 44">
            <a:extLst>
              <a:ext uri="{FF2B5EF4-FFF2-40B4-BE49-F238E27FC236}">
                <a16:creationId xmlns:a16="http://schemas.microsoft.com/office/drawing/2014/main" xmlns="" id="{951FF5C5-E655-4A41-B845-8728AA36FC1C}"/>
              </a:ext>
            </a:extLst>
          </p:cNvPr>
          <p:cNvSpPr/>
          <p:nvPr/>
        </p:nvSpPr>
        <p:spPr>
          <a:xfrm>
            <a:off x="10324292" y="1910658"/>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7" name="Rectangle 43">
            <a:extLst>
              <a:ext uri="{FF2B5EF4-FFF2-40B4-BE49-F238E27FC236}">
                <a16:creationId xmlns:a16="http://schemas.microsoft.com/office/drawing/2014/main" xmlns="" id="{9D1D2888-015F-47C3-BF81-3DE788C48A00}"/>
              </a:ext>
            </a:extLst>
          </p:cNvPr>
          <p:cNvSpPr/>
          <p:nvPr/>
        </p:nvSpPr>
        <p:spPr>
          <a:xfrm>
            <a:off x="8051879" y="3154483"/>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8" name="Rectangle 43">
            <a:extLst>
              <a:ext uri="{FF2B5EF4-FFF2-40B4-BE49-F238E27FC236}">
                <a16:creationId xmlns:a16="http://schemas.microsoft.com/office/drawing/2014/main" xmlns="" id="{A8BB5ACF-BFE8-4218-8CE2-740B98F70E23}"/>
              </a:ext>
            </a:extLst>
          </p:cNvPr>
          <p:cNvSpPr/>
          <p:nvPr/>
        </p:nvSpPr>
        <p:spPr>
          <a:xfrm>
            <a:off x="7943352" y="1904720"/>
            <a:ext cx="232480" cy="2422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9" name="Rectangle 43">
            <a:extLst>
              <a:ext uri="{FF2B5EF4-FFF2-40B4-BE49-F238E27FC236}">
                <a16:creationId xmlns:a16="http://schemas.microsoft.com/office/drawing/2014/main" xmlns="" id="{C95AB97B-6D65-4B08-B2F7-A260BAD70CA7}"/>
              </a:ext>
            </a:extLst>
          </p:cNvPr>
          <p:cNvSpPr/>
          <p:nvPr/>
        </p:nvSpPr>
        <p:spPr>
          <a:xfrm>
            <a:off x="10325067" y="3151413"/>
            <a:ext cx="232480" cy="24226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58" name="Rectangle 43">
            <a:extLst>
              <a:ext uri="{FF2B5EF4-FFF2-40B4-BE49-F238E27FC236}">
                <a16:creationId xmlns:a16="http://schemas.microsoft.com/office/drawing/2014/main" xmlns="" id="{FBB0E4BC-295F-4BE8-B076-C5607EE06C0A}"/>
              </a:ext>
            </a:extLst>
          </p:cNvPr>
          <p:cNvSpPr/>
          <p:nvPr/>
        </p:nvSpPr>
        <p:spPr>
          <a:xfrm>
            <a:off x="9133778" y="2526448"/>
            <a:ext cx="232480" cy="2422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2" name="Rectangle 2">
            <a:extLst>
              <a:ext uri="{FF2B5EF4-FFF2-40B4-BE49-F238E27FC236}">
                <a16:creationId xmlns:a16="http://schemas.microsoft.com/office/drawing/2014/main" xmlns="" id="{18C8BDD9-6A11-43A0-BB0C-294B78D6F372}"/>
              </a:ext>
            </a:extLst>
          </p:cNvPr>
          <p:cNvSpPr/>
          <p:nvPr/>
        </p:nvSpPr>
        <p:spPr>
          <a:xfrm>
            <a:off x="1097280" y="1255715"/>
            <a:ext cx="8451231" cy="369332"/>
          </a:xfrm>
          <a:prstGeom prst="rect">
            <a:avLst/>
          </a:prstGeom>
        </p:spPr>
        <p:txBody>
          <a:bodyPr wrap="square">
            <a:spAutoFit/>
          </a:bodyPr>
          <a:lstStyle/>
          <a:p>
            <a:r>
              <a:rPr lang="en-US" dirty="0"/>
              <a:t>VCRIB [NSDI 13], PALETTE [INFOCOM 13],  OBS [</a:t>
            </a:r>
            <a:r>
              <a:rPr lang="en-US" dirty="0" err="1"/>
              <a:t>CoNext</a:t>
            </a:r>
            <a:r>
              <a:rPr lang="en-US" dirty="0"/>
              <a:t> 13]</a:t>
            </a:r>
          </a:p>
        </p:txBody>
      </p:sp>
      <p:sp>
        <p:nvSpPr>
          <p:cNvPr id="53" name="Rectangle 52">
            <a:extLst>
              <a:ext uri="{FF2B5EF4-FFF2-40B4-BE49-F238E27FC236}">
                <a16:creationId xmlns:a16="http://schemas.microsoft.com/office/drawing/2014/main" xmlns="" id="{E3032E52-5D2E-4C29-8ED6-06525E779525}"/>
              </a:ext>
            </a:extLst>
          </p:cNvPr>
          <p:cNvSpPr/>
          <p:nvPr/>
        </p:nvSpPr>
        <p:spPr>
          <a:xfrm>
            <a:off x="2336055" y="1599997"/>
            <a:ext cx="7781647" cy="400110"/>
          </a:xfrm>
          <a:prstGeom prst="rect">
            <a:avLst/>
          </a:prstGeom>
        </p:spPr>
        <p:txBody>
          <a:bodyPr wrap="square">
            <a:spAutoFit/>
          </a:bodyPr>
          <a:lstStyle/>
          <a:p>
            <a:r>
              <a:rPr lang="en-US" sz="2000" b="1" dirty="0"/>
              <a:t>Address Scalability problem </a:t>
            </a:r>
            <a:r>
              <a:rPr lang="en-US" sz="2000" b="1" dirty="0">
                <a:sym typeface="Wingdings" panose="05000000000000000000" pitchFamily="2" charset="2"/>
              </a:rPr>
              <a:t></a:t>
            </a:r>
            <a:r>
              <a:rPr lang="en-US" sz="2000" b="1" dirty="0"/>
              <a:t> Offload Rules along the path</a:t>
            </a:r>
          </a:p>
        </p:txBody>
      </p:sp>
      <p:sp>
        <p:nvSpPr>
          <p:cNvPr id="54" name="Rectangle 158">
            <a:extLst>
              <a:ext uri="{FF2B5EF4-FFF2-40B4-BE49-F238E27FC236}">
                <a16:creationId xmlns:a16="http://schemas.microsoft.com/office/drawing/2014/main" xmlns="" id="{56AD820E-E50F-4D9E-8FA8-A7F519907E92}"/>
              </a:ext>
            </a:extLst>
          </p:cNvPr>
          <p:cNvSpPr/>
          <p:nvPr/>
        </p:nvSpPr>
        <p:spPr>
          <a:xfrm>
            <a:off x="2687226" y="5623851"/>
            <a:ext cx="2974853" cy="400110"/>
          </a:xfrm>
          <a:prstGeom prst="rect">
            <a:avLst/>
          </a:prstGeom>
        </p:spPr>
        <p:txBody>
          <a:bodyPr wrap="none">
            <a:spAutoFit/>
          </a:bodyPr>
          <a:lstStyle/>
          <a:p>
            <a:r>
              <a:rPr lang="en-US" sz="2000" b="1" dirty="0"/>
              <a:t>Total Rules  Needed &gt;=  10</a:t>
            </a:r>
          </a:p>
        </p:txBody>
      </p:sp>
      <p:sp>
        <p:nvSpPr>
          <p:cNvPr id="55" name="Rectangle 158">
            <a:extLst>
              <a:ext uri="{FF2B5EF4-FFF2-40B4-BE49-F238E27FC236}">
                <a16:creationId xmlns:a16="http://schemas.microsoft.com/office/drawing/2014/main" xmlns="" id="{1A134653-1BE7-4085-99D5-9AB0127ABBF8}"/>
              </a:ext>
            </a:extLst>
          </p:cNvPr>
          <p:cNvSpPr/>
          <p:nvPr/>
        </p:nvSpPr>
        <p:spPr>
          <a:xfrm>
            <a:off x="6987523" y="5094033"/>
            <a:ext cx="3688830" cy="1631216"/>
          </a:xfrm>
          <a:prstGeom prst="rect">
            <a:avLst/>
          </a:prstGeom>
        </p:spPr>
        <p:txBody>
          <a:bodyPr wrap="none">
            <a:spAutoFit/>
          </a:bodyPr>
          <a:lstStyle/>
          <a:p>
            <a:r>
              <a:rPr lang="en-US" sz="2000" b="1" dirty="0"/>
              <a:t>Problem :</a:t>
            </a:r>
          </a:p>
          <a:p>
            <a:r>
              <a:rPr lang="en-US" sz="2000" b="1" dirty="0"/>
              <a:t>Flows restricted to Single Path :</a:t>
            </a:r>
          </a:p>
          <a:p>
            <a:pPr marL="914400" lvl="1" indent="-457200">
              <a:buAutoNum type="arabicParenR"/>
            </a:pPr>
            <a:r>
              <a:rPr lang="en-US" sz="2000" b="1" dirty="0"/>
              <a:t>Dynamic Load Balancing</a:t>
            </a:r>
          </a:p>
          <a:p>
            <a:pPr marL="914400" lvl="1" indent="-457200">
              <a:buAutoNum type="arabicParenR"/>
            </a:pPr>
            <a:r>
              <a:rPr lang="en-US" sz="2000" b="1" dirty="0"/>
              <a:t>Path Failures.</a:t>
            </a:r>
          </a:p>
          <a:p>
            <a:endParaRPr lang="en-US" sz="2000" b="1" dirty="0"/>
          </a:p>
        </p:txBody>
      </p:sp>
      <p:sp>
        <p:nvSpPr>
          <p:cNvPr id="50" name="Multiplication Sign 49">
            <a:extLst>
              <a:ext uri="{FF2B5EF4-FFF2-40B4-BE49-F238E27FC236}">
                <a16:creationId xmlns:a16="http://schemas.microsoft.com/office/drawing/2014/main" xmlns="" id="{4F414607-9A84-4A40-8410-C2CC10531320}"/>
              </a:ext>
            </a:extLst>
          </p:cNvPr>
          <p:cNvSpPr/>
          <p:nvPr/>
        </p:nvSpPr>
        <p:spPr>
          <a:xfrm rot="7221923">
            <a:off x="8474386" y="3370377"/>
            <a:ext cx="297325" cy="55343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10">
            <a:extLst>
              <a:ext uri="{FF2B5EF4-FFF2-40B4-BE49-F238E27FC236}">
                <a16:creationId xmlns:a16="http://schemas.microsoft.com/office/drawing/2014/main" xmlns="" id="{05E52716-73E9-4400-9C17-50BB23271A80}"/>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359143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A7EDCF-A74B-478E-B281-73E4DA053E1C}"/>
              </a:ext>
            </a:extLst>
          </p:cNvPr>
          <p:cNvSpPr>
            <a:spLocks noGrp="1"/>
          </p:cNvSpPr>
          <p:nvPr>
            <p:ph type="title"/>
          </p:nvPr>
        </p:nvSpPr>
        <p:spPr/>
        <p:txBody>
          <a:bodyPr/>
          <a:lstStyle/>
          <a:p>
            <a:r>
              <a:rPr lang="en-US" dirty="0">
                <a:solidFill>
                  <a:schemeClr val="tx1"/>
                </a:solidFill>
              </a:rPr>
              <a:t>Existing works on Rule Placement</a:t>
            </a:r>
          </a:p>
        </p:txBody>
      </p:sp>
      <p:grpSp>
        <p:nvGrpSpPr>
          <p:cNvPr id="40" name="Group 39">
            <a:extLst>
              <a:ext uri="{FF2B5EF4-FFF2-40B4-BE49-F238E27FC236}">
                <a16:creationId xmlns:a16="http://schemas.microsoft.com/office/drawing/2014/main" xmlns=""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xmlns=""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xmlns=""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xmlns=""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xmlns=""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xmlns=""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xmlns=""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xmlns=""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xmlns=""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xmlns=""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xmlns=""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xmlns=""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xmlns=""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xmlns=""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xmlns=""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xmlns=""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xmlns=""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xmlns=""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xmlns=""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xmlns=""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xmlns=""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xmlns=""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xmlns=""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xmlns=""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xmlns=""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xmlns=""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xmlns=""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xmlns=""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xmlns=""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xmlns=""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xmlns=""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xmlns=""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xmlns=""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xmlns=""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xmlns=""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xmlns=""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xmlns=""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xmlns="" val="1753998968"/>
                    </a:ext>
                  </a:extLst>
                </a:gridCol>
                <a:gridCol w="1395205">
                  <a:extLst>
                    <a:ext uri="{9D8B030D-6E8A-4147-A177-3AD203B41FA5}">
                      <a16:colId xmlns:a16="http://schemas.microsoft.com/office/drawing/2014/main" xmlns="" val="1466261918"/>
                    </a:ext>
                  </a:extLst>
                </a:gridCol>
                <a:gridCol w="1967595">
                  <a:extLst>
                    <a:ext uri="{9D8B030D-6E8A-4147-A177-3AD203B41FA5}">
                      <a16:colId xmlns:a16="http://schemas.microsoft.com/office/drawing/2014/main" xmlns="" val="1828307588"/>
                    </a:ext>
                  </a:extLst>
                </a:gridCol>
                <a:gridCol w="1097084">
                  <a:extLst>
                    <a:ext uri="{9D8B030D-6E8A-4147-A177-3AD203B41FA5}">
                      <a16:colId xmlns:a16="http://schemas.microsoft.com/office/drawing/2014/main" xmlns=""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xmlns="" val="129043110"/>
                  </a:ext>
                </a:extLst>
              </a:tr>
              <a:tr h="461808">
                <a:tc>
                  <a:txBody>
                    <a:bodyPr/>
                    <a:lstStyle/>
                    <a:p>
                      <a:r>
                        <a:rPr lang="en-US" dirty="0"/>
                        <a:t>1</a:t>
                      </a:r>
                    </a:p>
                  </a:txBody>
                  <a:tcPr>
                    <a:solidFill>
                      <a:schemeClr val="bg1"/>
                    </a:solidFill>
                  </a:tcPr>
                </a:tc>
                <a:tc>
                  <a:txBody>
                    <a:bodyPr/>
                    <a:lstStyle/>
                    <a:p>
                      <a:r>
                        <a:rPr lang="en-US" dirty="0"/>
                        <a:t>H1(00) and tcp-port:80</a:t>
                      </a:r>
                    </a:p>
                  </a:txBody>
                  <a:tcPr>
                    <a:solidFill>
                      <a:schemeClr val="bg1"/>
                    </a:solidFill>
                  </a:tcPr>
                </a:tc>
                <a:tc>
                  <a:txBody>
                    <a:bodyPr/>
                    <a:lstStyle/>
                    <a:p>
                      <a:r>
                        <a:rPr lang="en-US" dirty="0"/>
                        <a:t>H3(10) and tcp-port:80</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1315513448"/>
                  </a:ext>
                </a:extLst>
              </a:tr>
              <a:tr h="461808">
                <a:tc>
                  <a:txBody>
                    <a:bodyPr/>
                    <a:lstStyle/>
                    <a:p>
                      <a:r>
                        <a:rPr lang="en-US" dirty="0"/>
                        <a:t>2</a:t>
                      </a:r>
                    </a:p>
                  </a:txBody>
                  <a:tcPr>
                    <a:solidFill>
                      <a:schemeClr val="bg1"/>
                    </a:solidFill>
                  </a:tcPr>
                </a:tc>
                <a:tc>
                  <a:txBody>
                    <a:bodyPr/>
                    <a:lstStyle/>
                    <a:p>
                      <a:r>
                        <a:rPr lang="en-US" dirty="0"/>
                        <a:t>H2(01)</a:t>
                      </a:r>
                    </a:p>
                  </a:txBody>
                  <a:tcPr>
                    <a:solidFill>
                      <a:schemeClr val="bg1"/>
                    </a:solidFill>
                  </a:tcPr>
                </a:tc>
                <a:tc>
                  <a:txBody>
                    <a:bodyPr/>
                    <a:lstStyle/>
                    <a:p>
                      <a:r>
                        <a:rPr lang="en-US" dirty="0"/>
                        <a:t>H3,H4(1*) and tcp-port:443</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3117709454"/>
                  </a:ext>
                </a:extLst>
              </a:tr>
              <a:tr h="461808">
                <a:tc>
                  <a:txBody>
                    <a:bodyPr/>
                    <a:lstStyle/>
                    <a:p>
                      <a:r>
                        <a:rPr lang="en-US" dirty="0"/>
                        <a:t>3</a:t>
                      </a:r>
                    </a:p>
                  </a:txBody>
                  <a:tcPr>
                    <a:solidFill>
                      <a:schemeClr val="bg1"/>
                    </a:solidFill>
                  </a:tcPr>
                </a:tc>
                <a:tc>
                  <a:txBody>
                    <a:bodyPr/>
                    <a:lstStyle/>
                    <a:p>
                      <a:r>
                        <a:rPr lang="en-US" dirty="0"/>
                        <a:t>All(*)</a:t>
                      </a:r>
                    </a:p>
                  </a:txBody>
                  <a:tcPr>
                    <a:solidFill>
                      <a:schemeClr val="bg1"/>
                    </a:solidFill>
                  </a:tcPr>
                </a:tc>
                <a:tc>
                  <a:txBody>
                    <a:bodyPr/>
                    <a:lstStyle/>
                    <a:p>
                      <a:r>
                        <a:rPr lang="en-US" dirty="0"/>
                        <a:t>H4(11)</a:t>
                      </a:r>
                    </a:p>
                  </a:txBody>
                  <a:tcPr>
                    <a:solidFill>
                      <a:schemeClr val="bg1"/>
                    </a:solidFill>
                  </a:tcPr>
                </a:tc>
                <a:tc>
                  <a:txBody>
                    <a:bodyPr/>
                    <a:lstStyle/>
                    <a:p>
                      <a:r>
                        <a:rPr lang="en-US" dirty="0"/>
                        <a:t>Counter</a:t>
                      </a:r>
                    </a:p>
                  </a:txBody>
                  <a:tcPr>
                    <a:solidFill>
                      <a:schemeClr val="bg1"/>
                    </a:solidFill>
                  </a:tcPr>
                </a:tc>
                <a:extLst>
                  <a:ext uri="{0D108BD9-81ED-4DB2-BD59-A6C34878D82A}">
                    <a16:rowId xmlns:a16="http://schemas.microsoft.com/office/drawing/2014/main" xmlns="" val="4180184616"/>
                  </a:ext>
                </a:extLst>
              </a:tr>
              <a:tr h="419961">
                <a:tc>
                  <a:txBody>
                    <a:bodyPr/>
                    <a:lstStyle/>
                    <a:p>
                      <a:r>
                        <a:rPr lang="en-US" dirty="0"/>
                        <a:t>4</a:t>
                      </a:r>
                    </a:p>
                  </a:txBody>
                  <a:tcPr>
                    <a:solidFill>
                      <a:schemeClr val="bg1"/>
                    </a:solidFill>
                  </a:tcPr>
                </a:tc>
                <a:tc>
                  <a:txBody>
                    <a:bodyPr/>
                    <a:lstStyle/>
                    <a:p>
                      <a:r>
                        <a:rPr lang="en-US" dirty="0"/>
                        <a:t>All(*)</a:t>
                      </a:r>
                    </a:p>
                  </a:txBody>
                  <a:tcPr>
                    <a:solidFill>
                      <a:schemeClr val="bg1"/>
                    </a:solidFill>
                  </a:tcPr>
                </a:tc>
                <a:tc>
                  <a:txBody>
                    <a:bodyPr/>
                    <a:lstStyle/>
                    <a:p>
                      <a:r>
                        <a:rPr lang="en-US" dirty="0"/>
                        <a:t>All(*) and </a:t>
                      </a:r>
                      <a:r>
                        <a:rPr lang="en-US" dirty="0" err="1"/>
                        <a:t>tcp</a:t>
                      </a:r>
                      <a:r>
                        <a:rPr lang="en-US" dirty="0"/>
                        <a:t>-port :22</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769345114"/>
                  </a:ext>
                </a:extLst>
              </a:tr>
            </a:tbl>
          </a:graphicData>
        </a:graphic>
      </p:graphicFrame>
      <p:sp>
        <p:nvSpPr>
          <p:cNvPr id="3" name="Rectangle 2">
            <a:extLst>
              <a:ext uri="{FF2B5EF4-FFF2-40B4-BE49-F238E27FC236}">
                <a16:creationId xmlns:a16="http://schemas.microsoft.com/office/drawing/2014/main" xmlns="" id="{3679F9A8-335F-4947-8FB6-96C632F32397}"/>
              </a:ext>
            </a:extLst>
          </p:cNvPr>
          <p:cNvSpPr/>
          <p:nvPr/>
        </p:nvSpPr>
        <p:spPr>
          <a:xfrm>
            <a:off x="6555232" y="2522787"/>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1" name="Rectangle 40">
            <a:extLst>
              <a:ext uri="{FF2B5EF4-FFF2-40B4-BE49-F238E27FC236}">
                <a16:creationId xmlns:a16="http://schemas.microsoft.com/office/drawing/2014/main" xmlns="" id="{63F46C74-B6F9-4E9B-B75C-233830440A11}"/>
              </a:ext>
            </a:extLst>
          </p:cNvPr>
          <p:cNvSpPr/>
          <p:nvPr/>
        </p:nvSpPr>
        <p:spPr>
          <a:xfrm>
            <a:off x="6548738" y="3870875"/>
            <a:ext cx="228600" cy="246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3" name="Rectangle 42">
            <a:extLst>
              <a:ext uri="{FF2B5EF4-FFF2-40B4-BE49-F238E27FC236}">
                <a16:creationId xmlns:a16="http://schemas.microsoft.com/office/drawing/2014/main" xmlns="" id="{2CA0BD90-0990-45DB-BACD-C3252F5E54AA}"/>
              </a:ext>
            </a:extLst>
          </p:cNvPr>
          <p:cNvSpPr/>
          <p:nvPr/>
        </p:nvSpPr>
        <p:spPr>
          <a:xfrm>
            <a:off x="7839525" y="3152242"/>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4" name="Rectangle 43">
            <a:extLst>
              <a:ext uri="{FF2B5EF4-FFF2-40B4-BE49-F238E27FC236}">
                <a16:creationId xmlns:a16="http://schemas.microsoft.com/office/drawing/2014/main" xmlns="" id="{1944BF23-F22C-4F8A-91FA-8D1749626B0F}"/>
              </a:ext>
            </a:extLst>
          </p:cNvPr>
          <p:cNvSpPr/>
          <p:nvPr/>
        </p:nvSpPr>
        <p:spPr>
          <a:xfrm>
            <a:off x="6763667" y="251561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5" name="Rectangle 44">
            <a:extLst>
              <a:ext uri="{FF2B5EF4-FFF2-40B4-BE49-F238E27FC236}">
                <a16:creationId xmlns:a16="http://schemas.microsoft.com/office/drawing/2014/main" xmlns="" id="{951FF5C5-E655-4A41-B845-8728AA36FC1C}"/>
              </a:ext>
            </a:extLst>
          </p:cNvPr>
          <p:cNvSpPr/>
          <p:nvPr/>
        </p:nvSpPr>
        <p:spPr>
          <a:xfrm>
            <a:off x="10324292" y="1910658"/>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7" name="Rectangle 43">
            <a:extLst>
              <a:ext uri="{FF2B5EF4-FFF2-40B4-BE49-F238E27FC236}">
                <a16:creationId xmlns:a16="http://schemas.microsoft.com/office/drawing/2014/main" xmlns="" id="{9D1D2888-015F-47C3-BF81-3DE788C48A00}"/>
              </a:ext>
            </a:extLst>
          </p:cNvPr>
          <p:cNvSpPr/>
          <p:nvPr/>
        </p:nvSpPr>
        <p:spPr>
          <a:xfrm>
            <a:off x="8051879" y="3154483"/>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8" name="Rectangle 43">
            <a:extLst>
              <a:ext uri="{FF2B5EF4-FFF2-40B4-BE49-F238E27FC236}">
                <a16:creationId xmlns:a16="http://schemas.microsoft.com/office/drawing/2014/main" xmlns="" id="{A8BB5ACF-BFE8-4218-8CE2-740B98F70E23}"/>
              </a:ext>
            </a:extLst>
          </p:cNvPr>
          <p:cNvSpPr/>
          <p:nvPr/>
        </p:nvSpPr>
        <p:spPr>
          <a:xfrm>
            <a:off x="7943352" y="1904720"/>
            <a:ext cx="232480" cy="2422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9" name="Rectangle 43">
            <a:extLst>
              <a:ext uri="{FF2B5EF4-FFF2-40B4-BE49-F238E27FC236}">
                <a16:creationId xmlns:a16="http://schemas.microsoft.com/office/drawing/2014/main" xmlns="" id="{C95AB97B-6D65-4B08-B2F7-A260BAD70CA7}"/>
              </a:ext>
            </a:extLst>
          </p:cNvPr>
          <p:cNvSpPr/>
          <p:nvPr/>
        </p:nvSpPr>
        <p:spPr>
          <a:xfrm>
            <a:off x="10324292" y="3110333"/>
            <a:ext cx="232480" cy="24226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58" name="Rectangle 43">
            <a:extLst>
              <a:ext uri="{FF2B5EF4-FFF2-40B4-BE49-F238E27FC236}">
                <a16:creationId xmlns:a16="http://schemas.microsoft.com/office/drawing/2014/main" xmlns="" id="{FBB0E4BC-295F-4BE8-B076-C5607EE06C0A}"/>
              </a:ext>
            </a:extLst>
          </p:cNvPr>
          <p:cNvSpPr/>
          <p:nvPr/>
        </p:nvSpPr>
        <p:spPr>
          <a:xfrm>
            <a:off x="9133778" y="2526448"/>
            <a:ext cx="232480" cy="2422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2" name="Rectangle 2">
            <a:extLst>
              <a:ext uri="{FF2B5EF4-FFF2-40B4-BE49-F238E27FC236}">
                <a16:creationId xmlns:a16="http://schemas.microsoft.com/office/drawing/2014/main" xmlns="" id="{18C8BDD9-6A11-43A0-BB0C-294B78D6F372}"/>
              </a:ext>
            </a:extLst>
          </p:cNvPr>
          <p:cNvSpPr/>
          <p:nvPr/>
        </p:nvSpPr>
        <p:spPr>
          <a:xfrm>
            <a:off x="1097280" y="1255715"/>
            <a:ext cx="8451231" cy="369332"/>
          </a:xfrm>
          <a:prstGeom prst="rect">
            <a:avLst/>
          </a:prstGeom>
        </p:spPr>
        <p:txBody>
          <a:bodyPr wrap="square">
            <a:spAutoFit/>
          </a:bodyPr>
          <a:lstStyle/>
          <a:p>
            <a:r>
              <a:rPr lang="en-US" dirty="0"/>
              <a:t>PALETTE [INFOCOM 13],  OBS [</a:t>
            </a:r>
            <a:r>
              <a:rPr lang="en-US" dirty="0" err="1"/>
              <a:t>CoNext</a:t>
            </a:r>
            <a:r>
              <a:rPr lang="en-US" dirty="0"/>
              <a:t> 13] , VCRIB[NSDI 13]</a:t>
            </a:r>
          </a:p>
        </p:txBody>
      </p:sp>
      <p:sp>
        <p:nvSpPr>
          <p:cNvPr id="53" name="Rectangle 52">
            <a:extLst>
              <a:ext uri="{FF2B5EF4-FFF2-40B4-BE49-F238E27FC236}">
                <a16:creationId xmlns:a16="http://schemas.microsoft.com/office/drawing/2014/main" xmlns="" id="{E3032E52-5D2E-4C29-8ED6-06525E779525}"/>
              </a:ext>
            </a:extLst>
          </p:cNvPr>
          <p:cNvSpPr/>
          <p:nvPr/>
        </p:nvSpPr>
        <p:spPr>
          <a:xfrm>
            <a:off x="2336055" y="1599997"/>
            <a:ext cx="7781647" cy="400110"/>
          </a:xfrm>
          <a:prstGeom prst="rect">
            <a:avLst/>
          </a:prstGeom>
        </p:spPr>
        <p:txBody>
          <a:bodyPr wrap="square">
            <a:spAutoFit/>
          </a:bodyPr>
          <a:lstStyle/>
          <a:p>
            <a:r>
              <a:rPr lang="en-US" sz="2000" b="1" dirty="0"/>
              <a:t>Address Scalability problem </a:t>
            </a:r>
            <a:r>
              <a:rPr lang="en-US" sz="2000" b="1" dirty="0">
                <a:sym typeface="Wingdings" panose="05000000000000000000" pitchFamily="2" charset="2"/>
              </a:rPr>
              <a:t></a:t>
            </a:r>
            <a:r>
              <a:rPr lang="en-US" sz="2000" b="1" dirty="0"/>
              <a:t> Offload Rules along the path</a:t>
            </a:r>
          </a:p>
        </p:txBody>
      </p:sp>
      <p:sp>
        <p:nvSpPr>
          <p:cNvPr id="54" name="Rectangle 158">
            <a:extLst>
              <a:ext uri="{FF2B5EF4-FFF2-40B4-BE49-F238E27FC236}">
                <a16:creationId xmlns:a16="http://schemas.microsoft.com/office/drawing/2014/main" xmlns="" id="{56AD820E-E50F-4D9E-8FA8-A7F519907E92}"/>
              </a:ext>
            </a:extLst>
          </p:cNvPr>
          <p:cNvSpPr/>
          <p:nvPr/>
        </p:nvSpPr>
        <p:spPr>
          <a:xfrm>
            <a:off x="2687226" y="5623851"/>
            <a:ext cx="2974853" cy="400110"/>
          </a:xfrm>
          <a:prstGeom prst="rect">
            <a:avLst/>
          </a:prstGeom>
        </p:spPr>
        <p:txBody>
          <a:bodyPr wrap="none">
            <a:spAutoFit/>
          </a:bodyPr>
          <a:lstStyle/>
          <a:p>
            <a:r>
              <a:rPr lang="en-US" sz="2000" b="1" dirty="0"/>
              <a:t>Total Rules  Needed &gt;=  10</a:t>
            </a:r>
          </a:p>
        </p:txBody>
      </p:sp>
      <p:sp>
        <p:nvSpPr>
          <p:cNvPr id="55" name="Rectangle 158">
            <a:extLst>
              <a:ext uri="{FF2B5EF4-FFF2-40B4-BE49-F238E27FC236}">
                <a16:creationId xmlns:a16="http://schemas.microsoft.com/office/drawing/2014/main" xmlns="" id="{1A134653-1BE7-4085-99D5-9AB0127ABBF8}"/>
              </a:ext>
            </a:extLst>
          </p:cNvPr>
          <p:cNvSpPr/>
          <p:nvPr/>
        </p:nvSpPr>
        <p:spPr>
          <a:xfrm>
            <a:off x="7138526" y="4575078"/>
            <a:ext cx="3688830" cy="1631216"/>
          </a:xfrm>
          <a:prstGeom prst="rect">
            <a:avLst/>
          </a:prstGeom>
        </p:spPr>
        <p:txBody>
          <a:bodyPr wrap="none">
            <a:spAutoFit/>
          </a:bodyPr>
          <a:lstStyle/>
          <a:p>
            <a:r>
              <a:rPr lang="en-US" sz="2000" b="1" dirty="0"/>
              <a:t>Problem :</a:t>
            </a:r>
          </a:p>
          <a:p>
            <a:r>
              <a:rPr lang="en-US" sz="2000" b="1" dirty="0"/>
              <a:t>Flows restricted to Single Path :</a:t>
            </a:r>
          </a:p>
          <a:p>
            <a:pPr marL="914400" lvl="1" indent="-457200">
              <a:buAutoNum type="arabicParenR"/>
            </a:pPr>
            <a:r>
              <a:rPr lang="en-US" sz="2000" b="1" dirty="0"/>
              <a:t>Dynamic Load Balancing</a:t>
            </a:r>
          </a:p>
          <a:p>
            <a:pPr marL="914400" lvl="1" indent="-457200">
              <a:buAutoNum type="arabicParenR"/>
            </a:pPr>
            <a:r>
              <a:rPr lang="en-US" sz="2000" b="1" dirty="0"/>
              <a:t>Path Failures.</a:t>
            </a:r>
          </a:p>
          <a:p>
            <a:endParaRPr lang="en-US" sz="2000" b="1" dirty="0"/>
          </a:p>
        </p:txBody>
      </p:sp>
      <p:sp>
        <p:nvSpPr>
          <p:cNvPr id="50" name="Multiplication Sign 49">
            <a:extLst>
              <a:ext uri="{FF2B5EF4-FFF2-40B4-BE49-F238E27FC236}">
                <a16:creationId xmlns:a16="http://schemas.microsoft.com/office/drawing/2014/main" xmlns="" id="{4F414607-9A84-4A40-8410-C2CC10531320}"/>
              </a:ext>
            </a:extLst>
          </p:cNvPr>
          <p:cNvSpPr/>
          <p:nvPr/>
        </p:nvSpPr>
        <p:spPr>
          <a:xfrm rot="7221923">
            <a:off x="8474386" y="3370377"/>
            <a:ext cx="297325" cy="55343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xmlns="" id="{A38573E4-3087-48A3-A86F-866EB8CB2BDA}"/>
              </a:ext>
            </a:extLst>
          </p:cNvPr>
          <p:cNvSpPr txBox="1"/>
          <p:nvPr/>
        </p:nvSpPr>
        <p:spPr>
          <a:xfrm>
            <a:off x="1344517" y="5975461"/>
            <a:ext cx="9757671" cy="461665"/>
          </a:xfrm>
          <a:prstGeom prst="rect">
            <a:avLst/>
          </a:prstGeom>
          <a:noFill/>
        </p:spPr>
        <p:txBody>
          <a:bodyPr wrap="none" rtlCol="0">
            <a:spAutoFit/>
          </a:bodyPr>
          <a:lstStyle/>
          <a:p>
            <a:r>
              <a:rPr lang="en-US" sz="2400" b="1" dirty="0"/>
              <a:t>Naïve Duplication of rules in multi-path is not scalable!!  Can we do Better?</a:t>
            </a:r>
          </a:p>
        </p:txBody>
      </p:sp>
      <p:sp>
        <p:nvSpPr>
          <p:cNvPr id="56" name="TextBox 10">
            <a:extLst>
              <a:ext uri="{FF2B5EF4-FFF2-40B4-BE49-F238E27FC236}">
                <a16:creationId xmlns:a16="http://schemas.microsoft.com/office/drawing/2014/main" xmlns="" id="{020F288A-1945-4017-81CE-25341573FD85}"/>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6360531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A7EDCF-A74B-478E-B281-73E4DA053E1C}"/>
              </a:ext>
            </a:extLst>
          </p:cNvPr>
          <p:cNvSpPr>
            <a:spLocks noGrp="1"/>
          </p:cNvSpPr>
          <p:nvPr>
            <p:ph type="title"/>
          </p:nvPr>
        </p:nvSpPr>
        <p:spPr/>
        <p:txBody>
          <a:bodyPr/>
          <a:lstStyle/>
          <a:p>
            <a:r>
              <a:rPr lang="en-US" dirty="0">
                <a:solidFill>
                  <a:schemeClr val="tx1"/>
                </a:solidFill>
              </a:rPr>
              <a:t>Raptor</a:t>
            </a:r>
          </a:p>
        </p:txBody>
      </p:sp>
      <p:grpSp>
        <p:nvGrpSpPr>
          <p:cNvPr id="40" name="Group 39">
            <a:extLst>
              <a:ext uri="{FF2B5EF4-FFF2-40B4-BE49-F238E27FC236}">
                <a16:creationId xmlns:a16="http://schemas.microsoft.com/office/drawing/2014/main" xmlns=""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xmlns=""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xmlns=""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xmlns=""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xmlns=""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xmlns=""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xmlns=""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xmlns=""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xmlns=""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xmlns=""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xmlns=""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xmlns=""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xmlns=""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xmlns=""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xmlns=""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xmlns=""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xmlns=""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xmlns=""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xmlns=""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xmlns=""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xmlns=""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xmlns=""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xmlns=""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xmlns=""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xmlns=""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xmlns=""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xmlns=""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xmlns=""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xmlns=""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xmlns=""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xmlns=""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xmlns=""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xmlns=""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xmlns=""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xmlns=""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xmlns=""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xmlns=""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xmlns="" val="1753998968"/>
                    </a:ext>
                  </a:extLst>
                </a:gridCol>
                <a:gridCol w="1395205">
                  <a:extLst>
                    <a:ext uri="{9D8B030D-6E8A-4147-A177-3AD203B41FA5}">
                      <a16:colId xmlns:a16="http://schemas.microsoft.com/office/drawing/2014/main" xmlns="" val="1466261918"/>
                    </a:ext>
                  </a:extLst>
                </a:gridCol>
                <a:gridCol w="1967595">
                  <a:extLst>
                    <a:ext uri="{9D8B030D-6E8A-4147-A177-3AD203B41FA5}">
                      <a16:colId xmlns:a16="http://schemas.microsoft.com/office/drawing/2014/main" xmlns="" val="1828307588"/>
                    </a:ext>
                  </a:extLst>
                </a:gridCol>
                <a:gridCol w="1097084">
                  <a:extLst>
                    <a:ext uri="{9D8B030D-6E8A-4147-A177-3AD203B41FA5}">
                      <a16:colId xmlns:a16="http://schemas.microsoft.com/office/drawing/2014/main" xmlns=""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xmlns="" val="129043110"/>
                  </a:ext>
                </a:extLst>
              </a:tr>
              <a:tr h="461808">
                <a:tc>
                  <a:txBody>
                    <a:bodyPr/>
                    <a:lstStyle/>
                    <a:p>
                      <a:r>
                        <a:rPr lang="en-US" dirty="0"/>
                        <a:t>1</a:t>
                      </a:r>
                    </a:p>
                  </a:txBody>
                  <a:tcPr>
                    <a:solidFill>
                      <a:schemeClr val="bg1"/>
                    </a:solidFill>
                  </a:tcPr>
                </a:tc>
                <a:tc>
                  <a:txBody>
                    <a:bodyPr/>
                    <a:lstStyle/>
                    <a:p>
                      <a:r>
                        <a:rPr lang="en-US" dirty="0"/>
                        <a:t>H1(00) and tcp-port:80</a:t>
                      </a:r>
                    </a:p>
                  </a:txBody>
                  <a:tcPr>
                    <a:solidFill>
                      <a:schemeClr val="bg1"/>
                    </a:solidFill>
                  </a:tcPr>
                </a:tc>
                <a:tc>
                  <a:txBody>
                    <a:bodyPr/>
                    <a:lstStyle/>
                    <a:p>
                      <a:r>
                        <a:rPr lang="en-US" dirty="0"/>
                        <a:t>H3(10) and tcp-port:80</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1315513448"/>
                  </a:ext>
                </a:extLst>
              </a:tr>
              <a:tr h="461808">
                <a:tc>
                  <a:txBody>
                    <a:bodyPr/>
                    <a:lstStyle/>
                    <a:p>
                      <a:r>
                        <a:rPr lang="en-US" dirty="0"/>
                        <a:t>2</a:t>
                      </a:r>
                    </a:p>
                  </a:txBody>
                  <a:tcPr>
                    <a:solidFill>
                      <a:schemeClr val="bg1"/>
                    </a:solidFill>
                  </a:tcPr>
                </a:tc>
                <a:tc>
                  <a:txBody>
                    <a:bodyPr/>
                    <a:lstStyle/>
                    <a:p>
                      <a:r>
                        <a:rPr lang="en-US" dirty="0"/>
                        <a:t>H2(01)</a:t>
                      </a:r>
                    </a:p>
                  </a:txBody>
                  <a:tcPr>
                    <a:solidFill>
                      <a:schemeClr val="bg1"/>
                    </a:solidFill>
                  </a:tcPr>
                </a:tc>
                <a:tc>
                  <a:txBody>
                    <a:bodyPr/>
                    <a:lstStyle/>
                    <a:p>
                      <a:r>
                        <a:rPr lang="en-US" dirty="0"/>
                        <a:t>H3,H4(1*) and tcp-port:443</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3117709454"/>
                  </a:ext>
                </a:extLst>
              </a:tr>
              <a:tr h="461808">
                <a:tc>
                  <a:txBody>
                    <a:bodyPr/>
                    <a:lstStyle/>
                    <a:p>
                      <a:r>
                        <a:rPr lang="en-US" dirty="0"/>
                        <a:t>3</a:t>
                      </a:r>
                    </a:p>
                  </a:txBody>
                  <a:tcPr>
                    <a:solidFill>
                      <a:srgbClr val="FFFF00"/>
                    </a:solidFill>
                  </a:tcPr>
                </a:tc>
                <a:tc>
                  <a:txBody>
                    <a:bodyPr/>
                    <a:lstStyle/>
                    <a:p>
                      <a:r>
                        <a:rPr lang="en-US" dirty="0"/>
                        <a:t>All(*)</a:t>
                      </a:r>
                    </a:p>
                  </a:txBody>
                  <a:tcPr>
                    <a:solidFill>
                      <a:srgbClr val="FFFF00"/>
                    </a:solidFill>
                  </a:tcPr>
                </a:tc>
                <a:tc>
                  <a:txBody>
                    <a:bodyPr/>
                    <a:lstStyle/>
                    <a:p>
                      <a:r>
                        <a:rPr lang="en-US" dirty="0"/>
                        <a:t>H4(11)</a:t>
                      </a:r>
                    </a:p>
                  </a:txBody>
                  <a:tcPr>
                    <a:solidFill>
                      <a:srgbClr val="FFFF00"/>
                    </a:solidFill>
                  </a:tcPr>
                </a:tc>
                <a:tc>
                  <a:txBody>
                    <a:bodyPr/>
                    <a:lstStyle/>
                    <a:p>
                      <a:r>
                        <a:rPr lang="en-US" dirty="0"/>
                        <a:t>Counter</a:t>
                      </a:r>
                    </a:p>
                  </a:txBody>
                  <a:tcPr>
                    <a:solidFill>
                      <a:srgbClr val="FFFF00"/>
                    </a:solidFill>
                  </a:tcPr>
                </a:tc>
                <a:extLst>
                  <a:ext uri="{0D108BD9-81ED-4DB2-BD59-A6C34878D82A}">
                    <a16:rowId xmlns:a16="http://schemas.microsoft.com/office/drawing/2014/main" xmlns="" val="4180184616"/>
                  </a:ext>
                </a:extLst>
              </a:tr>
              <a:tr h="300979">
                <a:tc>
                  <a:txBody>
                    <a:bodyPr/>
                    <a:lstStyle/>
                    <a:p>
                      <a:r>
                        <a:rPr lang="en-US" dirty="0"/>
                        <a:t>4</a:t>
                      </a:r>
                    </a:p>
                  </a:txBody>
                  <a:tcPr>
                    <a:solidFill>
                      <a:srgbClr val="FFFF00"/>
                    </a:solidFill>
                  </a:tcPr>
                </a:tc>
                <a:tc>
                  <a:txBody>
                    <a:bodyPr/>
                    <a:lstStyle/>
                    <a:p>
                      <a:r>
                        <a:rPr lang="en-US" dirty="0"/>
                        <a:t>All(*)</a:t>
                      </a:r>
                    </a:p>
                  </a:txBody>
                  <a:tcPr>
                    <a:solidFill>
                      <a:srgbClr val="FFFF00"/>
                    </a:solidFill>
                  </a:tcPr>
                </a:tc>
                <a:tc>
                  <a:txBody>
                    <a:bodyPr/>
                    <a:lstStyle/>
                    <a:p>
                      <a:r>
                        <a:rPr lang="en-US" dirty="0"/>
                        <a:t>All(*) and </a:t>
                      </a:r>
                      <a:r>
                        <a:rPr lang="en-US" dirty="0" err="1"/>
                        <a:t>tcp</a:t>
                      </a:r>
                      <a:r>
                        <a:rPr lang="en-US" dirty="0"/>
                        <a:t>-port :22</a:t>
                      </a:r>
                    </a:p>
                  </a:txBody>
                  <a:tcPr>
                    <a:solidFill>
                      <a:srgbClr val="FFFF00"/>
                    </a:solidFill>
                  </a:tcPr>
                </a:tc>
                <a:tc>
                  <a:txBody>
                    <a:bodyPr/>
                    <a:lstStyle/>
                    <a:p>
                      <a:r>
                        <a:rPr lang="en-US" dirty="0"/>
                        <a:t>Drop</a:t>
                      </a:r>
                    </a:p>
                  </a:txBody>
                  <a:tcPr>
                    <a:solidFill>
                      <a:srgbClr val="FFFF00"/>
                    </a:solidFill>
                  </a:tcPr>
                </a:tc>
                <a:extLst>
                  <a:ext uri="{0D108BD9-81ED-4DB2-BD59-A6C34878D82A}">
                    <a16:rowId xmlns:a16="http://schemas.microsoft.com/office/drawing/2014/main" xmlns="" val="769345114"/>
                  </a:ext>
                </a:extLst>
              </a:tr>
            </a:tbl>
          </a:graphicData>
        </a:graphic>
      </p:graphicFrame>
      <p:sp>
        <p:nvSpPr>
          <p:cNvPr id="3" name="Rectangle 2">
            <a:extLst>
              <a:ext uri="{FF2B5EF4-FFF2-40B4-BE49-F238E27FC236}">
                <a16:creationId xmlns:a16="http://schemas.microsoft.com/office/drawing/2014/main" xmlns="" id="{3679F9A8-335F-4947-8FB6-96C632F32397}"/>
              </a:ext>
            </a:extLst>
          </p:cNvPr>
          <p:cNvSpPr/>
          <p:nvPr/>
        </p:nvSpPr>
        <p:spPr>
          <a:xfrm>
            <a:off x="6555232" y="2522787"/>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1" name="Rectangle 40">
            <a:extLst>
              <a:ext uri="{FF2B5EF4-FFF2-40B4-BE49-F238E27FC236}">
                <a16:creationId xmlns:a16="http://schemas.microsoft.com/office/drawing/2014/main" xmlns="" id="{63F46C74-B6F9-4E9B-B75C-233830440A11}"/>
              </a:ext>
            </a:extLst>
          </p:cNvPr>
          <p:cNvSpPr/>
          <p:nvPr/>
        </p:nvSpPr>
        <p:spPr>
          <a:xfrm>
            <a:off x="6548738" y="3870875"/>
            <a:ext cx="228600" cy="246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3" name="Rectangle 42">
            <a:extLst>
              <a:ext uri="{FF2B5EF4-FFF2-40B4-BE49-F238E27FC236}">
                <a16:creationId xmlns:a16="http://schemas.microsoft.com/office/drawing/2014/main" xmlns="" id="{2CA0BD90-0990-45DB-BACD-C3252F5E54AA}"/>
              </a:ext>
            </a:extLst>
          </p:cNvPr>
          <p:cNvSpPr/>
          <p:nvPr/>
        </p:nvSpPr>
        <p:spPr>
          <a:xfrm>
            <a:off x="6751378" y="3871579"/>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4" name="Rectangle 43">
            <a:extLst>
              <a:ext uri="{FF2B5EF4-FFF2-40B4-BE49-F238E27FC236}">
                <a16:creationId xmlns:a16="http://schemas.microsoft.com/office/drawing/2014/main" xmlns="" id="{1944BF23-F22C-4F8A-91FA-8D1749626B0F}"/>
              </a:ext>
            </a:extLst>
          </p:cNvPr>
          <p:cNvSpPr/>
          <p:nvPr/>
        </p:nvSpPr>
        <p:spPr>
          <a:xfrm>
            <a:off x="6763667" y="251561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5" name="Rectangle 44">
            <a:extLst>
              <a:ext uri="{FF2B5EF4-FFF2-40B4-BE49-F238E27FC236}">
                <a16:creationId xmlns:a16="http://schemas.microsoft.com/office/drawing/2014/main" xmlns="" id="{951FF5C5-E655-4A41-B845-8728AA36FC1C}"/>
              </a:ext>
            </a:extLst>
          </p:cNvPr>
          <p:cNvSpPr/>
          <p:nvPr/>
        </p:nvSpPr>
        <p:spPr>
          <a:xfrm>
            <a:off x="10324292" y="1910658"/>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6" name="Rectangle 45">
            <a:extLst>
              <a:ext uri="{FF2B5EF4-FFF2-40B4-BE49-F238E27FC236}">
                <a16:creationId xmlns:a16="http://schemas.microsoft.com/office/drawing/2014/main" xmlns="" id="{9D281DEA-DD85-405D-BA8F-D24ED75017C0}"/>
              </a:ext>
            </a:extLst>
          </p:cNvPr>
          <p:cNvSpPr/>
          <p:nvPr/>
        </p:nvSpPr>
        <p:spPr>
          <a:xfrm>
            <a:off x="10310783" y="3160021"/>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7" name="Rectangle 43">
            <a:extLst>
              <a:ext uri="{FF2B5EF4-FFF2-40B4-BE49-F238E27FC236}">
                <a16:creationId xmlns:a16="http://schemas.microsoft.com/office/drawing/2014/main" xmlns="" id="{9D1D2888-015F-47C3-BF81-3DE788C48A00}"/>
              </a:ext>
            </a:extLst>
          </p:cNvPr>
          <p:cNvSpPr/>
          <p:nvPr/>
        </p:nvSpPr>
        <p:spPr>
          <a:xfrm>
            <a:off x="6963732" y="3873820"/>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8" name="Rectangle 43">
            <a:extLst>
              <a:ext uri="{FF2B5EF4-FFF2-40B4-BE49-F238E27FC236}">
                <a16:creationId xmlns:a16="http://schemas.microsoft.com/office/drawing/2014/main" xmlns="" id="{A8BB5ACF-BFE8-4218-8CE2-740B98F70E23}"/>
              </a:ext>
            </a:extLst>
          </p:cNvPr>
          <p:cNvSpPr/>
          <p:nvPr/>
        </p:nvSpPr>
        <p:spPr>
          <a:xfrm>
            <a:off x="6986336" y="251561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9" name="Rectangle 43">
            <a:extLst>
              <a:ext uri="{FF2B5EF4-FFF2-40B4-BE49-F238E27FC236}">
                <a16:creationId xmlns:a16="http://schemas.microsoft.com/office/drawing/2014/main" xmlns="" id="{C95AB97B-6D65-4B08-B2F7-A260BAD70CA7}"/>
              </a:ext>
            </a:extLst>
          </p:cNvPr>
          <p:cNvSpPr/>
          <p:nvPr/>
        </p:nvSpPr>
        <p:spPr>
          <a:xfrm>
            <a:off x="10532713" y="3167072"/>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58" name="Rectangle 43">
            <a:extLst>
              <a:ext uri="{FF2B5EF4-FFF2-40B4-BE49-F238E27FC236}">
                <a16:creationId xmlns:a16="http://schemas.microsoft.com/office/drawing/2014/main" xmlns="" id="{FBB0E4BC-295F-4BE8-B076-C5607EE06C0A}"/>
              </a:ext>
            </a:extLst>
          </p:cNvPr>
          <p:cNvSpPr/>
          <p:nvPr/>
        </p:nvSpPr>
        <p:spPr>
          <a:xfrm>
            <a:off x="10557689" y="1921741"/>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3" name="Rectangle 52">
            <a:extLst>
              <a:ext uri="{FF2B5EF4-FFF2-40B4-BE49-F238E27FC236}">
                <a16:creationId xmlns:a16="http://schemas.microsoft.com/office/drawing/2014/main" xmlns="" id="{E3032E52-5D2E-4C29-8ED6-06525E779525}"/>
              </a:ext>
            </a:extLst>
          </p:cNvPr>
          <p:cNvSpPr/>
          <p:nvPr/>
        </p:nvSpPr>
        <p:spPr>
          <a:xfrm>
            <a:off x="4541787" y="1494664"/>
            <a:ext cx="2842861" cy="400110"/>
          </a:xfrm>
          <a:prstGeom prst="rect">
            <a:avLst/>
          </a:prstGeom>
        </p:spPr>
        <p:txBody>
          <a:bodyPr wrap="square">
            <a:spAutoFit/>
          </a:bodyPr>
          <a:lstStyle/>
          <a:p>
            <a:r>
              <a:rPr lang="en-US" sz="2000" b="1" dirty="0"/>
              <a:t>Key Idea : Rule Sharing !!</a:t>
            </a:r>
          </a:p>
        </p:txBody>
      </p:sp>
      <p:sp>
        <p:nvSpPr>
          <p:cNvPr id="14" name="TextBox 13">
            <a:extLst>
              <a:ext uri="{FF2B5EF4-FFF2-40B4-BE49-F238E27FC236}">
                <a16:creationId xmlns:a16="http://schemas.microsoft.com/office/drawing/2014/main" xmlns="" id="{67BFB9A5-D02B-4D89-A7BE-03EDA0406A26}"/>
              </a:ext>
            </a:extLst>
          </p:cNvPr>
          <p:cNvSpPr txBox="1"/>
          <p:nvPr/>
        </p:nvSpPr>
        <p:spPr>
          <a:xfrm>
            <a:off x="936143" y="5729184"/>
            <a:ext cx="1880964" cy="400110"/>
          </a:xfrm>
          <a:prstGeom prst="rect">
            <a:avLst/>
          </a:prstGeom>
          <a:noFill/>
        </p:spPr>
        <p:txBody>
          <a:bodyPr wrap="none" rtlCol="0">
            <a:spAutoFit/>
          </a:bodyPr>
          <a:lstStyle/>
          <a:p>
            <a:r>
              <a:rPr lang="en-US" sz="2000" b="1" dirty="0"/>
              <a:t>Shareable Rules</a:t>
            </a:r>
          </a:p>
        </p:txBody>
      </p:sp>
      <p:cxnSp>
        <p:nvCxnSpPr>
          <p:cNvPr id="51" name="Straight Arrow Connector 50">
            <a:extLst>
              <a:ext uri="{FF2B5EF4-FFF2-40B4-BE49-F238E27FC236}">
                <a16:creationId xmlns:a16="http://schemas.microsoft.com/office/drawing/2014/main" xmlns="" id="{A8F2F1D1-F83F-40F6-A8A3-9E4DA0374C14}"/>
              </a:ext>
            </a:extLst>
          </p:cNvPr>
          <p:cNvCxnSpPr>
            <a:cxnSpLocks/>
          </p:cNvCxnSpPr>
          <p:nvPr/>
        </p:nvCxnSpPr>
        <p:spPr>
          <a:xfrm flipH="1" flipV="1">
            <a:off x="1876625" y="4975041"/>
            <a:ext cx="1" cy="754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10">
            <a:extLst>
              <a:ext uri="{FF2B5EF4-FFF2-40B4-BE49-F238E27FC236}">
                <a16:creationId xmlns:a16="http://schemas.microsoft.com/office/drawing/2014/main" xmlns="" id="{07D6F14E-FA36-41C8-A691-E393951D681B}"/>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20506866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076700" y="2651125"/>
            <a:ext cx="7810500" cy="4351338"/>
          </a:xfrm>
        </p:spPr>
        <p:txBody>
          <a:bodyPr/>
          <a:lstStyle/>
          <a:p>
            <a:pPr>
              <a:buClr>
                <a:schemeClr val="accent1"/>
              </a:buClr>
              <a:buSzPct val="300000"/>
            </a:pPr>
            <a:endParaRPr lang="en-US" dirty="0" smtClean="0"/>
          </a:p>
          <a:p>
            <a:pPr>
              <a:buClr>
                <a:schemeClr val="accent1"/>
              </a:buClr>
              <a:buSzPct val="300000"/>
            </a:pPr>
            <a:endParaRPr lang="en-US" dirty="0" smtClean="0"/>
          </a:p>
        </p:txBody>
      </p:sp>
      <p:cxnSp>
        <p:nvCxnSpPr>
          <p:cNvPr id="7" name="Straight Connector 6"/>
          <p:cNvCxnSpPr/>
          <p:nvPr/>
        </p:nvCxnSpPr>
        <p:spPr>
          <a:xfrm>
            <a:off x="6134100" y="1825625"/>
            <a:ext cx="0" cy="1241425"/>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134099" y="3201986"/>
            <a:ext cx="0" cy="1243584"/>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988550" y="1761609"/>
            <a:ext cx="4250325" cy="369332"/>
            <a:chOff x="159750" y="1761609"/>
            <a:chExt cx="4250325" cy="369332"/>
          </a:xfrm>
        </p:grpSpPr>
        <p:sp>
          <p:nvSpPr>
            <p:cNvPr id="9" name="Oval 8"/>
            <p:cNvSpPr/>
            <p:nvPr/>
          </p:nvSpPr>
          <p:spPr>
            <a:xfrm>
              <a:off x="4171950" y="1825625"/>
              <a:ext cx="238125" cy="241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59750" y="1761609"/>
              <a:ext cx="4026487" cy="369332"/>
            </a:xfrm>
            <a:prstGeom prst="rect">
              <a:avLst/>
            </a:prstGeom>
          </p:spPr>
          <p:txBody>
            <a:bodyPr wrap="none">
              <a:spAutoFit/>
            </a:bodyPr>
            <a:lstStyle/>
            <a:p>
              <a:pPr>
                <a:buClr>
                  <a:schemeClr val="accent1"/>
                </a:buClr>
                <a:buSzPct val="300000"/>
              </a:pPr>
              <a:r>
                <a:rPr lang="en-US" dirty="0"/>
                <a:t>Raptor: Rule Placement in SDN (~10 min)</a:t>
              </a:r>
            </a:p>
          </p:txBody>
        </p:sp>
      </p:grpSp>
      <p:grpSp>
        <p:nvGrpSpPr>
          <p:cNvPr id="17" name="Group 16"/>
          <p:cNvGrpSpPr/>
          <p:nvPr/>
        </p:nvGrpSpPr>
        <p:grpSpPr>
          <a:xfrm>
            <a:off x="6015037" y="2945495"/>
            <a:ext cx="5253037" cy="369332"/>
            <a:chOff x="4186237" y="2945495"/>
            <a:chExt cx="5253037" cy="369332"/>
          </a:xfrm>
        </p:grpSpPr>
        <p:sp>
          <p:nvSpPr>
            <p:cNvPr id="11" name="Oval 10"/>
            <p:cNvSpPr/>
            <p:nvPr/>
          </p:nvSpPr>
          <p:spPr>
            <a:xfrm>
              <a:off x="4186237" y="3023678"/>
              <a:ext cx="238125" cy="241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543423" y="2945495"/>
              <a:ext cx="4895851" cy="369332"/>
            </a:xfrm>
            <a:prstGeom prst="rect">
              <a:avLst/>
            </a:prstGeom>
          </p:spPr>
          <p:txBody>
            <a:bodyPr wrap="square">
              <a:spAutoFit/>
            </a:bodyPr>
            <a:lstStyle/>
            <a:p>
              <a:pPr>
                <a:buClr>
                  <a:schemeClr val="accent1"/>
                </a:buClr>
                <a:buSzPct val="300000"/>
              </a:pPr>
              <a:r>
                <a:rPr lang="en-US" dirty="0"/>
                <a:t>BNV: Bare metal network virtualization (~30 min)</a:t>
              </a:r>
            </a:p>
          </p:txBody>
        </p:sp>
      </p:grpSp>
      <p:grpSp>
        <p:nvGrpSpPr>
          <p:cNvPr id="18" name="Group 17"/>
          <p:cNvGrpSpPr/>
          <p:nvPr/>
        </p:nvGrpSpPr>
        <p:grpSpPr>
          <a:xfrm>
            <a:off x="6015037" y="4171258"/>
            <a:ext cx="3555820" cy="369332"/>
            <a:chOff x="4186237" y="4171258"/>
            <a:chExt cx="3555820" cy="369332"/>
          </a:xfrm>
        </p:grpSpPr>
        <p:sp>
          <p:nvSpPr>
            <p:cNvPr id="12" name="Oval 11"/>
            <p:cNvSpPr/>
            <p:nvPr/>
          </p:nvSpPr>
          <p:spPr>
            <a:xfrm>
              <a:off x="4186237" y="4269357"/>
              <a:ext cx="238125" cy="241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543424" y="4171258"/>
              <a:ext cx="3198633" cy="369332"/>
            </a:xfrm>
            <a:prstGeom prst="rect">
              <a:avLst/>
            </a:prstGeom>
          </p:spPr>
          <p:txBody>
            <a:bodyPr wrap="none">
              <a:spAutoFit/>
            </a:bodyPr>
            <a:lstStyle/>
            <a:p>
              <a:pPr>
                <a:buClr>
                  <a:schemeClr val="accent1"/>
                </a:buClr>
                <a:buSzPct val="300000"/>
              </a:pPr>
              <a:r>
                <a:rPr lang="en-US" dirty="0"/>
                <a:t>Ongoing/Future Work (~10 min)</a:t>
              </a:r>
              <a:endParaRPr lang="en-US" dirty="0"/>
            </a:p>
          </p:txBody>
        </p:sp>
      </p:grpSp>
    </p:spTree>
    <p:extLst>
      <p:ext uri="{BB962C8B-B14F-4D97-AF65-F5344CB8AC3E}">
        <p14:creationId xmlns:p14="http://schemas.microsoft.com/office/powerpoint/2010/main" val="338006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A7EDCF-A74B-478E-B281-73E4DA053E1C}"/>
              </a:ext>
            </a:extLst>
          </p:cNvPr>
          <p:cNvSpPr>
            <a:spLocks noGrp="1"/>
          </p:cNvSpPr>
          <p:nvPr>
            <p:ph type="title"/>
          </p:nvPr>
        </p:nvSpPr>
        <p:spPr/>
        <p:txBody>
          <a:bodyPr/>
          <a:lstStyle/>
          <a:p>
            <a:r>
              <a:rPr lang="en-US" dirty="0">
                <a:solidFill>
                  <a:schemeClr val="tx1"/>
                </a:solidFill>
              </a:rPr>
              <a:t>Raptor</a:t>
            </a:r>
          </a:p>
        </p:txBody>
      </p:sp>
      <p:grpSp>
        <p:nvGrpSpPr>
          <p:cNvPr id="40" name="Group 39">
            <a:extLst>
              <a:ext uri="{FF2B5EF4-FFF2-40B4-BE49-F238E27FC236}">
                <a16:creationId xmlns:a16="http://schemas.microsoft.com/office/drawing/2014/main" xmlns=""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xmlns=""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xmlns=""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xmlns=""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xmlns=""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xmlns=""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xmlns=""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xmlns=""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xmlns=""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xmlns=""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xmlns=""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xmlns=""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xmlns=""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xmlns=""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xmlns=""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xmlns=""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xmlns=""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xmlns=""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xmlns=""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xmlns=""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xmlns=""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xmlns=""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xmlns=""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xmlns=""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xmlns=""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xmlns=""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xmlns=""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xmlns=""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xmlns=""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xmlns=""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xmlns=""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xmlns=""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xmlns=""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xmlns=""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xmlns=""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xmlns=""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xmlns=""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xmlns="" val="1753998968"/>
                    </a:ext>
                  </a:extLst>
                </a:gridCol>
                <a:gridCol w="1395205">
                  <a:extLst>
                    <a:ext uri="{9D8B030D-6E8A-4147-A177-3AD203B41FA5}">
                      <a16:colId xmlns:a16="http://schemas.microsoft.com/office/drawing/2014/main" xmlns="" val="1466261918"/>
                    </a:ext>
                  </a:extLst>
                </a:gridCol>
                <a:gridCol w="1967595">
                  <a:extLst>
                    <a:ext uri="{9D8B030D-6E8A-4147-A177-3AD203B41FA5}">
                      <a16:colId xmlns:a16="http://schemas.microsoft.com/office/drawing/2014/main" xmlns="" val="1828307588"/>
                    </a:ext>
                  </a:extLst>
                </a:gridCol>
                <a:gridCol w="1097084">
                  <a:extLst>
                    <a:ext uri="{9D8B030D-6E8A-4147-A177-3AD203B41FA5}">
                      <a16:colId xmlns:a16="http://schemas.microsoft.com/office/drawing/2014/main" xmlns=""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xmlns="" val="129043110"/>
                  </a:ext>
                </a:extLst>
              </a:tr>
              <a:tr h="461808">
                <a:tc>
                  <a:txBody>
                    <a:bodyPr/>
                    <a:lstStyle/>
                    <a:p>
                      <a:r>
                        <a:rPr lang="en-US" dirty="0"/>
                        <a:t>1</a:t>
                      </a:r>
                    </a:p>
                  </a:txBody>
                  <a:tcPr>
                    <a:solidFill>
                      <a:schemeClr val="bg1"/>
                    </a:solidFill>
                  </a:tcPr>
                </a:tc>
                <a:tc>
                  <a:txBody>
                    <a:bodyPr/>
                    <a:lstStyle/>
                    <a:p>
                      <a:r>
                        <a:rPr lang="en-US" dirty="0"/>
                        <a:t>H1(00) and tcp-port:80</a:t>
                      </a:r>
                    </a:p>
                  </a:txBody>
                  <a:tcPr>
                    <a:solidFill>
                      <a:schemeClr val="bg1"/>
                    </a:solidFill>
                  </a:tcPr>
                </a:tc>
                <a:tc>
                  <a:txBody>
                    <a:bodyPr/>
                    <a:lstStyle/>
                    <a:p>
                      <a:r>
                        <a:rPr lang="en-US" dirty="0"/>
                        <a:t>H3(10) and tcp-port:80</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1315513448"/>
                  </a:ext>
                </a:extLst>
              </a:tr>
              <a:tr h="461808">
                <a:tc>
                  <a:txBody>
                    <a:bodyPr/>
                    <a:lstStyle/>
                    <a:p>
                      <a:r>
                        <a:rPr lang="en-US" dirty="0"/>
                        <a:t>2</a:t>
                      </a:r>
                    </a:p>
                  </a:txBody>
                  <a:tcPr>
                    <a:solidFill>
                      <a:schemeClr val="bg1"/>
                    </a:solidFill>
                  </a:tcPr>
                </a:tc>
                <a:tc>
                  <a:txBody>
                    <a:bodyPr/>
                    <a:lstStyle/>
                    <a:p>
                      <a:r>
                        <a:rPr lang="en-US" dirty="0"/>
                        <a:t>H2(01)</a:t>
                      </a:r>
                    </a:p>
                  </a:txBody>
                  <a:tcPr>
                    <a:solidFill>
                      <a:schemeClr val="bg1"/>
                    </a:solidFill>
                  </a:tcPr>
                </a:tc>
                <a:tc>
                  <a:txBody>
                    <a:bodyPr/>
                    <a:lstStyle/>
                    <a:p>
                      <a:r>
                        <a:rPr lang="en-US" dirty="0"/>
                        <a:t>H3,H4(1*) and tcp-port:443</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3117709454"/>
                  </a:ext>
                </a:extLst>
              </a:tr>
              <a:tr h="461808">
                <a:tc>
                  <a:txBody>
                    <a:bodyPr/>
                    <a:lstStyle/>
                    <a:p>
                      <a:r>
                        <a:rPr lang="en-US" dirty="0"/>
                        <a:t>3</a:t>
                      </a:r>
                    </a:p>
                  </a:txBody>
                  <a:tcPr>
                    <a:solidFill>
                      <a:srgbClr val="FFFF00"/>
                    </a:solidFill>
                  </a:tcPr>
                </a:tc>
                <a:tc>
                  <a:txBody>
                    <a:bodyPr/>
                    <a:lstStyle/>
                    <a:p>
                      <a:r>
                        <a:rPr lang="en-US" dirty="0"/>
                        <a:t>All(*)</a:t>
                      </a:r>
                    </a:p>
                  </a:txBody>
                  <a:tcPr>
                    <a:solidFill>
                      <a:srgbClr val="FFFF00"/>
                    </a:solidFill>
                  </a:tcPr>
                </a:tc>
                <a:tc>
                  <a:txBody>
                    <a:bodyPr/>
                    <a:lstStyle/>
                    <a:p>
                      <a:r>
                        <a:rPr lang="en-US" dirty="0"/>
                        <a:t>H4(11)</a:t>
                      </a:r>
                    </a:p>
                  </a:txBody>
                  <a:tcPr>
                    <a:solidFill>
                      <a:srgbClr val="FFFF00"/>
                    </a:solidFill>
                  </a:tcPr>
                </a:tc>
                <a:tc>
                  <a:txBody>
                    <a:bodyPr/>
                    <a:lstStyle/>
                    <a:p>
                      <a:r>
                        <a:rPr lang="en-US" dirty="0"/>
                        <a:t>Counter</a:t>
                      </a:r>
                    </a:p>
                  </a:txBody>
                  <a:tcPr>
                    <a:solidFill>
                      <a:srgbClr val="FFFF00"/>
                    </a:solidFill>
                  </a:tcPr>
                </a:tc>
                <a:extLst>
                  <a:ext uri="{0D108BD9-81ED-4DB2-BD59-A6C34878D82A}">
                    <a16:rowId xmlns:a16="http://schemas.microsoft.com/office/drawing/2014/main" xmlns="" val="4180184616"/>
                  </a:ext>
                </a:extLst>
              </a:tr>
              <a:tr h="300979">
                <a:tc>
                  <a:txBody>
                    <a:bodyPr/>
                    <a:lstStyle/>
                    <a:p>
                      <a:r>
                        <a:rPr lang="en-US" dirty="0"/>
                        <a:t>4</a:t>
                      </a:r>
                    </a:p>
                  </a:txBody>
                  <a:tcPr>
                    <a:solidFill>
                      <a:srgbClr val="FFFF00"/>
                    </a:solidFill>
                  </a:tcPr>
                </a:tc>
                <a:tc>
                  <a:txBody>
                    <a:bodyPr/>
                    <a:lstStyle/>
                    <a:p>
                      <a:r>
                        <a:rPr lang="en-US" dirty="0"/>
                        <a:t>All(*)</a:t>
                      </a:r>
                    </a:p>
                  </a:txBody>
                  <a:tcPr>
                    <a:solidFill>
                      <a:srgbClr val="FFFF00"/>
                    </a:solidFill>
                  </a:tcPr>
                </a:tc>
                <a:tc>
                  <a:txBody>
                    <a:bodyPr/>
                    <a:lstStyle/>
                    <a:p>
                      <a:r>
                        <a:rPr lang="en-US" dirty="0"/>
                        <a:t>All(*) and </a:t>
                      </a:r>
                      <a:r>
                        <a:rPr lang="en-US" dirty="0" err="1"/>
                        <a:t>tcp</a:t>
                      </a:r>
                      <a:r>
                        <a:rPr lang="en-US" dirty="0"/>
                        <a:t>-port :22</a:t>
                      </a:r>
                    </a:p>
                  </a:txBody>
                  <a:tcPr>
                    <a:solidFill>
                      <a:srgbClr val="FFFF00"/>
                    </a:solidFill>
                  </a:tcPr>
                </a:tc>
                <a:tc>
                  <a:txBody>
                    <a:bodyPr/>
                    <a:lstStyle/>
                    <a:p>
                      <a:r>
                        <a:rPr lang="en-US" dirty="0"/>
                        <a:t>Drop</a:t>
                      </a:r>
                    </a:p>
                  </a:txBody>
                  <a:tcPr>
                    <a:solidFill>
                      <a:srgbClr val="FFFF00"/>
                    </a:solidFill>
                  </a:tcPr>
                </a:tc>
                <a:extLst>
                  <a:ext uri="{0D108BD9-81ED-4DB2-BD59-A6C34878D82A}">
                    <a16:rowId xmlns:a16="http://schemas.microsoft.com/office/drawing/2014/main" xmlns="" val="769345114"/>
                  </a:ext>
                </a:extLst>
              </a:tr>
            </a:tbl>
          </a:graphicData>
        </a:graphic>
      </p:graphicFrame>
      <p:sp>
        <p:nvSpPr>
          <p:cNvPr id="3" name="Rectangle 2">
            <a:extLst>
              <a:ext uri="{FF2B5EF4-FFF2-40B4-BE49-F238E27FC236}">
                <a16:creationId xmlns:a16="http://schemas.microsoft.com/office/drawing/2014/main" xmlns="" id="{3679F9A8-335F-4947-8FB6-96C632F32397}"/>
              </a:ext>
            </a:extLst>
          </p:cNvPr>
          <p:cNvSpPr/>
          <p:nvPr/>
        </p:nvSpPr>
        <p:spPr>
          <a:xfrm>
            <a:off x="6555232" y="2522787"/>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1" name="Rectangle 40">
            <a:extLst>
              <a:ext uri="{FF2B5EF4-FFF2-40B4-BE49-F238E27FC236}">
                <a16:creationId xmlns:a16="http://schemas.microsoft.com/office/drawing/2014/main" xmlns="" id="{63F46C74-B6F9-4E9B-B75C-233830440A11}"/>
              </a:ext>
            </a:extLst>
          </p:cNvPr>
          <p:cNvSpPr/>
          <p:nvPr/>
        </p:nvSpPr>
        <p:spPr>
          <a:xfrm>
            <a:off x="6548738" y="3870875"/>
            <a:ext cx="228600" cy="246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3" name="Rectangle 42">
            <a:extLst>
              <a:ext uri="{FF2B5EF4-FFF2-40B4-BE49-F238E27FC236}">
                <a16:creationId xmlns:a16="http://schemas.microsoft.com/office/drawing/2014/main" xmlns="" id="{2CA0BD90-0990-45DB-BACD-C3252F5E54AA}"/>
              </a:ext>
            </a:extLst>
          </p:cNvPr>
          <p:cNvSpPr/>
          <p:nvPr/>
        </p:nvSpPr>
        <p:spPr>
          <a:xfrm>
            <a:off x="6751378" y="3871579"/>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4" name="Rectangle 43">
            <a:extLst>
              <a:ext uri="{FF2B5EF4-FFF2-40B4-BE49-F238E27FC236}">
                <a16:creationId xmlns:a16="http://schemas.microsoft.com/office/drawing/2014/main" xmlns="" id="{1944BF23-F22C-4F8A-91FA-8D1749626B0F}"/>
              </a:ext>
            </a:extLst>
          </p:cNvPr>
          <p:cNvSpPr/>
          <p:nvPr/>
        </p:nvSpPr>
        <p:spPr>
          <a:xfrm>
            <a:off x="6763667" y="251561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5" name="Rectangle 44">
            <a:extLst>
              <a:ext uri="{FF2B5EF4-FFF2-40B4-BE49-F238E27FC236}">
                <a16:creationId xmlns:a16="http://schemas.microsoft.com/office/drawing/2014/main" xmlns="" id="{951FF5C5-E655-4A41-B845-8728AA36FC1C}"/>
              </a:ext>
            </a:extLst>
          </p:cNvPr>
          <p:cNvSpPr/>
          <p:nvPr/>
        </p:nvSpPr>
        <p:spPr>
          <a:xfrm>
            <a:off x="10324292" y="1910658"/>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6" name="Rectangle 45">
            <a:extLst>
              <a:ext uri="{FF2B5EF4-FFF2-40B4-BE49-F238E27FC236}">
                <a16:creationId xmlns:a16="http://schemas.microsoft.com/office/drawing/2014/main" xmlns="" id="{9D281DEA-DD85-405D-BA8F-D24ED75017C0}"/>
              </a:ext>
            </a:extLst>
          </p:cNvPr>
          <p:cNvSpPr/>
          <p:nvPr/>
        </p:nvSpPr>
        <p:spPr>
          <a:xfrm>
            <a:off x="10310783" y="3160021"/>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7" name="Rectangle 43">
            <a:extLst>
              <a:ext uri="{FF2B5EF4-FFF2-40B4-BE49-F238E27FC236}">
                <a16:creationId xmlns:a16="http://schemas.microsoft.com/office/drawing/2014/main" xmlns="" id="{9D1D2888-015F-47C3-BF81-3DE788C48A00}"/>
              </a:ext>
            </a:extLst>
          </p:cNvPr>
          <p:cNvSpPr/>
          <p:nvPr/>
        </p:nvSpPr>
        <p:spPr>
          <a:xfrm>
            <a:off x="6963732" y="3873820"/>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8" name="Rectangle 43">
            <a:extLst>
              <a:ext uri="{FF2B5EF4-FFF2-40B4-BE49-F238E27FC236}">
                <a16:creationId xmlns:a16="http://schemas.microsoft.com/office/drawing/2014/main" xmlns="" id="{A8BB5ACF-BFE8-4218-8CE2-740B98F70E23}"/>
              </a:ext>
            </a:extLst>
          </p:cNvPr>
          <p:cNvSpPr/>
          <p:nvPr/>
        </p:nvSpPr>
        <p:spPr>
          <a:xfrm>
            <a:off x="6986336" y="251561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9" name="Rectangle 43">
            <a:extLst>
              <a:ext uri="{FF2B5EF4-FFF2-40B4-BE49-F238E27FC236}">
                <a16:creationId xmlns:a16="http://schemas.microsoft.com/office/drawing/2014/main" xmlns="" id="{C95AB97B-6D65-4B08-B2F7-A260BAD70CA7}"/>
              </a:ext>
            </a:extLst>
          </p:cNvPr>
          <p:cNvSpPr/>
          <p:nvPr/>
        </p:nvSpPr>
        <p:spPr>
          <a:xfrm>
            <a:off x="10532713" y="3167072"/>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58" name="Rectangle 43">
            <a:extLst>
              <a:ext uri="{FF2B5EF4-FFF2-40B4-BE49-F238E27FC236}">
                <a16:creationId xmlns:a16="http://schemas.microsoft.com/office/drawing/2014/main" xmlns="" id="{FBB0E4BC-295F-4BE8-B076-C5607EE06C0A}"/>
              </a:ext>
            </a:extLst>
          </p:cNvPr>
          <p:cNvSpPr/>
          <p:nvPr/>
        </p:nvSpPr>
        <p:spPr>
          <a:xfrm>
            <a:off x="10557689" y="1921741"/>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3" name="Rectangle 52">
            <a:extLst>
              <a:ext uri="{FF2B5EF4-FFF2-40B4-BE49-F238E27FC236}">
                <a16:creationId xmlns:a16="http://schemas.microsoft.com/office/drawing/2014/main" xmlns="" id="{E3032E52-5D2E-4C29-8ED6-06525E779525}"/>
              </a:ext>
            </a:extLst>
          </p:cNvPr>
          <p:cNvSpPr/>
          <p:nvPr/>
        </p:nvSpPr>
        <p:spPr>
          <a:xfrm>
            <a:off x="4541787" y="1494664"/>
            <a:ext cx="2842861" cy="400110"/>
          </a:xfrm>
          <a:prstGeom prst="rect">
            <a:avLst/>
          </a:prstGeom>
        </p:spPr>
        <p:txBody>
          <a:bodyPr wrap="square">
            <a:spAutoFit/>
          </a:bodyPr>
          <a:lstStyle/>
          <a:p>
            <a:r>
              <a:rPr lang="en-US" sz="2000" b="1" dirty="0"/>
              <a:t>Key Idea : Rule Sharing !!</a:t>
            </a:r>
          </a:p>
        </p:txBody>
      </p:sp>
      <p:sp>
        <p:nvSpPr>
          <p:cNvPr id="14" name="TextBox 13">
            <a:extLst>
              <a:ext uri="{FF2B5EF4-FFF2-40B4-BE49-F238E27FC236}">
                <a16:creationId xmlns:a16="http://schemas.microsoft.com/office/drawing/2014/main" xmlns="" id="{67BFB9A5-D02B-4D89-A7BE-03EDA0406A26}"/>
              </a:ext>
            </a:extLst>
          </p:cNvPr>
          <p:cNvSpPr txBox="1">
            <a:spLocks/>
          </p:cNvSpPr>
          <p:nvPr/>
        </p:nvSpPr>
        <p:spPr>
          <a:xfrm>
            <a:off x="936143" y="5729184"/>
            <a:ext cx="1880964" cy="400110"/>
          </a:xfrm>
          <a:prstGeom prst="rect">
            <a:avLst/>
          </a:prstGeom>
          <a:noFill/>
        </p:spPr>
        <p:txBody>
          <a:bodyPr wrap="none" rtlCol="0">
            <a:spAutoFit/>
          </a:bodyPr>
          <a:lstStyle/>
          <a:p>
            <a:r>
              <a:rPr lang="en-US" sz="2000" b="1" dirty="0"/>
              <a:t>Shareable Rules</a:t>
            </a:r>
          </a:p>
        </p:txBody>
      </p:sp>
      <p:cxnSp>
        <p:nvCxnSpPr>
          <p:cNvPr id="51" name="Straight Arrow Connector 50">
            <a:extLst>
              <a:ext uri="{FF2B5EF4-FFF2-40B4-BE49-F238E27FC236}">
                <a16:creationId xmlns:a16="http://schemas.microsoft.com/office/drawing/2014/main" xmlns="" id="{A8F2F1D1-F83F-40F6-A8A3-9E4DA0374C14}"/>
              </a:ext>
            </a:extLst>
          </p:cNvPr>
          <p:cNvCxnSpPr>
            <a:cxnSpLocks/>
          </p:cNvCxnSpPr>
          <p:nvPr/>
        </p:nvCxnSpPr>
        <p:spPr>
          <a:xfrm flipH="1" flipV="1">
            <a:off x="1876625" y="4975041"/>
            <a:ext cx="1" cy="754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PTIndicator201706040743559442">
            <a:extLst>
              <a:ext uri="{FF2B5EF4-FFF2-40B4-BE49-F238E27FC236}">
                <a16:creationId xmlns:a16="http://schemas.microsoft.com/office/drawing/2014/main" xmlns="" id="{63BC88A6-1B89-4D23-9B29-C27214467D25}"/>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10668000" y="0"/>
            <a:ext cx="1524000" cy="1066800"/>
          </a:xfrm>
          <a:prstGeom prst="rect">
            <a:avLst/>
          </a:prstGeom>
        </p:spPr>
      </p:pic>
      <p:sp>
        <p:nvSpPr>
          <p:cNvPr id="54" name="TextBox 10">
            <a:extLst>
              <a:ext uri="{FF2B5EF4-FFF2-40B4-BE49-F238E27FC236}">
                <a16:creationId xmlns:a16="http://schemas.microsoft.com/office/drawing/2014/main" xmlns="" id="{A01EBBF3-E299-46B2-AF03-1C55D8E271B9}"/>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98735419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2"/>
                                        </p:tgtEl>
                                        <p:attrNameLst>
                                          <p:attrName>style.visibility</p:attrName>
                                        </p:attrNameLst>
                                      </p:cBhvr>
                                      <p:to>
                                        <p:strVal val="hidden"/>
                                      </p:to>
                                    </p:set>
                                  </p:childTnLst>
                                </p:cTn>
                              </p:par>
                              <p:par>
                                <p:cTn id="9" presetID="42" presetClass="path" presetSubtype="0" fill="hold" grpId="0" nodeType="withEffect">
                                  <p:stCondLst>
                                    <p:cond delay="0"/>
                                  </p:stCondLst>
                                  <p:childTnLst>
                                    <p:animMotion origin="layout" path="M 0 0 C 0.09337915 -0.09594772 0.09337915 -0.09594772 0.1867583 -0.1918954 E" pathEditMode="relative" ptsTypes="">
                                      <p:cBhvr>
                                        <p:cTn id="10" dur="500" fill="hold"/>
                                        <p:tgtEl>
                                          <p:spTgt spid="43"/>
                                        </p:tgtEl>
                                        <p:attrNameLst>
                                          <p:attrName>ppt_x</p:attrName>
                                          <p:attrName>ppt_y</p:attrName>
                                        </p:attrNameLst>
                                      </p:cBhvr>
                                    </p:animMotion>
                                  </p:childTnLst>
                                </p:cTn>
                              </p:par>
                              <p:par>
                                <p:cTn id="11" presetID="42" presetClass="path" presetSubtype="0" fill="hold" grpId="0" nodeType="withEffect">
                                  <p:stCondLst>
                                    <p:cond delay="0"/>
                                  </p:stCondLst>
                                  <p:childTnLst>
                                    <p:animMotion origin="layout" path="M 0 0 C 0.09291137 0.002900922 0.09291137 0.002900922 0.1858227 0.005801844 E" pathEditMode="relative" ptsTypes="">
                                      <p:cBhvr>
                                        <p:cTn id="12" dur="500" fill="hold"/>
                                        <p:tgtEl>
                                          <p:spTgt spid="44"/>
                                        </p:tgtEl>
                                        <p:attrNameLst>
                                          <p:attrName>ppt_x</p:attrName>
                                          <p:attrName>ppt_y</p:attrName>
                                        </p:attrNameLst>
                                      </p:cBhvr>
                                    </p:animMotion>
                                  </p:childTnLst>
                                </p:cTn>
                              </p:par>
                              <p:par>
                                <p:cTn id="13" presetID="42" presetClass="path" presetSubtype="0" fill="hold" grpId="0" nodeType="withEffect">
                                  <p:stCondLst>
                                    <p:cond delay="0"/>
                                  </p:stCondLst>
                                  <p:childTnLst>
                                    <p:animMotion origin="layout" path="M 0 0 C -0.05311165 0.04679003 -0.05311165 0.04679003 -0.1062233 0.09358006 E" pathEditMode="relative" ptsTypes="">
                                      <p:cBhvr>
                                        <p:cTn id="14" dur="500" fill="hold"/>
                                        <p:tgtEl>
                                          <p:spTgt spid="45"/>
                                        </p:tgtEl>
                                        <p:attrNameLst>
                                          <p:attrName>ppt_x</p:attrName>
                                          <p:attrName>ppt_y</p:attrName>
                                        </p:attrNameLst>
                                      </p:cBhvr>
                                    </p:animMotion>
                                  </p:childTnLst>
                                </p:cTn>
                              </p:par>
                              <p:par>
                                <p:cTn id="15" presetID="42" presetClass="path" presetSubtype="0" fill="hold" grpId="0" nodeType="withEffect">
                                  <p:stCondLst>
                                    <p:cond delay="0"/>
                                  </p:stCondLst>
                                  <p:childTnLst>
                                    <p:animMotion origin="layout" path="M 0 0 C -0.05255763 -0.04441499 -0.05255763 -0.04441499 -0.1051153 -0.08882997 E" pathEditMode="relative" ptsTypes="">
                                      <p:cBhvr>
                                        <p:cTn id="16" dur="500" fill="hold"/>
                                        <p:tgtEl>
                                          <p:spTgt spid="46"/>
                                        </p:tgtEl>
                                        <p:attrNameLst>
                                          <p:attrName>ppt_x</p:attrName>
                                          <p:attrName>ppt_y</p:attrName>
                                        </p:attrNameLst>
                                      </p:cBhvr>
                                    </p:animMotion>
                                  </p:childTnLst>
                                </p:cTn>
                              </p:par>
                              <p:par>
                                <p:cTn id="17" presetID="42" presetClass="path" presetSubtype="0" fill="hold" grpId="0" nodeType="withEffect">
                                  <p:stCondLst>
                                    <p:cond delay="0"/>
                                  </p:stCondLst>
                                  <p:childTnLst>
                                    <p:animMotion origin="layout" path="M 0 0 C 0.09420452 -0.09624022 0.09420452 -0.09624022 0.188409 -0.1924804 E" pathEditMode="relative" ptsTypes="">
                                      <p:cBhvr>
                                        <p:cTn id="18" dur="500" fill="hold"/>
                                        <p:tgtEl>
                                          <p:spTgt spid="47"/>
                                        </p:tgtEl>
                                        <p:attrNameLst>
                                          <p:attrName>ppt_x</p:attrName>
                                          <p:attrName>ppt_y</p:attrName>
                                        </p:attrNameLst>
                                      </p:cBhvr>
                                    </p:animMotion>
                                  </p:childTnLst>
                                </p:cTn>
                              </p:par>
                              <p:par>
                                <p:cTn id="19" presetID="42" presetClass="path" presetSubtype="0" fill="hold" grpId="0" nodeType="withEffect">
                                  <p:stCondLst>
                                    <p:cond delay="0"/>
                                  </p:stCondLst>
                                  <p:childTnLst>
                                    <p:animMotion origin="layout" path="M 0 0 C -0.008145682 0.0005741402 -0.008145682 0.0005741402 -0.01629136 0.00114828 E" pathEditMode="relative" ptsTypes="">
                                      <p:cBhvr>
                                        <p:cTn id="20" dur="500" fill="hold"/>
                                        <p:tgtEl>
                                          <p:spTgt spid="48"/>
                                        </p:tgtEl>
                                        <p:attrNameLst>
                                          <p:attrName>ppt_x</p:attrName>
                                          <p:attrName>ppt_y</p:attrName>
                                        </p:attrNameLst>
                                      </p:cBhvr>
                                    </p:animMotion>
                                  </p:childTnLst>
                                </p:cTn>
                              </p:par>
                              <p:par>
                                <p:cTn id="21" presetID="42" presetClass="path" presetSubtype="0" fill="hold" grpId="0" nodeType="withEffect">
                                  <p:stCondLst>
                                    <p:cond delay="0"/>
                                  </p:stCondLst>
                                  <p:childTnLst>
                                    <p:animMotion origin="layout" path="M 0 0 C -0.05165116 -0.04460127 -0.05165116 -0.04460127 -0.1033023 -0.08920254 E" pathEditMode="relative" ptsTypes="">
                                      <p:cBhvr>
                                        <p:cTn id="22" dur="500" fill="hold"/>
                                        <p:tgtEl>
                                          <p:spTgt spid="49"/>
                                        </p:tgtEl>
                                        <p:attrNameLst>
                                          <p:attrName>ppt_x</p:attrName>
                                          <p:attrName>ppt_y</p:attrName>
                                        </p:attrNameLst>
                                      </p:cBhvr>
                                    </p:animMotion>
                                  </p:childTnLst>
                                </p:cTn>
                              </p:par>
                              <p:par>
                                <p:cTn id="23" presetID="42" presetClass="path" presetSubtype="0" fill="hold" grpId="0" nodeType="withEffect">
                                  <p:stCondLst>
                                    <p:cond delay="0"/>
                                  </p:stCondLst>
                                  <p:childTnLst>
                                    <p:animMotion origin="layout" path="M 0 0 C -0.05284866 0.04618146 -0.05284866 0.04618146 -0.1056973 0.09236292 E" pathEditMode="relative" ptsTypes="">
                                      <p:cBhvr>
                                        <p:cTn id="24" dur="500" fill="hold"/>
                                        <p:tgtEl>
                                          <p:spTgt spid="15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7" grpId="0" animBg="1"/>
      <p:bldP spid="48" grpId="0" animBg="1"/>
      <p:bldP spid="49" grpId="0" animBg="1"/>
      <p:bldP spid="15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A7EDCF-A74B-478E-B281-73E4DA053E1C}"/>
              </a:ext>
            </a:extLst>
          </p:cNvPr>
          <p:cNvSpPr>
            <a:spLocks noGrp="1"/>
          </p:cNvSpPr>
          <p:nvPr>
            <p:ph type="title"/>
          </p:nvPr>
        </p:nvSpPr>
        <p:spPr/>
        <p:txBody>
          <a:bodyPr/>
          <a:lstStyle/>
          <a:p>
            <a:r>
              <a:rPr lang="en-US" dirty="0">
                <a:solidFill>
                  <a:schemeClr val="tx1"/>
                </a:solidFill>
              </a:rPr>
              <a:t>Raptor</a:t>
            </a:r>
          </a:p>
        </p:txBody>
      </p:sp>
      <p:graphicFrame>
        <p:nvGraphicFramePr>
          <p:cNvPr id="42" name="Table 41">
            <a:extLst>
              <a:ext uri="{FF2B5EF4-FFF2-40B4-BE49-F238E27FC236}">
                <a16:creationId xmlns:a16="http://schemas.microsoft.com/office/drawing/2014/main" xmlns=""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xmlns="" val="1753998968"/>
                    </a:ext>
                  </a:extLst>
                </a:gridCol>
                <a:gridCol w="1395205">
                  <a:extLst>
                    <a:ext uri="{9D8B030D-6E8A-4147-A177-3AD203B41FA5}">
                      <a16:colId xmlns:a16="http://schemas.microsoft.com/office/drawing/2014/main" xmlns="" val="1466261918"/>
                    </a:ext>
                  </a:extLst>
                </a:gridCol>
                <a:gridCol w="1967595">
                  <a:extLst>
                    <a:ext uri="{9D8B030D-6E8A-4147-A177-3AD203B41FA5}">
                      <a16:colId xmlns:a16="http://schemas.microsoft.com/office/drawing/2014/main" xmlns="" val="1828307588"/>
                    </a:ext>
                  </a:extLst>
                </a:gridCol>
                <a:gridCol w="1097084">
                  <a:extLst>
                    <a:ext uri="{9D8B030D-6E8A-4147-A177-3AD203B41FA5}">
                      <a16:colId xmlns:a16="http://schemas.microsoft.com/office/drawing/2014/main" xmlns=""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xmlns="" val="129043110"/>
                  </a:ext>
                </a:extLst>
              </a:tr>
              <a:tr h="461808">
                <a:tc>
                  <a:txBody>
                    <a:bodyPr/>
                    <a:lstStyle/>
                    <a:p>
                      <a:r>
                        <a:rPr lang="en-US" dirty="0"/>
                        <a:t>1</a:t>
                      </a:r>
                    </a:p>
                  </a:txBody>
                  <a:tcPr>
                    <a:solidFill>
                      <a:schemeClr val="bg1"/>
                    </a:solidFill>
                  </a:tcPr>
                </a:tc>
                <a:tc>
                  <a:txBody>
                    <a:bodyPr/>
                    <a:lstStyle/>
                    <a:p>
                      <a:r>
                        <a:rPr lang="en-US" dirty="0"/>
                        <a:t>H1(00) and tcp-port:80</a:t>
                      </a:r>
                    </a:p>
                  </a:txBody>
                  <a:tcPr>
                    <a:solidFill>
                      <a:schemeClr val="bg1"/>
                    </a:solidFill>
                  </a:tcPr>
                </a:tc>
                <a:tc>
                  <a:txBody>
                    <a:bodyPr/>
                    <a:lstStyle/>
                    <a:p>
                      <a:r>
                        <a:rPr lang="en-US" dirty="0"/>
                        <a:t>H3(10) and tcp-port:80</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1315513448"/>
                  </a:ext>
                </a:extLst>
              </a:tr>
              <a:tr h="461808">
                <a:tc>
                  <a:txBody>
                    <a:bodyPr/>
                    <a:lstStyle/>
                    <a:p>
                      <a:r>
                        <a:rPr lang="en-US" dirty="0"/>
                        <a:t>2</a:t>
                      </a:r>
                    </a:p>
                  </a:txBody>
                  <a:tcPr>
                    <a:solidFill>
                      <a:schemeClr val="bg1"/>
                    </a:solidFill>
                  </a:tcPr>
                </a:tc>
                <a:tc>
                  <a:txBody>
                    <a:bodyPr/>
                    <a:lstStyle/>
                    <a:p>
                      <a:r>
                        <a:rPr lang="en-US" dirty="0"/>
                        <a:t>H2(01)</a:t>
                      </a:r>
                    </a:p>
                  </a:txBody>
                  <a:tcPr>
                    <a:solidFill>
                      <a:schemeClr val="bg1"/>
                    </a:solidFill>
                  </a:tcPr>
                </a:tc>
                <a:tc>
                  <a:txBody>
                    <a:bodyPr/>
                    <a:lstStyle/>
                    <a:p>
                      <a:r>
                        <a:rPr lang="en-US" dirty="0"/>
                        <a:t>H3,H4(1*) and tcp-port:443</a:t>
                      </a:r>
                    </a:p>
                  </a:txBody>
                  <a:tcPr>
                    <a:solidFill>
                      <a:schemeClr val="bg1"/>
                    </a:solidFill>
                  </a:tcPr>
                </a:tc>
                <a:tc>
                  <a:txBody>
                    <a:bodyPr/>
                    <a:lstStyle/>
                    <a:p>
                      <a:r>
                        <a:rPr lang="en-US" dirty="0"/>
                        <a:t>Drop</a:t>
                      </a:r>
                    </a:p>
                  </a:txBody>
                  <a:tcPr>
                    <a:solidFill>
                      <a:schemeClr val="bg1"/>
                    </a:solidFill>
                  </a:tcPr>
                </a:tc>
                <a:extLst>
                  <a:ext uri="{0D108BD9-81ED-4DB2-BD59-A6C34878D82A}">
                    <a16:rowId xmlns:a16="http://schemas.microsoft.com/office/drawing/2014/main" xmlns="" val="3117709454"/>
                  </a:ext>
                </a:extLst>
              </a:tr>
              <a:tr h="461808">
                <a:tc>
                  <a:txBody>
                    <a:bodyPr/>
                    <a:lstStyle/>
                    <a:p>
                      <a:r>
                        <a:rPr lang="en-US" dirty="0"/>
                        <a:t>3</a:t>
                      </a:r>
                    </a:p>
                  </a:txBody>
                  <a:tcPr>
                    <a:solidFill>
                      <a:srgbClr val="FFFF00"/>
                    </a:solidFill>
                  </a:tcPr>
                </a:tc>
                <a:tc>
                  <a:txBody>
                    <a:bodyPr/>
                    <a:lstStyle/>
                    <a:p>
                      <a:r>
                        <a:rPr lang="en-US" dirty="0"/>
                        <a:t>All(*)</a:t>
                      </a:r>
                    </a:p>
                  </a:txBody>
                  <a:tcPr>
                    <a:solidFill>
                      <a:srgbClr val="FFFF00"/>
                    </a:solidFill>
                  </a:tcPr>
                </a:tc>
                <a:tc>
                  <a:txBody>
                    <a:bodyPr/>
                    <a:lstStyle/>
                    <a:p>
                      <a:r>
                        <a:rPr lang="en-US" dirty="0"/>
                        <a:t>H4(11)</a:t>
                      </a:r>
                    </a:p>
                  </a:txBody>
                  <a:tcPr>
                    <a:solidFill>
                      <a:srgbClr val="FFFF00"/>
                    </a:solidFill>
                  </a:tcPr>
                </a:tc>
                <a:tc>
                  <a:txBody>
                    <a:bodyPr/>
                    <a:lstStyle/>
                    <a:p>
                      <a:r>
                        <a:rPr lang="en-US" dirty="0"/>
                        <a:t>Counter</a:t>
                      </a:r>
                    </a:p>
                  </a:txBody>
                  <a:tcPr>
                    <a:solidFill>
                      <a:srgbClr val="FFFF00"/>
                    </a:solidFill>
                  </a:tcPr>
                </a:tc>
                <a:extLst>
                  <a:ext uri="{0D108BD9-81ED-4DB2-BD59-A6C34878D82A}">
                    <a16:rowId xmlns:a16="http://schemas.microsoft.com/office/drawing/2014/main" xmlns="" val="4180184616"/>
                  </a:ext>
                </a:extLst>
              </a:tr>
              <a:tr h="419961">
                <a:tc>
                  <a:txBody>
                    <a:bodyPr/>
                    <a:lstStyle/>
                    <a:p>
                      <a:r>
                        <a:rPr lang="en-US" dirty="0"/>
                        <a:t>4</a:t>
                      </a:r>
                    </a:p>
                  </a:txBody>
                  <a:tcPr>
                    <a:solidFill>
                      <a:srgbClr val="FFFF00"/>
                    </a:solidFill>
                  </a:tcPr>
                </a:tc>
                <a:tc>
                  <a:txBody>
                    <a:bodyPr/>
                    <a:lstStyle/>
                    <a:p>
                      <a:r>
                        <a:rPr lang="en-US" dirty="0"/>
                        <a:t>All(*)</a:t>
                      </a:r>
                    </a:p>
                  </a:txBody>
                  <a:tcPr>
                    <a:solidFill>
                      <a:srgbClr val="FFFF00"/>
                    </a:solidFill>
                  </a:tcPr>
                </a:tc>
                <a:tc>
                  <a:txBody>
                    <a:bodyPr/>
                    <a:lstStyle/>
                    <a:p>
                      <a:r>
                        <a:rPr lang="en-US" dirty="0"/>
                        <a:t>All(*) and </a:t>
                      </a:r>
                      <a:r>
                        <a:rPr lang="en-US" dirty="0" err="1"/>
                        <a:t>tcp</a:t>
                      </a:r>
                      <a:r>
                        <a:rPr lang="en-US" dirty="0"/>
                        <a:t>-port :22</a:t>
                      </a:r>
                    </a:p>
                  </a:txBody>
                  <a:tcPr>
                    <a:solidFill>
                      <a:srgbClr val="FFFF00"/>
                    </a:solidFill>
                  </a:tcPr>
                </a:tc>
                <a:tc>
                  <a:txBody>
                    <a:bodyPr/>
                    <a:lstStyle/>
                    <a:p>
                      <a:r>
                        <a:rPr lang="en-US" dirty="0"/>
                        <a:t>Drop</a:t>
                      </a:r>
                    </a:p>
                  </a:txBody>
                  <a:tcPr>
                    <a:solidFill>
                      <a:srgbClr val="FFFF00"/>
                    </a:solidFill>
                  </a:tcPr>
                </a:tc>
                <a:extLst>
                  <a:ext uri="{0D108BD9-81ED-4DB2-BD59-A6C34878D82A}">
                    <a16:rowId xmlns:a16="http://schemas.microsoft.com/office/drawing/2014/main" xmlns="" val="769345114"/>
                  </a:ext>
                </a:extLst>
              </a:tr>
            </a:tbl>
          </a:graphicData>
        </a:graphic>
      </p:graphicFrame>
      <p:sp>
        <p:nvSpPr>
          <p:cNvPr id="43" name="Rectangle 42">
            <a:extLst>
              <a:ext uri="{FF2B5EF4-FFF2-40B4-BE49-F238E27FC236}">
                <a16:creationId xmlns:a16="http://schemas.microsoft.com/office/drawing/2014/main" xmlns="" id="{2CA0BD90-0990-45DB-BACD-C3252F5E54AA}"/>
              </a:ext>
            </a:extLst>
          </p:cNvPr>
          <p:cNvSpPr/>
          <p:nvPr/>
        </p:nvSpPr>
        <p:spPr>
          <a:xfrm>
            <a:off x="9028335" y="2555560"/>
            <a:ext cx="232480" cy="2422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4" name="Rectangle 43">
            <a:extLst>
              <a:ext uri="{FF2B5EF4-FFF2-40B4-BE49-F238E27FC236}">
                <a16:creationId xmlns:a16="http://schemas.microsoft.com/office/drawing/2014/main" xmlns="" id="{1944BF23-F22C-4F8A-91FA-8D1749626B0F}"/>
              </a:ext>
            </a:extLst>
          </p:cNvPr>
          <p:cNvSpPr/>
          <p:nvPr/>
        </p:nvSpPr>
        <p:spPr>
          <a:xfrm>
            <a:off x="9029218" y="2555405"/>
            <a:ext cx="232480" cy="2422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5" name="Rectangle 44">
            <a:extLst>
              <a:ext uri="{FF2B5EF4-FFF2-40B4-BE49-F238E27FC236}">
                <a16:creationId xmlns:a16="http://schemas.microsoft.com/office/drawing/2014/main" xmlns="" id="{951FF5C5-E655-4A41-B845-8728AA36FC1C}"/>
              </a:ext>
            </a:extLst>
          </p:cNvPr>
          <p:cNvSpPr/>
          <p:nvPr/>
        </p:nvSpPr>
        <p:spPr>
          <a:xfrm>
            <a:off x="9029218" y="2552430"/>
            <a:ext cx="232480" cy="2422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7" name="Rectangle 43">
            <a:extLst>
              <a:ext uri="{FF2B5EF4-FFF2-40B4-BE49-F238E27FC236}">
                <a16:creationId xmlns:a16="http://schemas.microsoft.com/office/drawing/2014/main" xmlns="" id="{9D1D2888-015F-47C3-BF81-3DE788C48A00}"/>
              </a:ext>
            </a:extLst>
          </p:cNvPr>
          <p:cNvSpPr/>
          <p:nvPr/>
        </p:nvSpPr>
        <p:spPr>
          <a:xfrm>
            <a:off x="9260815" y="2553789"/>
            <a:ext cx="232480" cy="2422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49" name="Rectangle 43">
            <a:extLst>
              <a:ext uri="{FF2B5EF4-FFF2-40B4-BE49-F238E27FC236}">
                <a16:creationId xmlns:a16="http://schemas.microsoft.com/office/drawing/2014/main" xmlns="" id="{C95AB97B-6D65-4B08-B2F7-A260BAD70CA7}"/>
              </a:ext>
            </a:extLst>
          </p:cNvPr>
          <p:cNvSpPr/>
          <p:nvPr/>
        </p:nvSpPr>
        <p:spPr>
          <a:xfrm>
            <a:off x="9273251" y="2555321"/>
            <a:ext cx="232480" cy="2422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grpSp>
        <p:nvGrpSpPr>
          <p:cNvPr id="51" name="Group 50">
            <a:extLst>
              <a:ext uri="{FF2B5EF4-FFF2-40B4-BE49-F238E27FC236}">
                <a16:creationId xmlns:a16="http://schemas.microsoft.com/office/drawing/2014/main" xmlns="" id="{53A9C245-846E-46AD-BE42-87D59305C6DB}"/>
              </a:ext>
            </a:extLst>
          </p:cNvPr>
          <p:cNvGrpSpPr/>
          <p:nvPr/>
        </p:nvGrpSpPr>
        <p:grpSpPr>
          <a:xfrm>
            <a:off x="5244289" y="2098414"/>
            <a:ext cx="6947710" cy="3177048"/>
            <a:chOff x="5244289" y="2098414"/>
            <a:chExt cx="6947710" cy="3177048"/>
          </a:xfrm>
        </p:grpSpPr>
        <p:grpSp>
          <p:nvGrpSpPr>
            <p:cNvPr id="40" name="Group 39">
              <a:extLst>
                <a:ext uri="{FF2B5EF4-FFF2-40B4-BE49-F238E27FC236}">
                  <a16:creationId xmlns:a16="http://schemas.microsoft.com/office/drawing/2014/main" xmlns=""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xmlns=""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xmlns=""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xmlns=""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xmlns=""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xmlns=""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xmlns=""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xmlns=""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xmlns=""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xmlns=""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xmlns=""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xmlns=""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xmlns=""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xmlns=""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xmlns=""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xmlns=""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xmlns=""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xmlns=""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xmlns=""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xmlns=""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xmlns=""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xmlns=""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xmlns=""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xmlns=""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xmlns=""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xmlns=""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xmlns=""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xmlns=""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xmlns=""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xmlns=""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xmlns=""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xmlns=""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xmlns=""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xmlns=""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xmlns=""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xmlns=""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xmlns="" id="{3679F9A8-335F-4947-8FB6-96C632F32397}"/>
                </a:ext>
              </a:extLst>
            </p:cNvPr>
            <p:cNvSpPr/>
            <p:nvPr/>
          </p:nvSpPr>
          <p:spPr>
            <a:xfrm>
              <a:off x="6555232" y="2522787"/>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1" name="Rectangle 40">
              <a:extLst>
                <a:ext uri="{FF2B5EF4-FFF2-40B4-BE49-F238E27FC236}">
                  <a16:creationId xmlns:a16="http://schemas.microsoft.com/office/drawing/2014/main" xmlns="" id="{63F46C74-B6F9-4E9B-B75C-233830440A11}"/>
                </a:ext>
              </a:extLst>
            </p:cNvPr>
            <p:cNvSpPr/>
            <p:nvPr/>
          </p:nvSpPr>
          <p:spPr>
            <a:xfrm>
              <a:off x="6548738" y="3870875"/>
              <a:ext cx="228600" cy="2468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46" name="Rectangle 45">
              <a:extLst>
                <a:ext uri="{FF2B5EF4-FFF2-40B4-BE49-F238E27FC236}">
                  <a16:creationId xmlns:a16="http://schemas.microsoft.com/office/drawing/2014/main" xmlns="" id="{9D281DEA-DD85-405D-BA8F-D24ED75017C0}"/>
                </a:ext>
              </a:extLst>
            </p:cNvPr>
            <p:cNvSpPr/>
            <p:nvPr/>
          </p:nvSpPr>
          <p:spPr>
            <a:xfrm>
              <a:off x="9029218" y="2550825"/>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48" name="Rectangle 43">
              <a:extLst>
                <a:ext uri="{FF2B5EF4-FFF2-40B4-BE49-F238E27FC236}">
                  <a16:creationId xmlns:a16="http://schemas.microsoft.com/office/drawing/2014/main" xmlns="" id="{A8BB5ACF-BFE8-4218-8CE2-740B98F70E23}"/>
                </a:ext>
              </a:extLst>
            </p:cNvPr>
            <p:cNvSpPr/>
            <p:nvPr/>
          </p:nvSpPr>
          <p:spPr>
            <a:xfrm>
              <a:off x="6787712" y="2523491"/>
              <a:ext cx="232480" cy="2422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58" name="Rectangle 43">
              <a:extLst>
                <a:ext uri="{FF2B5EF4-FFF2-40B4-BE49-F238E27FC236}">
                  <a16:creationId xmlns:a16="http://schemas.microsoft.com/office/drawing/2014/main" xmlns="" id="{FBB0E4BC-295F-4BE8-B076-C5607EE06C0A}"/>
                </a:ext>
              </a:extLst>
            </p:cNvPr>
            <p:cNvSpPr/>
            <p:nvPr/>
          </p:nvSpPr>
          <p:spPr>
            <a:xfrm>
              <a:off x="9269027" y="2555166"/>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grpSp>
      <p:sp>
        <p:nvSpPr>
          <p:cNvPr id="53" name="Rectangle 52">
            <a:extLst>
              <a:ext uri="{FF2B5EF4-FFF2-40B4-BE49-F238E27FC236}">
                <a16:creationId xmlns:a16="http://schemas.microsoft.com/office/drawing/2014/main" xmlns="" id="{E3032E52-5D2E-4C29-8ED6-06525E779525}"/>
              </a:ext>
            </a:extLst>
          </p:cNvPr>
          <p:cNvSpPr/>
          <p:nvPr/>
        </p:nvSpPr>
        <p:spPr>
          <a:xfrm>
            <a:off x="4541787" y="1494664"/>
            <a:ext cx="2842861" cy="400110"/>
          </a:xfrm>
          <a:prstGeom prst="rect">
            <a:avLst/>
          </a:prstGeom>
        </p:spPr>
        <p:txBody>
          <a:bodyPr wrap="square">
            <a:spAutoFit/>
          </a:bodyPr>
          <a:lstStyle/>
          <a:p>
            <a:r>
              <a:rPr lang="en-US" sz="2000" b="1" dirty="0"/>
              <a:t>Key Idea : Rule Sharing !!</a:t>
            </a:r>
          </a:p>
        </p:txBody>
      </p:sp>
      <p:sp>
        <p:nvSpPr>
          <p:cNvPr id="14" name="TextBox 13">
            <a:extLst>
              <a:ext uri="{FF2B5EF4-FFF2-40B4-BE49-F238E27FC236}">
                <a16:creationId xmlns:a16="http://schemas.microsoft.com/office/drawing/2014/main" xmlns="" id="{7F4E975A-A56C-4129-8B92-9351D7F182AE}"/>
              </a:ext>
            </a:extLst>
          </p:cNvPr>
          <p:cNvSpPr txBox="1"/>
          <p:nvPr/>
        </p:nvSpPr>
        <p:spPr>
          <a:xfrm>
            <a:off x="7838368" y="4383232"/>
            <a:ext cx="3244855" cy="1508105"/>
          </a:xfrm>
          <a:prstGeom prst="rect">
            <a:avLst/>
          </a:prstGeom>
          <a:noFill/>
        </p:spPr>
        <p:txBody>
          <a:bodyPr wrap="square" rtlCol="0">
            <a:spAutoFit/>
          </a:bodyPr>
          <a:lstStyle/>
          <a:p>
            <a:r>
              <a:rPr lang="en-US" sz="2000" b="1" dirty="0"/>
              <a:t>Key Techniques : </a:t>
            </a:r>
          </a:p>
          <a:p>
            <a:pPr marL="342900" indent="-342900">
              <a:buAutoNum type="arabicParenR"/>
            </a:pPr>
            <a:r>
              <a:rPr lang="en-US" b="1" dirty="0"/>
              <a:t>Offload Rules to switches considering rule sharing.</a:t>
            </a:r>
          </a:p>
          <a:p>
            <a:pPr marL="342900" indent="-342900">
              <a:buAutoNum type="arabicParenR"/>
            </a:pPr>
            <a:r>
              <a:rPr lang="en-US" b="1" dirty="0"/>
              <a:t>Place rules considering multi-path.</a:t>
            </a:r>
          </a:p>
        </p:txBody>
      </p:sp>
      <p:sp>
        <p:nvSpPr>
          <p:cNvPr id="52" name="Rectangle 158">
            <a:extLst>
              <a:ext uri="{FF2B5EF4-FFF2-40B4-BE49-F238E27FC236}">
                <a16:creationId xmlns:a16="http://schemas.microsoft.com/office/drawing/2014/main" xmlns="" id="{9FE8AE75-035C-4382-92F6-E2C6B949B06E}"/>
              </a:ext>
            </a:extLst>
          </p:cNvPr>
          <p:cNvSpPr/>
          <p:nvPr/>
        </p:nvSpPr>
        <p:spPr>
          <a:xfrm>
            <a:off x="4485656" y="5705284"/>
            <a:ext cx="2716769" cy="400110"/>
          </a:xfrm>
          <a:prstGeom prst="rect">
            <a:avLst/>
          </a:prstGeom>
        </p:spPr>
        <p:txBody>
          <a:bodyPr wrap="none">
            <a:spAutoFit/>
          </a:bodyPr>
          <a:lstStyle/>
          <a:p>
            <a:r>
              <a:rPr lang="en-US" sz="2000" b="1" dirty="0"/>
              <a:t>Total Rules  Needed =  5</a:t>
            </a:r>
          </a:p>
        </p:txBody>
      </p:sp>
      <p:sp>
        <p:nvSpPr>
          <p:cNvPr id="54" name="TextBox 13">
            <a:extLst>
              <a:ext uri="{FF2B5EF4-FFF2-40B4-BE49-F238E27FC236}">
                <a16:creationId xmlns:a16="http://schemas.microsoft.com/office/drawing/2014/main" xmlns="" id="{C8B14382-245C-4884-852F-6774CE54BCA2}"/>
              </a:ext>
            </a:extLst>
          </p:cNvPr>
          <p:cNvSpPr txBox="1"/>
          <p:nvPr/>
        </p:nvSpPr>
        <p:spPr>
          <a:xfrm>
            <a:off x="1097280" y="5705284"/>
            <a:ext cx="1561966" cy="400110"/>
          </a:xfrm>
          <a:prstGeom prst="rect">
            <a:avLst/>
          </a:prstGeom>
          <a:noFill/>
        </p:spPr>
        <p:txBody>
          <a:bodyPr wrap="none" rtlCol="0">
            <a:spAutoFit/>
          </a:bodyPr>
          <a:lstStyle/>
          <a:p>
            <a:r>
              <a:rPr lang="en-US" sz="2000" b="1" dirty="0"/>
              <a:t>Shared Rules</a:t>
            </a:r>
          </a:p>
        </p:txBody>
      </p:sp>
      <p:cxnSp>
        <p:nvCxnSpPr>
          <p:cNvPr id="55" name="Straight Arrow Connector 50">
            <a:extLst>
              <a:ext uri="{FF2B5EF4-FFF2-40B4-BE49-F238E27FC236}">
                <a16:creationId xmlns:a16="http://schemas.microsoft.com/office/drawing/2014/main" xmlns="" id="{AA5B1AE1-C529-4CF8-9693-DAC04168D0A7}"/>
              </a:ext>
            </a:extLst>
          </p:cNvPr>
          <p:cNvCxnSpPr>
            <a:cxnSpLocks/>
          </p:cNvCxnSpPr>
          <p:nvPr/>
        </p:nvCxnSpPr>
        <p:spPr>
          <a:xfrm flipH="1" flipV="1">
            <a:off x="1876625" y="4975041"/>
            <a:ext cx="1" cy="7541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10">
            <a:extLst>
              <a:ext uri="{FF2B5EF4-FFF2-40B4-BE49-F238E27FC236}">
                <a16:creationId xmlns:a16="http://schemas.microsoft.com/office/drawing/2014/main" xmlns="" id="{83F986A2-2F55-49F7-8AC7-A4EB63325D28}"/>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237445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Raptor Overview</a:t>
            </a:r>
          </a:p>
        </p:txBody>
      </p:sp>
      <p:sp>
        <p:nvSpPr>
          <p:cNvPr id="70" name="Flowchart: Magnetic Disk 69"/>
          <p:cNvSpPr/>
          <p:nvPr/>
        </p:nvSpPr>
        <p:spPr>
          <a:xfrm>
            <a:off x="2550933" y="4531757"/>
            <a:ext cx="2637684" cy="678529"/>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SDN Controller</a:t>
            </a:r>
          </a:p>
        </p:txBody>
      </p:sp>
      <p:sp>
        <p:nvSpPr>
          <p:cNvPr id="122" name="Rectangle 121"/>
          <p:cNvSpPr/>
          <p:nvPr/>
        </p:nvSpPr>
        <p:spPr>
          <a:xfrm>
            <a:off x="2367720" y="2739988"/>
            <a:ext cx="3004112" cy="1596419"/>
          </a:xfrm>
          <a:prstGeom prst="rect">
            <a:avLst/>
          </a:prstGeom>
          <a:noFill/>
          <a:ln w="28575">
            <a:solidFill>
              <a:schemeClr val="tx1"/>
            </a:solidFill>
            <a:prstDash val="dash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965"/>
          </a:p>
        </p:txBody>
      </p:sp>
      <p:sp>
        <p:nvSpPr>
          <p:cNvPr id="124" name="Rounded Rectangle 123"/>
          <p:cNvSpPr/>
          <p:nvPr/>
        </p:nvSpPr>
        <p:spPr>
          <a:xfrm>
            <a:off x="2904577" y="3762381"/>
            <a:ext cx="1916736" cy="453987"/>
          </a:xfrm>
          <a:prstGeom prst="round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52" b="1" dirty="0">
                <a:latin typeface="Helvetica" panose="020B0500000000000000" pitchFamily="34" charset="0"/>
              </a:rPr>
              <a:t>Connect</a:t>
            </a:r>
            <a:endParaRPr lang="en-US" sz="965" b="1" dirty="0">
              <a:latin typeface="Helvetica" panose="020B0500000000000000" pitchFamily="34" charset="0"/>
            </a:endParaRPr>
          </a:p>
        </p:txBody>
      </p:sp>
      <p:cxnSp>
        <p:nvCxnSpPr>
          <p:cNvPr id="125" name="Straight Arrow Connector 124"/>
          <p:cNvCxnSpPr>
            <a:cxnSpLocks/>
            <a:endCxn id="137" idx="0"/>
          </p:cNvCxnSpPr>
          <p:nvPr/>
        </p:nvCxnSpPr>
        <p:spPr>
          <a:xfrm>
            <a:off x="2355240" y="2458773"/>
            <a:ext cx="1514535" cy="5055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cxnSpLocks/>
            <a:stCxn id="135" idx="2"/>
            <a:endCxn id="137" idx="0"/>
          </p:cNvCxnSpPr>
          <p:nvPr/>
        </p:nvCxnSpPr>
        <p:spPr>
          <a:xfrm flipH="1">
            <a:off x="3869775" y="2476244"/>
            <a:ext cx="1686548" cy="48808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3865227" y="3418313"/>
            <a:ext cx="0" cy="3570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cxnSpLocks/>
            <a:endCxn id="77" idx="0"/>
          </p:cNvCxnSpPr>
          <p:nvPr/>
        </p:nvCxnSpPr>
        <p:spPr>
          <a:xfrm flipH="1">
            <a:off x="3450393" y="5207977"/>
            <a:ext cx="410875" cy="556314"/>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stCxn id="70" idx="3"/>
          </p:cNvCxnSpPr>
          <p:nvPr/>
        </p:nvCxnSpPr>
        <p:spPr>
          <a:xfrm flipH="1">
            <a:off x="3435542" y="5210286"/>
            <a:ext cx="434233" cy="1008734"/>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endCxn id="79" idx="0"/>
          </p:cNvCxnSpPr>
          <p:nvPr/>
        </p:nvCxnSpPr>
        <p:spPr>
          <a:xfrm>
            <a:off x="3874308" y="5276488"/>
            <a:ext cx="37084" cy="296387"/>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endCxn id="82" idx="0"/>
          </p:cNvCxnSpPr>
          <p:nvPr/>
        </p:nvCxnSpPr>
        <p:spPr>
          <a:xfrm>
            <a:off x="3884155" y="5220652"/>
            <a:ext cx="483461" cy="911141"/>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3906193" y="5210286"/>
            <a:ext cx="497671" cy="564285"/>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cxnSpLocks/>
            <a:stCxn id="70" idx="3"/>
            <a:endCxn id="80" idx="0"/>
          </p:cNvCxnSpPr>
          <p:nvPr/>
        </p:nvCxnSpPr>
        <p:spPr>
          <a:xfrm>
            <a:off x="3869775" y="5210286"/>
            <a:ext cx="38726" cy="728457"/>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4565079" y="5312306"/>
            <a:ext cx="1490513" cy="268723"/>
          </a:xfrm>
          <a:prstGeom prst="rect">
            <a:avLst/>
          </a:prstGeom>
          <a:noFill/>
        </p:spPr>
        <p:txBody>
          <a:bodyPr wrap="none" rtlCol="0">
            <a:spAutoFit/>
          </a:bodyPr>
          <a:lstStyle/>
          <a:p>
            <a:r>
              <a:rPr lang="en-US" sz="1452" b="1" dirty="0">
                <a:latin typeface="Helvetica" panose="020B0500000000000000" pitchFamily="34" charset="0"/>
              </a:rPr>
              <a:t>Rule Placement</a:t>
            </a:r>
          </a:p>
        </p:txBody>
      </p:sp>
      <p:sp>
        <p:nvSpPr>
          <p:cNvPr id="135" name="Vertical Scroll 134"/>
          <p:cNvSpPr/>
          <p:nvPr/>
        </p:nvSpPr>
        <p:spPr>
          <a:xfrm>
            <a:off x="4865761" y="1699350"/>
            <a:ext cx="1381123" cy="776894"/>
          </a:xfrm>
          <a:prstGeom prst="verticalScroll">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52" b="1" dirty="0">
                <a:latin typeface="Helvetica" panose="020B0500000000000000" pitchFamily="34" charset="0"/>
              </a:rPr>
              <a:t>Endpoint  Policy</a:t>
            </a:r>
          </a:p>
        </p:txBody>
      </p:sp>
      <p:grpSp>
        <p:nvGrpSpPr>
          <p:cNvPr id="72" name="Group 9"/>
          <p:cNvGrpSpPr/>
          <p:nvPr/>
        </p:nvGrpSpPr>
        <p:grpSpPr>
          <a:xfrm>
            <a:off x="1591566" y="1713633"/>
            <a:ext cx="1527348" cy="839467"/>
            <a:chOff x="233070" y="785547"/>
            <a:chExt cx="11765430" cy="5481587"/>
          </a:xfrm>
        </p:grpSpPr>
        <p:grpSp>
          <p:nvGrpSpPr>
            <p:cNvPr id="99" name="Group 98"/>
            <p:cNvGrpSpPr/>
            <p:nvPr/>
          </p:nvGrpSpPr>
          <p:grpSpPr>
            <a:xfrm>
              <a:off x="1344209" y="1186975"/>
              <a:ext cx="9568501" cy="4171313"/>
              <a:chOff x="1344207" y="1186975"/>
              <a:chExt cx="9568502" cy="4171313"/>
            </a:xfrm>
          </p:grpSpPr>
          <p:cxnSp>
            <p:nvCxnSpPr>
              <p:cNvPr id="110" name="Straight Arrow Connector 109"/>
              <p:cNvCxnSpPr/>
              <p:nvPr/>
            </p:nvCxnSpPr>
            <p:spPr>
              <a:xfrm flipV="1">
                <a:off x="3352800" y="1186975"/>
                <a:ext cx="2138478" cy="1346200"/>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p:cNvCxnSpPr/>
              <p:nvPr/>
            </p:nvCxnSpPr>
            <p:spPr>
              <a:xfrm flipV="1">
                <a:off x="3352800" y="3674232"/>
                <a:ext cx="2138478" cy="1346200"/>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p:cNvCxnSpPr/>
              <p:nvPr/>
            </p:nvCxnSpPr>
            <p:spPr>
              <a:xfrm flipV="1">
                <a:off x="3362130" y="1186975"/>
                <a:ext cx="2129148" cy="3833457"/>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p:cNvCxnSpPr/>
              <p:nvPr/>
            </p:nvCxnSpPr>
            <p:spPr>
              <a:xfrm>
                <a:off x="3362130" y="2533175"/>
                <a:ext cx="2138478" cy="1141057"/>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114" name="Straight Arrow Connector 113"/>
              <p:cNvCxnSpPr/>
              <p:nvPr/>
            </p:nvCxnSpPr>
            <p:spPr>
              <a:xfrm>
                <a:off x="6896100" y="1186975"/>
                <a:ext cx="2138478" cy="1346200"/>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p:cNvCxnSpPr/>
              <p:nvPr/>
            </p:nvCxnSpPr>
            <p:spPr>
              <a:xfrm>
                <a:off x="6896100" y="1186975"/>
                <a:ext cx="2138478" cy="3708400"/>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116" name="Straight Arrow Connector 115"/>
              <p:cNvCxnSpPr/>
              <p:nvPr/>
            </p:nvCxnSpPr>
            <p:spPr>
              <a:xfrm>
                <a:off x="6856604" y="3674232"/>
                <a:ext cx="2177974" cy="1221143"/>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p:cNvCxnSpPr/>
              <p:nvPr/>
            </p:nvCxnSpPr>
            <p:spPr>
              <a:xfrm flipV="1">
                <a:off x="6845821" y="2533175"/>
                <a:ext cx="2188757" cy="1141057"/>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p:cNvCxnSpPr/>
              <p:nvPr/>
            </p:nvCxnSpPr>
            <p:spPr>
              <a:xfrm>
                <a:off x="1344207" y="2224913"/>
                <a:ext cx="603771" cy="308262"/>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119" name="Straight Arrow Connector 118"/>
              <p:cNvCxnSpPr/>
              <p:nvPr/>
            </p:nvCxnSpPr>
            <p:spPr>
              <a:xfrm flipV="1">
                <a:off x="1344207" y="4895375"/>
                <a:ext cx="603771" cy="226506"/>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120" name="Straight Arrow Connector 119"/>
              <p:cNvCxnSpPr>
                <a:stCxn id="104" idx="1"/>
              </p:cNvCxnSpPr>
              <p:nvPr/>
            </p:nvCxnSpPr>
            <p:spPr>
              <a:xfrm flipV="1">
                <a:off x="10444957" y="2224913"/>
                <a:ext cx="467752" cy="407396"/>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p:cNvCxnSpPr/>
              <p:nvPr/>
            </p:nvCxnSpPr>
            <p:spPr>
              <a:xfrm>
                <a:off x="10390574" y="4931258"/>
                <a:ext cx="522135" cy="427030"/>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grpSp>
        <p:pic>
          <p:nvPicPr>
            <p:cNvPr id="100"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75413" y="445021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453028" y="78554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430766" y="3174605"/>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972961" y="2062736"/>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967403" y="4435186"/>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http://cliparts.co/cliparts/di4/5LA/di45LAr4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http://cliparts.co/cliparts/di4/5LA/di45LAr4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http://cliparts.co/cliparts/di4/5LA/di45LAr4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149258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http://cliparts.co/cliparts/di4/5LA/di45LAr4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395081"/>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up 9"/>
          <p:cNvGrpSpPr/>
          <p:nvPr/>
        </p:nvGrpSpPr>
        <p:grpSpPr>
          <a:xfrm>
            <a:off x="3138209" y="5572876"/>
            <a:ext cx="1527348" cy="839467"/>
            <a:chOff x="233070" y="785547"/>
            <a:chExt cx="11765430" cy="5481587"/>
          </a:xfrm>
        </p:grpSpPr>
        <p:grpSp>
          <p:nvGrpSpPr>
            <p:cNvPr id="76" name="Group 75"/>
            <p:cNvGrpSpPr/>
            <p:nvPr/>
          </p:nvGrpSpPr>
          <p:grpSpPr>
            <a:xfrm>
              <a:off x="1344209" y="1186975"/>
              <a:ext cx="9568501" cy="4171313"/>
              <a:chOff x="1344207" y="1186975"/>
              <a:chExt cx="9568502" cy="4171313"/>
            </a:xfrm>
          </p:grpSpPr>
          <p:cxnSp>
            <p:nvCxnSpPr>
              <p:cNvPr id="87" name="Straight Arrow Connector 86"/>
              <p:cNvCxnSpPr/>
              <p:nvPr/>
            </p:nvCxnSpPr>
            <p:spPr>
              <a:xfrm flipV="1">
                <a:off x="3352800" y="1186975"/>
                <a:ext cx="2138478" cy="1346200"/>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p:cNvCxnSpPr/>
              <p:nvPr/>
            </p:nvCxnSpPr>
            <p:spPr>
              <a:xfrm flipV="1">
                <a:off x="3352800" y="3674232"/>
                <a:ext cx="2138478" cy="1346200"/>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p:cNvCxnSpPr/>
              <p:nvPr/>
            </p:nvCxnSpPr>
            <p:spPr>
              <a:xfrm flipV="1">
                <a:off x="3362130" y="1186975"/>
                <a:ext cx="2129148" cy="3833457"/>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p:cNvCxnSpPr/>
              <p:nvPr/>
            </p:nvCxnSpPr>
            <p:spPr>
              <a:xfrm>
                <a:off x="3362130" y="2533175"/>
                <a:ext cx="2138478" cy="1141057"/>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p:cNvCxnSpPr/>
              <p:nvPr/>
            </p:nvCxnSpPr>
            <p:spPr>
              <a:xfrm>
                <a:off x="6896100" y="1186975"/>
                <a:ext cx="2138478" cy="1346200"/>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p:cNvCxnSpPr/>
              <p:nvPr/>
            </p:nvCxnSpPr>
            <p:spPr>
              <a:xfrm>
                <a:off x="6896100" y="1186975"/>
                <a:ext cx="2138478" cy="3708400"/>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p:cNvCxnSpPr/>
              <p:nvPr/>
            </p:nvCxnSpPr>
            <p:spPr>
              <a:xfrm>
                <a:off x="6856604" y="3674232"/>
                <a:ext cx="2177974" cy="1221143"/>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p:cNvCxnSpPr/>
              <p:nvPr/>
            </p:nvCxnSpPr>
            <p:spPr>
              <a:xfrm flipV="1">
                <a:off x="6845821" y="2533175"/>
                <a:ext cx="2188757" cy="1141057"/>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p:cNvCxnSpPr/>
              <p:nvPr/>
            </p:nvCxnSpPr>
            <p:spPr>
              <a:xfrm>
                <a:off x="1344207" y="2224913"/>
                <a:ext cx="603771" cy="308262"/>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p:cNvCxnSpPr/>
              <p:nvPr/>
            </p:nvCxnSpPr>
            <p:spPr>
              <a:xfrm flipV="1">
                <a:off x="1344207" y="4895375"/>
                <a:ext cx="603771" cy="226506"/>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p:cNvCxnSpPr>
                <a:stCxn id="81" idx="1"/>
              </p:cNvCxnSpPr>
              <p:nvPr/>
            </p:nvCxnSpPr>
            <p:spPr>
              <a:xfrm flipV="1">
                <a:off x="10444957" y="2224913"/>
                <a:ext cx="467752" cy="407396"/>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p:cNvCxnSpPr/>
              <p:nvPr/>
            </p:nvCxnSpPr>
            <p:spPr>
              <a:xfrm>
                <a:off x="10390574" y="4931258"/>
                <a:ext cx="522135" cy="427030"/>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grpSp>
        <p:pic>
          <p:nvPicPr>
            <p:cNvPr id="77"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75413" y="445021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453028" y="78554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430766" y="3174605"/>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972961" y="2062736"/>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967403" y="4435186"/>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http://cliparts.co/cliparts/di4/5LA/di45LAr4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descr="http://cliparts.co/cliparts/di4/5LA/di45LAr4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descr="http://cliparts.co/cliparts/di4/5LA/di45LAr4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149258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http://cliparts.co/cliparts/di4/5LA/di45LAr4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395081"/>
              <a:ext cx="1085790" cy="1872053"/>
            </a:xfrm>
            <a:prstGeom prst="rect">
              <a:avLst/>
            </a:prstGeom>
            <a:noFill/>
            <a:extLst>
              <a:ext uri="{909E8E84-426E-40DD-AFC4-6F175D3DCCD1}">
                <a14:hiddenFill xmlns:a14="http://schemas.microsoft.com/office/drawing/2010/main">
                  <a:solidFill>
                    <a:srgbClr val="FFFFFF"/>
                  </a:solidFill>
                </a14:hiddenFill>
              </a:ext>
            </a:extLst>
          </p:spPr>
        </p:pic>
      </p:grpSp>
      <p:sp>
        <p:nvSpPr>
          <p:cNvPr id="74" name="TextBox 73"/>
          <p:cNvSpPr txBox="1"/>
          <p:nvPr/>
        </p:nvSpPr>
        <p:spPr>
          <a:xfrm>
            <a:off x="1472076" y="1462284"/>
            <a:ext cx="1666133" cy="254106"/>
          </a:xfrm>
          <a:prstGeom prst="rect">
            <a:avLst/>
          </a:prstGeom>
          <a:noFill/>
        </p:spPr>
        <p:txBody>
          <a:bodyPr wrap="none" rtlCol="0">
            <a:spAutoFit/>
          </a:bodyPr>
          <a:lstStyle/>
          <a:p>
            <a:r>
              <a:rPr lang="en-US" sz="1452" b="1" dirty="0">
                <a:latin typeface="Helvetica" panose="020B0500000000000000" pitchFamily="34" charset="0"/>
              </a:rPr>
              <a:t>Topology &amp; Paths</a:t>
            </a:r>
          </a:p>
        </p:txBody>
      </p:sp>
      <p:cxnSp>
        <p:nvCxnSpPr>
          <p:cNvPr id="75" name="Straight Arrow Connector 74"/>
          <p:cNvCxnSpPr/>
          <p:nvPr/>
        </p:nvCxnSpPr>
        <p:spPr>
          <a:xfrm>
            <a:off x="3879052" y="4191390"/>
            <a:ext cx="0" cy="3570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4294967295"/>
          </p:nvPr>
        </p:nvSpPr>
        <p:spPr/>
        <p:txBody>
          <a:bodyPr/>
          <a:lstStyle/>
          <a:p>
            <a:endParaRPr lang="en-US" dirty="0"/>
          </a:p>
        </p:txBody>
      </p:sp>
      <p:pic>
        <p:nvPicPr>
          <p:cNvPr id="152" name="Picture 6"/>
          <p:cNvPicPr>
            <a:picLocks/>
          </p:cNvPicPr>
          <p:nvPr/>
        </p:nvPicPr>
        <p:blipFill rotWithShape="1">
          <a:blip r:embed="rId5">
            <a:extLst>
              <a:ext uri="{28A0092B-C50C-407E-A947-70E740481C1C}">
                <a14:useLocalDpi xmlns:a14="http://schemas.microsoft.com/office/drawing/2010/main" val="0"/>
              </a:ext>
            </a:extLst>
          </a:blip>
          <a:srcRect t="19160" b="6966"/>
          <a:stretch/>
        </p:blipFill>
        <p:spPr>
          <a:xfrm>
            <a:off x="0" y="1314028"/>
            <a:ext cx="12192000" cy="5066273"/>
          </a:xfrm>
          <a:prstGeom prst="rect">
            <a:avLst/>
          </a:prstGeom>
        </p:spPr>
      </p:pic>
      <p:sp>
        <p:nvSpPr>
          <p:cNvPr id="137" name="Rounded Rectangle 144"/>
          <p:cNvSpPr/>
          <p:nvPr/>
        </p:nvSpPr>
        <p:spPr>
          <a:xfrm>
            <a:off x="2911407" y="2964326"/>
            <a:ext cx="1916736" cy="453987"/>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452" b="1" dirty="0">
                <a:latin typeface="Helvetica" panose="020B0500000000000000" pitchFamily="34" charset="0"/>
              </a:rPr>
              <a:t>Diffuse</a:t>
            </a:r>
          </a:p>
        </p:txBody>
      </p:sp>
      <p:sp>
        <p:nvSpPr>
          <p:cNvPr id="123" name="Rounded Rectangle 145"/>
          <p:cNvSpPr/>
          <p:nvPr/>
        </p:nvSpPr>
        <p:spPr>
          <a:xfrm>
            <a:off x="7137070" y="1586109"/>
            <a:ext cx="3811980" cy="1870314"/>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solidFill>
                  <a:srgbClr val="FFFFFF"/>
                </a:solidFill>
              </a:rPr>
              <a:t>Formulate the problem as an Integer Linear Program to get a partial solution.</a:t>
            </a:r>
          </a:p>
        </p:txBody>
      </p:sp>
      <p:cxnSp>
        <p:nvCxnSpPr>
          <p:cNvPr id="139" name="Straight Connector 15"/>
          <p:cNvCxnSpPr>
            <a:cxnSpLocks/>
          </p:cNvCxnSpPr>
          <p:nvPr/>
        </p:nvCxnSpPr>
        <p:spPr>
          <a:xfrm flipV="1">
            <a:off x="4673600" y="1706880"/>
            <a:ext cx="2570480" cy="133096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0" name="Straight Connector 143"/>
          <p:cNvCxnSpPr>
            <a:cxnSpLocks/>
          </p:cNvCxnSpPr>
          <p:nvPr/>
        </p:nvCxnSpPr>
        <p:spPr>
          <a:xfrm>
            <a:off x="4673600" y="3397993"/>
            <a:ext cx="2722880" cy="20320"/>
          </a:xfrm>
          <a:prstGeom prst="line">
            <a:avLst/>
          </a:prstGeom>
        </p:spPr>
        <p:style>
          <a:lnRef idx="2">
            <a:schemeClr val="accent2"/>
          </a:lnRef>
          <a:fillRef idx="0">
            <a:schemeClr val="accent2"/>
          </a:fillRef>
          <a:effectRef idx="1">
            <a:schemeClr val="accent2"/>
          </a:effectRef>
          <a:fontRef idx="minor">
            <a:schemeClr val="tx1"/>
          </a:fontRef>
        </p:style>
      </p:cxnSp>
      <p:sp>
        <p:nvSpPr>
          <p:cNvPr id="141" name="Rounded Rectangle 145"/>
          <p:cNvSpPr/>
          <p:nvPr/>
        </p:nvSpPr>
        <p:spPr>
          <a:xfrm>
            <a:off x="7137070" y="1586109"/>
            <a:ext cx="3811980" cy="1870314"/>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a:solidFill>
                  <a:srgbClr val="FFFFFF"/>
                </a:solidFill>
              </a:rPr>
              <a:t>Solve the Integer Linear Program without ordering constraint.</a:t>
            </a:r>
          </a:p>
        </p:txBody>
      </p:sp>
      <p:sp>
        <p:nvSpPr>
          <p:cNvPr id="136" name="TextBox 10"/>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203219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wipe(left)">
                                      <p:cBhvr>
                                        <p:cTn id="7" dur="500"/>
                                        <p:tgtEl>
                                          <p:spTgt spid="139"/>
                                        </p:tgtEl>
                                      </p:cBhvr>
                                    </p:animEffect>
                                  </p:childTnLst>
                                </p:cTn>
                              </p:par>
                              <p:par>
                                <p:cTn id="8" presetID="22" presetClass="entr" presetSubtype="8" fill="hold" nodeType="withEffect">
                                  <p:stCondLst>
                                    <p:cond delay="0"/>
                                  </p:stCondLst>
                                  <p:childTnLst>
                                    <p:set>
                                      <p:cBhvr>
                                        <p:cTn id="9" dur="1" fill="hold">
                                          <p:stCondLst>
                                            <p:cond delay="0"/>
                                          </p:stCondLst>
                                        </p:cTn>
                                        <p:tgtEl>
                                          <p:spTgt spid="140"/>
                                        </p:tgtEl>
                                        <p:attrNameLst>
                                          <p:attrName>style.visibility</p:attrName>
                                        </p:attrNameLst>
                                      </p:cBhvr>
                                      <p:to>
                                        <p:strVal val="visible"/>
                                      </p:to>
                                    </p:set>
                                    <p:animEffect transition="in" filter="wipe(left)">
                                      <p:cBhvr>
                                        <p:cTn id="10" dur="500"/>
                                        <p:tgtEl>
                                          <p:spTgt spid="140"/>
                                        </p:tgtEl>
                                      </p:cBhvr>
                                    </p:animEffect>
                                  </p:childTnLst>
                                </p:cTn>
                              </p:par>
                            </p:childTnLst>
                          </p:cTn>
                        </p:par>
                        <p:par>
                          <p:cTn id="11" fill="hold">
                            <p:stCondLst>
                              <p:cond delay="500"/>
                            </p:stCondLst>
                            <p:childTnLst>
                              <p:par>
                                <p:cTn id="12" presetID="1" presetClass="entr" presetSubtype="0" fill="hold" grpId="0" nodeType="afterEffect">
                                  <p:stCondLst>
                                    <p:cond delay="100"/>
                                  </p:stCondLst>
                                  <p:childTnLst>
                                    <p:set>
                                      <p:cBhvr>
                                        <p:cTn id="13" dur="1" fill="hold">
                                          <p:stCondLst>
                                            <p:cond delay="0"/>
                                          </p:stCondLst>
                                        </p:cTn>
                                        <p:tgtEl>
                                          <p:spTgt spid="123"/>
                                        </p:tgtEl>
                                        <p:attrNameLst>
                                          <p:attrName>style.visibility</p:attrName>
                                        </p:attrNameLst>
                                      </p:cBhvr>
                                      <p:to>
                                        <p:strVal val="visible"/>
                                      </p:to>
                                    </p:set>
                                  </p:childTnLst>
                                </p:cTn>
                              </p:par>
                            </p:childTnLst>
                          </p:cTn>
                        </p:par>
                        <p:par>
                          <p:cTn id="14" fill="hold">
                            <p:stCondLst>
                              <p:cond delay="600"/>
                            </p:stCondLst>
                            <p:childTnLst>
                              <p:par>
                                <p:cTn id="15" presetID="1" presetClass="entr" presetSubtype="0" fill="hold" grpId="0" nodeType="afterEffect">
                                  <p:stCondLst>
                                    <p:cond delay="100"/>
                                  </p:stCondLst>
                                  <p:childTnLst>
                                    <p:set>
                                      <p:cBhvr>
                                        <p:cTn id="16" dur="1" fill="hold">
                                          <p:stCondLst>
                                            <p:cond delay="0"/>
                                          </p:stCondLst>
                                        </p:cTn>
                                        <p:tgtEl>
                                          <p:spTgt spid="141"/>
                                        </p:tgtEl>
                                        <p:attrNameLst>
                                          <p:attrName>style.visibility</p:attrName>
                                        </p:attrNameLst>
                                      </p:cBhvr>
                                      <p:to>
                                        <p:strVal val="visible"/>
                                      </p:to>
                                    </p:set>
                                  </p:childTnLst>
                                </p:cTn>
                              </p:par>
                            </p:childTnLst>
                          </p:cTn>
                        </p:par>
                        <p:par>
                          <p:cTn id="17" fill="hold">
                            <p:stCondLst>
                              <p:cond delay="700"/>
                            </p:stCondLst>
                            <p:childTnLst>
                              <p:par>
                                <p:cTn id="18" presetID="1" presetClass="entr" presetSubtype="0" fill="hold" nodeType="afterEffect">
                                  <p:stCondLst>
                                    <p:cond delay="0"/>
                                  </p:stCondLst>
                                  <p:childTnLst>
                                    <p:set>
                                      <p:cBhvr>
                                        <p:cTn id="19"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4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itle 1"/>
          <p:cNvSpPr txBox="1">
            <a:spLocks/>
          </p:cNvSpPr>
          <p:nvPr/>
        </p:nvSpPr>
        <p:spPr>
          <a:xfrm>
            <a:off x="1097280" y="286603"/>
            <a:ext cx="10058400" cy="1027425"/>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Raptor Overview</a:t>
            </a:r>
          </a:p>
        </p:txBody>
      </p:sp>
      <p:sp>
        <p:nvSpPr>
          <p:cNvPr id="70" name="Flowchart: Magnetic Disk 69"/>
          <p:cNvSpPr/>
          <p:nvPr/>
        </p:nvSpPr>
        <p:spPr>
          <a:xfrm>
            <a:off x="2550933" y="4531757"/>
            <a:ext cx="2637684" cy="678529"/>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SDN Controller</a:t>
            </a:r>
          </a:p>
        </p:txBody>
      </p:sp>
      <p:sp>
        <p:nvSpPr>
          <p:cNvPr id="122" name="Rectangle 121"/>
          <p:cNvSpPr/>
          <p:nvPr/>
        </p:nvSpPr>
        <p:spPr>
          <a:xfrm>
            <a:off x="2367720" y="2739988"/>
            <a:ext cx="3004112" cy="1596419"/>
          </a:xfrm>
          <a:prstGeom prst="rect">
            <a:avLst/>
          </a:prstGeom>
          <a:noFill/>
          <a:ln w="28575">
            <a:solidFill>
              <a:schemeClr val="tx1"/>
            </a:solidFill>
            <a:prstDash val="dash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965"/>
          </a:p>
        </p:txBody>
      </p:sp>
      <p:cxnSp>
        <p:nvCxnSpPr>
          <p:cNvPr id="125" name="Straight Arrow Connector 124"/>
          <p:cNvCxnSpPr>
            <a:cxnSpLocks/>
          </p:cNvCxnSpPr>
          <p:nvPr/>
        </p:nvCxnSpPr>
        <p:spPr>
          <a:xfrm>
            <a:off x="2355240" y="2458773"/>
            <a:ext cx="1514535" cy="5055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cxnSpLocks/>
            <a:stCxn id="135" idx="2"/>
          </p:cNvCxnSpPr>
          <p:nvPr/>
        </p:nvCxnSpPr>
        <p:spPr>
          <a:xfrm flipH="1">
            <a:off x="3869775" y="2476244"/>
            <a:ext cx="1686548" cy="48808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3865227" y="3418313"/>
            <a:ext cx="0" cy="3570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cxnSpLocks/>
            <a:endCxn id="77" idx="0"/>
          </p:cNvCxnSpPr>
          <p:nvPr/>
        </p:nvCxnSpPr>
        <p:spPr>
          <a:xfrm flipH="1">
            <a:off x="3450393" y="5207977"/>
            <a:ext cx="410875" cy="556314"/>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stCxn id="70" idx="3"/>
          </p:cNvCxnSpPr>
          <p:nvPr/>
        </p:nvCxnSpPr>
        <p:spPr>
          <a:xfrm flipH="1">
            <a:off x="3435542" y="5210286"/>
            <a:ext cx="434233" cy="1008734"/>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endCxn id="79" idx="0"/>
          </p:cNvCxnSpPr>
          <p:nvPr/>
        </p:nvCxnSpPr>
        <p:spPr>
          <a:xfrm>
            <a:off x="3874308" y="5276488"/>
            <a:ext cx="37084" cy="296387"/>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endCxn id="82" idx="0"/>
          </p:cNvCxnSpPr>
          <p:nvPr/>
        </p:nvCxnSpPr>
        <p:spPr>
          <a:xfrm>
            <a:off x="3884155" y="5220652"/>
            <a:ext cx="483461" cy="911141"/>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3906193" y="5210286"/>
            <a:ext cx="497671" cy="564285"/>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cxnSpLocks/>
            <a:stCxn id="70" idx="3"/>
            <a:endCxn id="80" idx="0"/>
          </p:cNvCxnSpPr>
          <p:nvPr/>
        </p:nvCxnSpPr>
        <p:spPr>
          <a:xfrm>
            <a:off x="3869775" y="5210286"/>
            <a:ext cx="38726" cy="728457"/>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4565079" y="5312306"/>
            <a:ext cx="1490513" cy="268723"/>
          </a:xfrm>
          <a:prstGeom prst="rect">
            <a:avLst/>
          </a:prstGeom>
          <a:noFill/>
        </p:spPr>
        <p:txBody>
          <a:bodyPr wrap="none" rtlCol="0">
            <a:spAutoFit/>
          </a:bodyPr>
          <a:lstStyle/>
          <a:p>
            <a:r>
              <a:rPr lang="en-US" sz="1452" b="1" dirty="0">
                <a:latin typeface="Helvetica" panose="020B0500000000000000" pitchFamily="34" charset="0"/>
              </a:rPr>
              <a:t>Rule Placement</a:t>
            </a:r>
          </a:p>
        </p:txBody>
      </p:sp>
      <p:sp>
        <p:nvSpPr>
          <p:cNvPr id="135" name="Vertical Scroll 134"/>
          <p:cNvSpPr/>
          <p:nvPr/>
        </p:nvSpPr>
        <p:spPr>
          <a:xfrm>
            <a:off x="4865761" y="1699350"/>
            <a:ext cx="1381123" cy="776894"/>
          </a:xfrm>
          <a:prstGeom prst="verticalScroll">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52" b="1" dirty="0">
                <a:latin typeface="Helvetica" panose="020B0500000000000000" pitchFamily="34" charset="0"/>
              </a:rPr>
              <a:t>Endpoint  Policy</a:t>
            </a:r>
          </a:p>
        </p:txBody>
      </p:sp>
      <p:grpSp>
        <p:nvGrpSpPr>
          <p:cNvPr id="72" name="Group 9"/>
          <p:cNvGrpSpPr/>
          <p:nvPr/>
        </p:nvGrpSpPr>
        <p:grpSpPr>
          <a:xfrm>
            <a:off x="1591566" y="1713633"/>
            <a:ext cx="1527348" cy="839467"/>
            <a:chOff x="233070" y="785547"/>
            <a:chExt cx="11765430" cy="5481587"/>
          </a:xfrm>
        </p:grpSpPr>
        <p:grpSp>
          <p:nvGrpSpPr>
            <p:cNvPr id="99" name="Group 98"/>
            <p:cNvGrpSpPr/>
            <p:nvPr/>
          </p:nvGrpSpPr>
          <p:grpSpPr>
            <a:xfrm>
              <a:off x="1344209" y="1186975"/>
              <a:ext cx="9568501" cy="4171313"/>
              <a:chOff x="1344207" y="1186975"/>
              <a:chExt cx="9568502" cy="4171313"/>
            </a:xfrm>
          </p:grpSpPr>
          <p:cxnSp>
            <p:nvCxnSpPr>
              <p:cNvPr id="110" name="Straight Arrow Connector 109"/>
              <p:cNvCxnSpPr/>
              <p:nvPr/>
            </p:nvCxnSpPr>
            <p:spPr>
              <a:xfrm flipV="1">
                <a:off x="3352800" y="1186975"/>
                <a:ext cx="2138478" cy="1346200"/>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p:cNvCxnSpPr/>
              <p:nvPr/>
            </p:nvCxnSpPr>
            <p:spPr>
              <a:xfrm flipV="1">
                <a:off x="3352800" y="3674232"/>
                <a:ext cx="2138478" cy="1346200"/>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p:cNvCxnSpPr/>
              <p:nvPr/>
            </p:nvCxnSpPr>
            <p:spPr>
              <a:xfrm flipV="1">
                <a:off x="3362130" y="1186975"/>
                <a:ext cx="2129148" cy="3833457"/>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p:cNvCxnSpPr/>
              <p:nvPr/>
            </p:nvCxnSpPr>
            <p:spPr>
              <a:xfrm>
                <a:off x="3362130" y="2533175"/>
                <a:ext cx="2138478" cy="1141057"/>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114" name="Straight Arrow Connector 113"/>
              <p:cNvCxnSpPr/>
              <p:nvPr/>
            </p:nvCxnSpPr>
            <p:spPr>
              <a:xfrm>
                <a:off x="6896100" y="1186975"/>
                <a:ext cx="2138478" cy="1346200"/>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p:cNvCxnSpPr/>
              <p:nvPr/>
            </p:nvCxnSpPr>
            <p:spPr>
              <a:xfrm>
                <a:off x="6896100" y="1186975"/>
                <a:ext cx="2138478" cy="3708400"/>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116" name="Straight Arrow Connector 115"/>
              <p:cNvCxnSpPr/>
              <p:nvPr/>
            </p:nvCxnSpPr>
            <p:spPr>
              <a:xfrm>
                <a:off x="6856604" y="3674232"/>
                <a:ext cx="2177974" cy="1221143"/>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p:cNvCxnSpPr/>
              <p:nvPr/>
            </p:nvCxnSpPr>
            <p:spPr>
              <a:xfrm flipV="1">
                <a:off x="6845821" y="2533175"/>
                <a:ext cx="2188757" cy="1141057"/>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p:cNvCxnSpPr/>
              <p:nvPr/>
            </p:nvCxnSpPr>
            <p:spPr>
              <a:xfrm>
                <a:off x="1344207" y="2224913"/>
                <a:ext cx="603771" cy="308262"/>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119" name="Straight Arrow Connector 118"/>
              <p:cNvCxnSpPr/>
              <p:nvPr/>
            </p:nvCxnSpPr>
            <p:spPr>
              <a:xfrm flipV="1">
                <a:off x="1344207" y="4895375"/>
                <a:ext cx="603771" cy="226506"/>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120" name="Straight Arrow Connector 119"/>
              <p:cNvCxnSpPr>
                <a:stCxn id="104" idx="1"/>
              </p:cNvCxnSpPr>
              <p:nvPr/>
            </p:nvCxnSpPr>
            <p:spPr>
              <a:xfrm flipV="1">
                <a:off x="10444957" y="2224913"/>
                <a:ext cx="467752" cy="407396"/>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p:cNvCxnSpPr/>
              <p:nvPr/>
            </p:nvCxnSpPr>
            <p:spPr>
              <a:xfrm>
                <a:off x="10390574" y="4931258"/>
                <a:ext cx="522135" cy="427030"/>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grpSp>
        <p:pic>
          <p:nvPicPr>
            <p:cNvPr id="100"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75413" y="445021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453028" y="78554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430766" y="3174605"/>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972961" y="2062736"/>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967403" y="4435186"/>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http://cliparts.co/cliparts/di4/5LA/di45LAr4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descr="http://cliparts.co/cliparts/di4/5LA/di45LAr4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4" descr="http://cliparts.co/cliparts/di4/5LA/di45LAr4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149258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http://cliparts.co/cliparts/di4/5LA/di45LAr4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395081"/>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up 9"/>
          <p:cNvGrpSpPr/>
          <p:nvPr/>
        </p:nvGrpSpPr>
        <p:grpSpPr>
          <a:xfrm>
            <a:off x="3138209" y="5572876"/>
            <a:ext cx="1527348" cy="839467"/>
            <a:chOff x="233070" y="785547"/>
            <a:chExt cx="11765430" cy="5481587"/>
          </a:xfrm>
        </p:grpSpPr>
        <p:grpSp>
          <p:nvGrpSpPr>
            <p:cNvPr id="76" name="Group 75"/>
            <p:cNvGrpSpPr/>
            <p:nvPr/>
          </p:nvGrpSpPr>
          <p:grpSpPr>
            <a:xfrm>
              <a:off x="1344209" y="1186975"/>
              <a:ext cx="9568501" cy="4171313"/>
              <a:chOff x="1344207" y="1186975"/>
              <a:chExt cx="9568502" cy="4171313"/>
            </a:xfrm>
          </p:grpSpPr>
          <p:cxnSp>
            <p:nvCxnSpPr>
              <p:cNvPr id="87" name="Straight Arrow Connector 86"/>
              <p:cNvCxnSpPr/>
              <p:nvPr/>
            </p:nvCxnSpPr>
            <p:spPr>
              <a:xfrm flipV="1">
                <a:off x="3352800" y="1186975"/>
                <a:ext cx="2138478" cy="1346200"/>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p:cNvCxnSpPr/>
              <p:nvPr/>
            </p:nvCxnSpPr>
            <p:spPr>
              <a:xfrm flipV="1">
                <a:off x="3352800" y="3674232"/>
                <a:ext cx="2138478" cy="1346200"/>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p:cNvCxnSpPr/>
              <p:nvPr/>
            </p:nvCxnSpPr>
            <p:spPr>
              <a:xfrm flipV="1">
                <a:off x="3362130" y="1186975"/>
                <a:ext cx="2129148" cy="3833457"/>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p:cNvCxnSpPr/>
              <p:nvPr/>
            </p:nvCxnSpPr>
            <p:spPr>
              <a:xfrm>
                <a:off x="3362130" y="2533175"/>
                <a:ext cx="2138478" cy="1141057"/>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p:cNvCxnSpPr/>
              <p:nvPr/>
            </p:nvCxnSpPr>
            <p:spPr>
              <a:xfrm>
                <a:off x="6896100" y="1186975"/>
                <a:ext cx="2138478" cy="1346200"/>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p:cNvCxnSpPr/>
              <p:nvPr/>
            </p:nvCxnSpPr>
            <p:spPr>
              <a:xfrm>
                <a:off x="6896100" y="1186975"/>
                <a:ext cx="2138478" cy="3708400"/>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p:cNvCxnSpPr/>
              <p:nvPr/>
            </p:nvCxnSpPr>
            <p:spPr>
              <a:xfrm>
                <a:off x="6856604" y="3674232"/>
                <a:ext cx="2177974" cy="1221143"/>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p:cNvCxnSpPr/>
              <p:nvPr/>
            </p:nvCxnSpPr>
            <p:spPr>
              <a:xfrm flipV="1">
                <a:off x="6845821" y="2533175"/>
                <a:ext cx="2188757" cy="1141057"/>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p:cNvCxnSpPr/>
              <p:nvPr/>
            </p:nvCxnSpPr>
            <p:spPr>
              <a:xfrm>
                <a:off x="1344207" y="2224913"/>
                <a:ext cx="603771" cy="308262"/>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p:cNvCxnSpPr/>
              <p:nvPr/>
            </p:nvCxnSpPr>
            <p:spPr>
              <a:xfrm flipV="1">
                <a:off x="1344207" y="4895375"/>
                <a:ext cx="603771" cy="226506"/>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p:cNvCxnSpPr>
                <a:stCxn id="81" idx="1"/>
              </p:cNvCxnSpPr>
              <p:nvPr/>
            </p:nvCxnSpPr>
            <p:spPr>
              <a:xfrm flipV="1">
                <a:off x="10444957" y="2224913"/>
                <a:ext cx="467752" cy="407396"/>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p:cNvCxnSpPr/>
              <p:nvPr/>
            </p:nvCxnSpPr>
            <p:spPr>
              <a:xfrm>
                <a:off x="10390574" y="4931258"/>
                <a:ext cx="522135" cy="427030"/>
              </a:xfrm>
              <a:prstGeom prst="straightConnector1">
                <a:avLst/>
              </a:prstGeom>
              <a:ln w="3175">
                <a:headEnd type="triangle"/>
                <a:tailEnd type="triangle"/>
              </a:ln>
            </p:spPr>
            <p:style>
              <a:lnRef idx="1">
                <a:schemeClr val="dk1"/>
              </a:lnRef>
              <a:fillRef idx="0">
                <a:schemeClr val="dk1"/>
              </a:fillRef>
              <a:effectRef idx="0">
                <a:schemeClr val="dk1"/>
              </a:effectRef>
              <a:fontRef idx="minor">
                <a:schemeClr val="tx1"/>
              </a:fontRef>
            </p:style>
          </p:cxnSp>
        </p:grpSp>
        <p:pic>
          <p:nvPicPr>
            <p:cNvPr id="77"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75413" y="445021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453028" y="78554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430766" y="3174605"/>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972961" y="2062736"/>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967403" y="4435186"/>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http://cliparts.co/cliparts/di4/5LA/di45LAr4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descr="http://cliparts.co/cliparts/di4/5LA/di45LAr4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descr="http://cliparts.co/cliparts/di4/5LA/di45LAr4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149258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http://cliparts.co/cliparts/di4/5LA/di45LAr4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395081"/>
              <a:ext cx="1085790" cy="1872053"/>
            </a:xfrm>
            <a:prstGeom prst="rect">
              <a:avLst/>
            </a:prstGeom>
            <a:noFill/>
            <a:extLst>
              <a:ext uri="{909E8E84-426E-40DD-AFC4-6F175D3DCCD1}">
                <a14:hiddenFill xmlns:a14="http://schemas.microsoft.com/office/drawing/2010/main">
                  <a:solidFill>
                    <a:srgbClr val="FFFFFF"/>
                  </a:solidFill>
                </a14:hiddenFill>
              </a:ext>
            </a:extLst>
          </p:spPr>
        </p:pic>
      </p:grpSp>
      <p:sp>
        <p:nvSpPr>
          <p:cNvPr id="74" name="TextBox 73"/>
          <p:cNvSpPr txBox="1"/>
          <p:nvPr/>
        </p:nvSpPr>
        <p:spPr>
          <a:xfrm>
            <a:off x="1472076" y="1462284"/>
            <a:ext cx="1666133" cy="254106"/>
          </a:xfrm>
          <a:prstGeom prst="rect">
            <a:avLst/>
          </a:prstGeom>
          <a:noFill/>
        </p:spPr>
        <p:txBody>
          <a:bodyPr wrap="none" rtlCol="0">
            <a:spAutoFit/>
          </a:bodyPr>
          <a:lstStyle/>
          <a:p>
            <a:r>
              <a:rPr lang="en-US" sz="1452" b="1" dirty="0">
                <a:latin typeface="Helvetica" panose="020B0500000000000000" pitchFamily="34" charset="0"/>
              </a:rPr>
              <a:t>Topology &amp; Paths</a:t>
            </a:r>
          </a:p>
        </p:txBody>
      </p:sp>
      <p:cxnSp>
        <p:nvCxnSpPr>
          <p:cNvPr id="75" name="Straight Arrow Connector 74"/>
          <p:cNvCxnSpPr/>
          <p:nvPr/>
        </p:nvCxnSpPr>
        <p:spPr>
          <a:xfrm>
            <a:off x="3879052" y="4191390"/>
            <a:ext cx="0" cy="3570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4294967295"/>
          </p:nvPr>
        </p:nvSpPr>
        <p:spPr/>
        <p:txBody>
          <a:bodyPr/>
          <a:lstStyle/>
          <a:p>
            <a:endParaRPr lang="en-US" dirty="0"/>
          </a:p>
        </p:txBody>
      </p:sp>
      <p:sp>
        <p:nvSpPr>
          <p:cNvPr id="148" name="Rounded Rectangle 144"/>
          <p:cNvSpPr/>
          <p:nvPr/>
        </p:nvSpPr>
        <p:spPr>
          <a:xfrm>
            <a:off x="2911407" y="2964326"/>
            <a:ext cx="1916736" cy="453987"/>
          </a:xfrm>
          <a:prstGeom prst="round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452" b="1" dirty="0">
                <a:latin typeface="Helvetica" panose="020B0500000000000000" pitchFamily="34" charset="0"/>
              </a:rPr>
              <a:t>Diffuse</a:t>
            </a:r>
          </a:p>
        </p:txBody>
      </p:sp>
      <p:pic>
        <p:nvPicPr>
          <p:cNvPr id="146" name="Picture 5"/>
          <p:cNvPicPr>
            <a:picLocks/>
          </p:cNvPicPr>
          <p:nvPr/>
        </p:nvPicPr>
        <p:blipFill rotWithShape="1">
          <a:blip r:embed="rId5">
            <a:extLst>
              <a:ext uri="{28A0092B-C50C-407E-A947-70E740481C1C}">
                <a14:useLocalDpi xmlns:a14="http://schemas.microsoft.com/office/drawing/2010/main" val="0"/>
              </a:ext>
            </a:extLst>
          </a:blip>
          <a:srcRect t="21185" b="6814"/>
          <a:stretch/>
        </p:blipFill>
        <p:spPr>
          <a:xfrm>
            <a:off x="0" y="1452880"/>
            <a:ext cx="12192000" cy="4937760"/>
          </a:xfrm>
          <a:prstGeom prst="rect">
            <a:avLst/>
          </a:prstGeom>
        </p:spPr>
      </p:pic>
      <p:sp>
        <p:nvSpPr>
          <p:cNvPr id="142" name="Rounded Rectangle 123"/>
          <p:cNvSpPr/>
          <p:nvPr/>
        </p:nvSpPr>
        <p:spPr>
          <a:xfrm>
            <a:off x="2904577" y="3762381"/>
            <a:ext cx="1916736" cy="453987"/>
          </a:xfrm>
          <a:prstGeom prst="round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52" b="1" dirty="0">
                <a:latin typeface="Helvetica" panose="020B0500000000000000" pitchFamily="34" charset="0"/>
              </a:rPr>
              <a:t>Connect</a:t>
            </a:r>
            <a:endParaRPr lang="en-US" sz="965" b="1" dirty="0">
              <a:latin typeface="Helvetica" panose="020B0500000000000000" pitchFamily="34" charset="0"/>
            </a:endParaRPr>
          </a:p>
        </p:txBody>
      </p:sp>
      <p:sp>
        <p:nvSpPr>
          <p:cNvPr id="143" name="Rounded Rectangle 135"/>
          <p:cNvSpPr/>
          <p:nvPr/>
        </p:nvSpPr>
        <p:spPr>
          <a:xfrm>
            <a:off x="7133647" y="4248619"/>
            <a:ext cx="3811980" cy="1870314"/>
          </a:xfrm>
          <a:prstGeom prst="round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b="1" dirty="0"/>
              <a:t>Re-arrange the rules to maintain ordering</a:t>
            </a:r>
          </a:p>
        </p:txBody>
      </p:sp>
      <p:cxnSp>
        <p:nvCxnSpPr>
          <p:cNvPr id="144" name="Straight Connector 10"/>
          <p:cNvCxnSpPr>
            <a:cxnSpLocks/>
          </p:cNvCxnSpPr>
          <p:nvPr/>
        </p:nvCxnSpPr>
        <p:spPr>
          <a:xfrm>
            <a:off x="4744720" y="3792861"/>
            <a:ext cx="2824480" cy="535299"/>
          </a:xfrm>
          <a:prstGeom prst="line">
            <a:avLst/>
          </a:prstGeom>
        </p:spPr>
        <p:style>
          <a:lnRef idx="2">
            <a:schemeClr val="accent5"/>
          </a:lnRef>
          <a:fillRef idx="0">
            <a:schemeClr val="accent5"/>
          </a:fillRef>
          <a:effectRef idx="1">
            <a:schemeClr val="accent5"/>
          </a:effectRef>
          <a:fontRef idx="minor">
            <a:schemeClr val="tx1"/>
          </a:fontRef>
        </p:style>
      </p:cxnSp>
      <p:cxnSp>
        <p:nvCxnSpPr>
          <p:cNvPr id="145" name="Straight Connector 122"/>
          <p:cNvCxnSpPr>
            <a:cxnSpLocks/>
          </p:cNvCxnSpPr>
          <p:nvPr/>
        </p:nvCxnSpPr>
        <p:spPr>
          <a:xfrm>
            <a:off x="4683760" y="4162394"/>
            <a:ext cx="2570480" cy="1852864"/>
          </a:xfrm>
          <a:prstGeom prst="line">
            <a:avLst/>
          </a:prstGeom>
        </p:spPr>
        <p:style>
          <a:lnRef idx="2">
            <a:schemeClr val="accent5"/>
          </a:lnRef>
          <a:fillRef idx="0">
            <a:schemeClr val="accent5"/>
          </a:fillRef>
          <a:effectRef idx="1">
            <a:schemeClr val="accent5"/>
          </a:effectRef>
          <a:fontRef idx="minor">
            <a:schemeClr val="tx1"/>
          </a:fontRef>
        </p:style>
      </p:cxnSp>
      <p:sp>
        <p:nvSpPr>
          <p:cNvPr id="123" name="TextBox 10"/>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159189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left)">
                                      <p:cBhvr>
                                        <p:cTn id="7" dur="500"/>
                                        <p:tgtEl>
                                          <p:spTgt spid="144"/>
                                        </p:tgtEl>
                                      </p:cBhvr>
                                    </p:animEffect>
                                  </p:childTnLst>
                                </p:cTn>
                              </p:par>
                              <p:par>
                                <p:cTn id="8" presetID="22" presetClass="entr" presetSubtype="8" fill="hold" nodeType="withEffect">
                                  <p:stCondLst>
                                    <p:cond delay="0"/>
                                  </p:stCondLst>
                                  <p:childTnLst>
                                    <p:set>
                                      <p:cBhvr>
                                        <p:cTn id="9" dur="1" fill="hold">
                                          <p:stCondLst>
                                            <p:cond delay="0"/>
                                          </p:stCondLst>
                                        </p:cTn>
                                        <p:tgtEl>
                                          <p:spTgt spid="145"/>
                                        </p:tgtEl>
                                        <p:attrNameLst>
                                          <p:attrName>style.visibility</p:attrName>
                                        </p:attrNameLst>
                                      </p:cBhvr>
                                      <p:to>
                                        <p:strVal val="visible"/>
                                      </p:to>
                                    </p:set>
                                    <p:animEffect transition="in" filter="wipe(left)">
                                      <p:cBhvr>
                                        <p:cTn id="10" dur="500"/>
                                        <p:tgtEl>
                                          <p:spTgt spid="14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43"/>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876" y="2316481"/>
            <a:ext cx="5093208" cy="3055925"/>
          </a:xfrm>
          <a:prstGeom prst="rect">
            <a:avLst/>
          </a:prstGeom>
        </p:spPr>
      </p:pic>
      <p:sp>
        <p:nvSpPr>
          <p:cNvPr id="2" name="Title 1"/>
          <p:cNvSpPr>
            <a:spLocks noGrp="1"/>
          </p:cNvSpPr>
          <p:nvPr>
            <p:ph type="title"/>
          </p:nvPr>
        </p:nvSpPr>
        <p:spPr/>
        <p:txBody>
          <a:bodyPr/>
          <a:lstStyle/>
          <a:p>
            <a:r>
              <a:rPr lang="en-US" dirty="0" smtClean="0"/>
              <a:t>Evaluation – for Fat-Tree</a:t>
            </a:r>
            <a:endParaRPr lang="en-US" dirty="0"/>
          </a:p>
        </p:txBody>
      </p:sp>
      <p:sp>
        <p:nvSpPr>
          <p:cNvPr id="5" name="Slide Number Placeholder 4"/>
          <p:cNvSpPr>
            <a:spLocks noGrp="1"/>
          </p:cNvSpPr>
          <p:nvPr>
            <p:ph type="sldNum" sz="quarter" idx="4294967295"/>
          </p:nvPr>
        </p:nvSpPr>
        <p:spPr/>
        <p:txBody>
          <a:bodyPr/>
          <a:lstStyle/>
          <a:p>
            <a:endParaRPr lang="en-US" dirty="0"/>
          </a:p>
        </p:txBody>
      </p:sp>
      <p:sp>
        <p:nvSpPr>
          <p:cNvPr id="17" name="Content Placeholder 7"/>
          <p:cNvSpPr txBox="1">
            <a:spLocks/>
          </p:cNvSpPr>
          <p:nvPr/>
        </p:nvSpPr>
        <p:spPr>
          <a:xfrm>
            <a:off x="7454006" y="1527442"/>
            <a:ext cx="3575943" cy="58099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Fat-Tree-8 – More Overlap</a:t>
            </a:r>
          </a:p>
        </p:txBody>
      </p:sp>
      <p:pic>
        <p:nvPicPr>
          <p:cNvPr id="33" name="Picture 32" descr="A close up of a light&#10;&#10;Description generated with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8414" y="2318310"/>
            <a:ext cx="5090160" cy="3054096"/>
          </a:xfrm>
          <a:prstGeom prst="rect">
            <a:avLst/>
          </a:prstGeom>
        </p:spPr>
      </p:pic>
      <p:sp>
        <p:nvSpPr>
          <p:cNvPr id="39" name="Content Placeholder 7"/>
          <p:cNvSpPr txBox="1">
            <a:spLocks/>
          </p:cNvSpPr>
          <p:nvPr/>
        </p:nvSpPr>
        <p:spPr>
          <a:xfrm>
            <a:off x="1791672" y="1513674"/>
            <a:ext cx="3575943" cy="58099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Fat-Tree-8 – Less Overlap</a:t>
            </a:r>
          </a:p>
        </p:txBody>
      </p:sp>
      <p:sp>
        <p:nvSpPr>
          <p:cNvPr id="7" name="Rectangle 6"/>
          <p:cNvSpPr/>
          <p:nvPr/>
        </p:nvSpPr>
        <p:spPr>
          <a:xfrm>
            <a:off x="3133639" y="5232200"/>
            <a:ext cx="6096000" cy="1200329"/>
          </a:xfrm>
          <a:prstGeom prst="rect">
            <a:avLst/>
          </a:prstGeom>
        </p:spPr>
        <p:txBody>
          <a:bodyPr>
            <a:spAutoFit/>
          </a:bodyPr>
          <a:lstStyle/>
          <a:p>
            <a:pPr algn="ctr"/>
            <a:r>
              <a:rPr lang="en-US" b="1" dirty="0"/>
              <a:t>Save 40-100% over OBS-1; </a:t>
            </a:r>
          </a:p>
          <a:p>
            <a:pPr algn="ctr"/>
            <a:r>
              <a:rPr lang="en-US" b="1" dirty="0"/>
              <a:t>80-140% over OBS-2 </a:t>
            </a:r>
          </a:p>
          <a:p>
            <a:pPr algn="ctr"/>
            <a:r>
              <a:rPr lang="en-US" b="1" dirty="0"/>
              <a:t>Scales 3X over Ingress</a:t>
            </a:r>
          </a:p>
          <a:p>
            <a:pPr algn="ctr"/>
            <a:r>
              <a:rPr lang="en-US" b="1" dirty="0"/>
              <a:t>1.75X over OBS</a:t>
            </a:r>
          </a:p>
        </p:txBody>
      </p:sp>
      <p:sp>
        <p:nvSpPr>
          <p:cNvPr id="21" name="TextBox 10"/>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5673756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132224" y="2786688"/>
            <a:ext cx="12420600" cy="1446550"/>
          </a:xfrm>
          <a:prstGeom prst="rect">
            <a:avLst/>
          </a:prstGeom>
        </p:spPr>
        <p:txBody>
          <a:bodyPr wrap="square">
            <a:spAutoFit/>
          </a:bodyPr>
          <a:lstStyle/>
          <a:p>
            <a:pPr algn="ctr"/>
            <a:r>
              <a:rPr lang="en-US" sz="4400" b="1" dirty="0">
                <a:solidFill>
                  <a:schemeClr val="bg1"/>
                </a:solidFill>
              </a:rPr>
              <a:t>BNV</a:t>
            </a:r>
            <a:r>
              <a:rPr lang="en-US" sz="4400" dirty="0">
                <a:solidFill>
                  <a:schemeClr val="bg1"/>
                </a:solidFill>
              </a:rPr>
              <a:t> : Enabling High-Fidelity Experimentation</a:t>
            </a:r>
          </a:p>
          <a:p>
            <a:pPr algn="ctr"/>
            <a:r>
              <a:rPr lang="en-US" sz="4400" dirty="0">
                <a:solidFill>
                  <a:schemeClr val="bg1"/>
                </a:solidFill>
              </a:rPr>
              <a:t>through Bare-metal Network Virtualization</a:t>
            </a:r>
            <a:endParaRPr lang="en-US" sz="4400" dirty="0">
              <a:solidFill>
                <a:schemeClr val="bg1"/>
              </a:solidFill>
            </a:endParaRPr>
          </a:p>
        </p:txBody>
      </p:sp>
    </p:spTree>
    <p:extLst>
      <p:ext uri="{BB962C8B-B14F-4D97-AF65-F5344CB8AC3E}">
        <p14:creationId xmlns:p14="http://schemas.microsoft.com/office/powerpoint/2010/main" val="89014855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F00A3-AFBA-4A3E-8237-78969FC74AA1}"/>
              </a:ext>
            </a:extLst>
          </p:cNvPr>
          <p:cNvSpPr>
            <a:spLocks noGrp="1"/>
          </p:cNvSpPr>
          <p:nvPr>
            <p:ph type="title"/>
          </p:nvPr>
        </p:nvSpPr>
        <p:spPr>
          <a:xfrm>
            <a:off x="838200" y="365125"/>
            <a:ext cx="10515600" cy="1325563"/>
          </a:xfrm>
        </p:spPr>
        <p:txBody>
          <a:bodyPr/>
          <a:lstStyle/>
          <a:p>
            <a:r>
              <a:rPr lang="en-US" dirty="0"/>
              <a:t>How to validate Innovative Ideas?</a:t>
            </a:r>
          </a:p>
        </p:txBody>
      </p:sp>
      <p:pic>
        <p:nvPicPr>
          <p:cNvPr id="51" name="Picture 4" descr="A close up of a map&#10;&#10;Description generated with high confidence">
            <a:extLst>
              <a:ext uri="{FF2B5EF4-FFF2-40B4-BE49-F238E27FC236}">
                <a16:creationId xmlns:a16="http://schemas.microsoft.com/office/drawing/2014/main" xmlns="" id="{51714733-315E-4754-840A-D112A9C5926C}"/>
              </a:ext>
            </a:extLst>
          </p:cNvPr>
          <p:cNvPicPr>
            <a:picLocks noChangeAspect="1"/>
          </p:cNvPicPr>
          <p:nvPr/>
        </p:nvPicPr>
        <p:blipFill>
          <a:blip r:embed="rId3"/>
          <a:stretch>
            <a:fillRect/>
          </a:stretch>
        </p:blipFill>
        <p:spPr>
          <a:xfrm>
            <a:off x="838200" y="2266636"/>
            <a:ext cx="3570536" cy="1649853"/>
          </a:xfrm>
          <a:prstGeom prst="rect">
            <a:avLst/>
          </a:prstGeom>
        </p:spPr>
      </p:pic>
      <p:pic>
        <p:nvPicPr>
          <p:cNvPr id="52" name="Picture 5">
            <a:extLst>
              <a:ext uri="{FF2B5EF4-FFF2-40B4-BE49-F238E27FC236}">
                <a16:creationId xmlns:a16="http://schemas.microsoft.com/office/drawing/2014/main" xmlns="" id="{E270A416-6DCB-47A2-BEA3-6A4B7EA58F85}"/>
              </a:ext>
            </a:extLst>
          </p:cNvPr>
          <p:cNvPicPr>
            <a:picLocks noChangeAspect="1"/>
          </p:cNvPicPr>
          <p:nvPr/>
        </p:nvPicPr>
        <p:blipFill>
          <a:blip r:embed="rId4"/>
          <a:stretch>
            <a:fillRect/>
          </a:stretch>
        </p:blipFill>
        <p:spPr>
          <a:xfrm>
            <a:off x="505094" y="4081392"/>
            <a:ext cx="3800796" cy="1896812"/>
          </a:xfrm>
          <a:prstGeom prst="rect">
            <a:avLst/>
          </a:prstGeom>
        </p:spPr>
      </p:pic>
      <p:sp>
        <p:nvSpPr>
          <p:cNvPr id="53" name="TextBox 6">
            <a:extLst>
              <a:ext uri="{FF2B5EF4-FFF2-40B4-BE49-F238E27FC236}">
                <a16:creationId xmlns:a16="http://schemas.microsoft.com/office/drawing/2014/main" xmlns="" id="{FB02CB8E-5FAD-449C-87FB-9D9CECE545F6}"/>
              </a:ext>
            </a:extLst>
          </p:cNvPr>
          <p:cNvSpPr txBox="1"/>
          <p:nvPr/>
        </p:nvSpPr>
        <p:spPr>
          <a:xfrm>
            <a:off x="5570621" y="2683042"/>
            <a:ext cx="2251835" cy="369332"/>
          </a:xfrm>
          <a:prstGeom prst="rect">
            <a:avLst/>
          </a:prstGeom>
          <a:noFill/>
        </p:spPr>
        <p:txBody>
          <a:bodyPr wrap="none" rtlCol="0">
            <a:spAutoFit/>
          </a:bodyPr>
          <a:lstStyle/>
          <a:p>
            <a:r>
              <a:rPr lang="en-US" dirty="0"/>
              <a:t>Optimizing Topologies</a:t>
            </a:r>
          </a:p>
        </p:txBody>
      </p:sp>
      <p:sp>
        <p:nvSpPr>
          <p:cNvPr id="54" name="TextBox 12">
            <a:extLst>
              <a:ext uri="{FF2B5EF4-FFF2-40B4-BE49-F238E27FC236}">
                <a16:creationId xmlns:a16="http://schemas.microsoft.com/office/drawing/2014/main" xmlns="" id="{448A9B0D-9921-45F7-AE73-8854644FF4A4}"/>
              </a:ext>
            </a:extLst>
          </p:cNvPr>
          <p:cNvSpPr txBox="1"/>
          <p:nvPr/>
        </p:nvSpPr>
        <p:spPr>
          <a:xfrm>
            <a:off x="5570621" y="3244333"/>
            <a:ext cx="1980927" cy="369332"/>
          </a:xfrm>
          <a:prstGeom prst="rect">
            <a:avLst/>
          </a:prstGeom>
          <a:noFill/>
        </p:spPr>
        <p:txBody>
          <a:bodyPr wrap="none" rtlCol="0">
            <a:spAutoFit/>
          </a:bodyPr>
          <a:lstStyle/>
          <a:p>
            <a:r>
              <a:rPr lang="en-US" dirty="0"/>
              <a:t>Congestion Control</a:t>
            </a:r>
          </a:p>
        </p:txBody>
      </p:sp>
      <p:sp>
        <p:nvSpPr>
          <p:cNvPr id="55" name="TextBox 13">
            <a:extLst>
              <a:ext uri="{FF2B5EF4-FFF2-40B4-BE49-F238E27FC236}">
                <a16:creationId xmlns:a16="http://schemas.microsoft.com/office/drawing/2014/main" xmlns="" id="{FCE8087F-A7FE-45AD-9FF2-EE0B86B2EDB6}"/>
              </a:ext>
            </a:extLst>
          </p:cNvPr>
          <p:cNvSpPr txBox="1"/>
          <p:nvPr/>
        </p:nvSpPr>
        <p:spPr>
          <a:xfrm>
            <a:off x="5602432" y="3821301"/>
            <a:ext cx="2193999" cy="369332"/>
          </a:xfrm>
          <a:prstGeom prst="rect">
            <a:avLst/>
          </a:prstGeom>
          <a:noFill/>
        </p:spPr>
        <p:txBody>
          <a:bodyPr wrap="none" rtlCol="0">
            <a:spAutoFit/>
          </a:bodyPr>
          <a:lstStyle/>
          <a:p>
            <a:r>
              <a:rPr lang="en-US" dirty="0"/>
              <a:t>Bandwidth Allocation</a:t>
            </a:r>
          </a:p>
        </p:txBody>
      </p:sp>
      <p:sp>
        <p:nvSpPr>
          <p:cNvPr id="56" name="TextBox 7">
            <a:extLst>
              <a:ext uri="{FF2B5EF4-FFF2-40B4-BE49-F238E27FC236}">
                <a16:creationId xmlns:a16="http://schemas.microsoft.com/office/drawing/2014/main" xmlns="" id="{7B9BB644-5839-44B4-AE38-CE72BE863210}"/>
              </a:ext>
            </a:extLst>
          </p:cNvPr>
          <p:cNvSpPr txBox="1"/>
          <p:nvPr/>
        </p:nvSpPr>
        <p:spPr>
          <a:xfrm>
            <a:off x="4707495" y="4860886"/>
            <a:ext cx="6979411" cy="369332"/>
          </a:xfrm>
          <a:prstGeom prst="rect">
            <a:avLst/>
          </a:prstGeom>
          <a:noFill/>
        </p:spPr>
        <p:txBody>
          <a:bodyPr wrap="none" rtlCol="0">
            <a:spAutoFit/>
          </a:bodyPr>
          <a:lstStyle/>
          <a:p>
            <a:r>
              <a:rPr lang="en-US" dirty="0">
                <a:solidFill>
                  <a:schemeClr val="accent1">
                    <a:lumMod val="50000"/>
                  </a:schemeClr>
                </a:solidFill>
              </a:rPr>
              <a:t>CONDOR [SIGCOMM 15] : No Single Topology is optimal for all use cases </a:t>
            </a:r>
          </a:p>
        </p:txBody>
      </p:sp>
      <p:grpSp>
        <p:nvGrpSpPr>
          <p:cNvPr id="81" name="Group 80">
            <a:extLst>
              <a:ext uri="{FF2B5EF4-FFF2-40B4-BE49-F238E27FC236}">
                <a16:creationId xmlns:a16="http://schemas.microsoft.com/office/drawing/2014/main" xmlns="" id="{3946B3D2-2E8D-4F46-88BD-0F38CD9C9396}"/>
              </a:ext>
            </a:extLst>
          </p:cNvPr>
          <p:cNvGrpSpPr/>
          <p:nvPr/>
        </p:nvGrpSpPr>
        <p:grpSpPr>
          <a:xfrm>
            <a:off x="8650165" y="2144548"/>
            <a:ext cx="2846228" cy="2298460"/>
            <a:chOff x="3666613" y="1840353"/>
            <a:chExt cx="4569977" cy="3887107"/>
          </a:xfrm>
        </p:grpSpPr>
        <p:cxnSp>
          <p:nvCxnSpPr>
            <p:cNvPr id="57" name="Straight Connector 56">
              <a:extLst>
                <a:ext uri="{FF2B5EF4-FFF2-40B4-BE49-F238E27FC236}">
                  <a16:creationId xmlns:a16="http://schemas.microsoft.com/office/drawing/2014/main" xmlns="" id="{66DD1324-3C96-4D08-94FC-14AC874BEFBC}"/>
                </a:ext>
              </a:extLst>
            </p:cNvPr>
            <p:cNvCxnSpPr>
              <a:cxnSpLocks/>
            </p:cNvCxnSpPr>
            <p:nvPr/>
          </p:nvCxnSpPr>
          <p:spPr>
            <a:xfrm flipV="1">
              <a:off x="4134309" y="3703087"/>
              <a:ext cx="1638530" cy="8592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983E9878-0335-4CD8-B2A4-CCB838D0E477}"/>
                </a:ext>
              </a:extLst>
            </p:cNvPr>
            <p:cNvCxnSpPr>
              <a:cxnSpLocks/>
            </p:cNvCxnSpPr>
            <p:nvPr/>
          </p:nvCxnSpPr>
          <p:spPr>
            <a:xfrm flipV="1">
              <a:off x="6320927" y="4753322"/>
              <a:ext cx="1288974" cy="7003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xmlns="" id="{058F43D2-01E8-417E-B9B7-38DE640D639A}"/>
                </a:ext>
              </a:extLst>
            </p:cNvPr>
            <p:cNvCxnSpPr>
              <a:cxnSpLocks/>
            </p:cNvCxnSpPr>
            <p:nvPr/>
          </p:nvCxnSpPr>
          <p:spPr>
            <a:xfrm>
              <a:off x="4391474" y="4778147"/>
              <a:ext cx="1366427" cy="6755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14">
              <a:extLst>
                <a:ext uri="{FF2B5EF4-FFF2-40B4-BE49-F238E27FC236}">
                  <a16:creationId xmlns:a16="http://schemas.microsoft.com/office/drawing/2014/main" xmlns="" id="{1EE65BE8-DC56-485F-BF9F-98B2F97189B5}"/>
                </a:ext>
              </a:extLst>
            </p:cNvPr>
            <p:cNvCxnSpPr>
              <a:cxnSpLocks/>
            </p:cNvCxnSpPr>
            <p:nvPr/>
          </p:nvCxnSpPr>
          <p:spPr>
            <a:xfrm>
              <a:off x="6307050" y="3654885"/>
              <a:ext cx="1479139" cy="8888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17">
              <a:extLst>
                <a:ext uri="{FF2B5EF4-FFF2-40B4-BE49-F238E27FC236}">
                  <a16:creationId xmlns:a16="http://schemas.microsoft.com/office/drawing/2014/main" xmlns="" id="{58BA369B-D20D-4480-8F17-A4155F6F1097}"/>
                </a:ext>
              </a:extLst>
            </p:cNvPr>
            <p:cNvCxnSpPr>
              <a:cxnSpLocks/>
            </p:cNvCxnSpPr>
            <p:nvPr/>
          </p:nvCxnSpPr>
          <p:spPr>
            <a:xfrm>
              <a:off x="4377597" y="4769163"/>
              <a:ext cx="1366427" cy="6755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ounded Rectangle 20">
              <a:extLst>
                <a:ext uri="{FF2B5EF4-FFF2-40B4-BE49-F238E27FC236}">
                  <a16:creationId xmlns:a16="http://schemas.microsoft.com/office/drawing/2014/main" xmlns="" id="{31EFC079-2423-43BC-BB4D-6E47097D0016}"/>
                </a:ext>
              </a:extLst>
            </p:cNvPr>
            <p:cNvSpPr/>
            <p:nvPr/>
          </p:nvSpPr>
          <p:spPr>
            <a:xfrm>
              <a:off x="5549765" y="3719310"/>
              <a:ext cx="933642" cy="238501"/>
            </a:xfrm>
            <a:prstGeom prst="round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500" b="1" dirty="0">
                  <a:solidFill>
                    <a:schemeClr val="bg1"/>
                  </a:solidFill>
                </a:rPr>
                <a:t>Forwarding</a:t>
              </a:r>
            </a:p>
          </p:txBody>
        </p:sp>
        <p:sp>
          <p:nvSpPr>
            <p:cNvPr id="63" name="Rounded Rectangle 23">
              <a:extLst>
                <a:ext uri="{FF2B5EF4-FFF2-40B4-BE49-F238E27FC236}">
                  <a16:creationId xmlns:a16="http://schemas.microsoft.com/office/drawing/2014/main" xmlns="" id="{3F26B4E1-0D3B-4AB6-AAC5-A51BE53C0E4A}"/>
                </a:ext>
              </a:extLst>
            </p:cNvPr>
            <p:cNvSpPr/>
            <p:nvPr/>
          </p:nvSpPr>
          <p:spPr>
            <a:xfrm>
              <a:off x="3666613" y="4629404"/>
              <a:ext cx="933642" cy="238501"/>
            </a:xfrm>
            <a:prstGeom prst="round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500" b="1" dirty="0">
                  <a:solidFill>
                    <a:schemeClr val="bg1"/>
                  </a:solidFill>
                </a:rPr>
                <a:t>Forwarding</a:t>
              </a:r>
            </a:p>
          </p:txBody>
        </p:sp>
        <p:sp>
          <p:nvSpPr>
            <p:cNvPr id="64" name="Rounded Rectangle 26">
              <a:extLst>
                <a:ext uri="{FF2B5EF4-FFF2-40B4-BE49-F238E27FC236}">
                  <a16:creationId xmlns:a16="http://schemas.microsoft.com/office/drawing/2014/main" xmlns="" id="{30A1CE16-3768-4D48-BC69-52CEBDA3C051}"/>
                </a:ext>
              </a:extLst>
            </p:cNvPr>
            <p:cNvSpPr/>
            <p:nvPr/>
          </p:nvSpPr>
          <p:spPr>
            <a:xfrm>
              <a:off x="7302948" y="4620612"/>
              <a:ext cx="933642" cy="238501"/>
            </a:xfrm>
            <a:prstGeom prst="round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500" b="1" dirty="0">
                  <a:solidFill>
                    <a:schemeClr val="bg1"/>
                  </a:solidFill>
                </a:rPr>
                <a:t>Forwarding</a:t>
              </a:r>
            </a:p>
          </p:txBody>
        </p:sp>
        <p:sp>
          <p:nvSpPr>
            <p:cNvPr id="65" name="Rounded Rectangle 29">
              <a:extLst>
                <a:ext uri="{FF2B5EF4-FFF2-40B4-BE49-F238E27FC236}">
                  <a16:creationId xmlns:a16="http://schemas.microsoft.com/office/drawing/2014/main" xmlns="" id="{E902E97B-FFB5-48D5-98DF-39BFB9505073}"/>
                </a:ext>
              </a:extLst>
            </p:cNvPr>
            <p:cNvSpPr/>
            <p:nvPr/>
          </p:nvSpPr>
          <p:spPr>
            <a:xfrm>
              <a:off x="5551810" y="5488959"/>
              <a:ext cx="933642" cy="238501"/>
            </a:xfrm>
            <a:prstGeom prst="round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500" b="1" dirty="0">
                  <a:solidFill>
                    <a:schemeClr val="bg1"/>
                  </a:solidFill>
                </a:rPr>
                <a:t>Forwarding</a:t>
              </a:r>
            </a:p>
          </p:txBody>
        </p:sp>
        <p:sp>
          <p:nvSpPr>
            <p:cNvPr id="66" name="Rounded Rectangle 34">
              <a:extLst>
                <a:ext uri="{FF2B5EF4-FFF2-40B4-BE49-F238E27FC236}">
                  <a16:creationId xmlns:a16="http://schemas.microsoft.com/office/drawing/2014/main" xmlns="" id="{6FDA568C-C92C-4FCA-B531-53ED96876C25}"/>
                </a:ext>
              </a:extLst>
            </p:cNvPr>
            <p:cNvSpPr/>
            <p:nvPr/>
          </p:nvSpPr>
          <p:spPr>
            <a:xfrm>
              <a:off x="4860494" y="2391736"/>
              <a:ext cx="2265343" cy="344887"/>
            </a:xfrm>
            <a:prstGeom prst="roundRect">
              <a:avLst/>
            </a:prstGeom>
            <a:ln w="1905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SG" sz="800" b="1" dirty="0">
                  <a:solidFill>
                    <a:schemeClr val="tx1"/>
                  </a:solidFill>
                </a:rPr>
                <a:t>SDN Controller</a:t>
              </a:r>
            </a:p>
          </p:txBody>
        </p:sp>
        <p:cxnSp>
          <p:nvCxnSpPr>
            <p:cNvPr id="67" name="Straight Connector 66">
              <a:extLst>
                <a:ext uri="{FF2B5EF4-FFF2-40B4-BE49-F238E27FC236}">
                  <a16:creationId xmlns:a16="http://schemas.microsoft.com/office/drawing/2014/main" xmlns="" id="{8193A6E9-9DA3-490A-B603-FE21C4A0105B}"/>
                </a:ext>
              </a:extLst>
            </p:cNvPr>
            <p:cNvCxnSpPr>
              <a:cxnSpLocks/>
              <a:stCxn id="66" idx="2"/>
            </p:cNvCxnSpPr>
            <p:nvPr/>
          </p:nvCxnSpPr>
          <p:spPr>
            <a:xfrm flipH="1">
              <a:off x="4134310" y="2736623"/>
              <a:ext cx="1858856" cy="1826899"/>
            </a:xfrm>
            <a:prstGeom prst="line">
              <a:avLst/>
            </a:prstGeom>
            <a:ln w="28575">
              <a:prstDash val="sysDash"/>
            </a:ln>
          </p:spPr>
          <p:style>
            <a:lnRef idx="1">
              <a:schemeClr val="accent4"/>
            </a:lnRef>
            <a:fillRef idx="0">
              <a:schemeClr val="accent4"/>
            </a:fillRef>
            <a:effectRef idx="0">
              <a:schemeClr val="accent4"/>
            </a:effectRef>
            <a:fontRef idx="minor">
              <a:schemeClr val="tx1"/>
            </a:fontRef>
          </p:style>
        </p:cxnSp>
        <p:cxnSp>
          <p:nvCxnSpPr>
            <p:cNvPr id="68" name="Straight Connector 67">
              <a:extLst>
                <a:ext uri="{FF2B5EF4-FFF2-40B4-BE49-F238E27FC236}">
                  <a16:creationId xmlns:a16="http://schemas.microsoft.com/office/drawing/2014/main" xmlns="" id="{7EDCD6A8-51A5-4A25-AF83-54B83BCD470C}"/>
                </a:ext>
              </a:extLst>
            </p:cNvPr>
            <p:cNvCxnSpPr>
              <a:stCxn id="66" idx="2"/>
              <a:endCxn id="65" idx="0"/>
            </p:cNvCxnSpPr>
            <p:nvPr/>
          </p:nvCxnSpPr>
          <p:spPr>
            <a:xfrm>
              <a:off x="5993166" y="2736623"/>
              <a:ext cx="25465" cy="2752336"/>
            </a:xfrm>
            <a:prstGeom prst="line">
              <a:avLst/>
            </a:prstGeom>
            <a:ln w="28575">
              <a:prstDash val="sysDash"/>
            </a:ln>
          </p:spPr>
          <p:style>
            <a:lnRef idx="1">
              <a:schemeClr val="accent4"/>
            </a:lnRef>
            <a:fillRef idx="0">
              <a:schemeClr val="accent4"/>
            </a:fillRef>
            <a:effectRef idx="0">
              <a:schemeClr val="accent4"/>
            </a:effectRef>
            <a:fontRef idx="minor">
              <a:schemeClr val="tx1"/>
            </a:fontRef>
          </p:style>
        </p:cxnSp>
        <p:cxnSp>
          <p:nvCxnSpPr>
            <p:cNvPr id="69" name="Straight Connector 68">
              <a:extLst>
                <a:ext uri="{FF2B5EF4-FFF2-40B4-BE49-F238E27FC236}">
                  <a16:creationId xmlns:a16="http://schemas.microsoft.com/office/drawing/2014/main" xmlns="" id="{DFB9D157-2358-4AA1-B64E-F843B8D4325B}"/>
                </a:ext>
              </a:extLst>
            </p:cNvPr>
            <p:cNvCxnSpPr>
              <a:stCxn id="66" idx="2"/>
            </p:cNvCxnSpPr>
            <p:nvPr/>
          </p:nvCxnSpPr>
          <p:spPr>
            <a:xfrm>
              <a:off x="5993166" y="2736623"/>
              <a:ext cx="1790979" cy="1807130"/>
            </a:xfrm>
            <a:prstGeom prst="line">
              <a:avLst/>
            </a:prstGeom>
            <a:ln w="28575">
              <a:prstDash val="sysDash"/>
            </a:ln>
          </p:spPr>
          <p:style>
            <a:lnRef idx="1">
              <a:schemeClr val="accent4"/>
            </a:lnRef>
            <a:fillRef idx="0">
              <a:schemeClr val="accent4"/>
            </a:fillRef>
            <a:effectRef idx="0">
              <a:schemeClr val="accent4"/>
            </a:effectRef>
            <a:fontRef idx="minor">
              <a:schemeClr val="tx1"/>
            </a:fontRef>
          </p:style>
        </p:cxnSp>
        <p:sp>
          <p:nvSpPr>
            <p:cNvPr id="70" name="Rounded Rectangle 5">
              <a:extLst>
                <a:ext uri="{FF2B5EF4-FFF2-40B4-BE49-F238E27FC236}">
                  <a16:creationId xmlns:a16="http://schemas.microsoft.com/office/drawing/2014/main" xmlns="" id="{C4956705-3D1A-4211-A127-BF6D60D4451D}"/>
                </a:ext>
              </a:extLst>
            </p:cNvPr>
            <p:cNvSpPr/>
            <p:nvPr/>
          </p:nvSpPr>
          <p:spPr>
            <a:xfrm>
              <a:off x="4860494" y="1840355"/>
              <a:ext cx="531703" cy="3693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 dirty="0">
                  <a:solidFill>
                    <a:schemeClr val="tx1"/>
                  </a:solidFill>
                </a:rPr>
                <a:t>App1</a:t>
              </a:r>
              <a:endParaRPr lang="en-US" sz="400" dirty="0">
                <a:solidFill>
                  <a:schemeClr val="tx1"/>
                </a:solidFill>
              </a:endParaRPr>
            </a:p>
          </p:txBody>
        </p:sp>
        <p:sp>
          <p:nvSpPr>
            <p:cNvPr id="71" name="Rounded Rectangle 27">
              <a:extLst>
                <a:ext uri="{FF2B5EF4-FFF2-40B4-BE49-F238E27FC236}">
                  <a16:creationId xmlns:a16="http://schemas.microsoft.com/office/drawing/2014/main" xmlns="" id="{9197C3C2-552C-4C8A-97C6-23E12F9B5B5F}"/>
                </a:ext>
              </a:extLst>
            </p:cNvPr>
            <p:cNvSpPr/>
            <p:nvPr/>
          </p:nvSpPr>
          <p:spPr>
            <a:xfrm>
              <a:off x="5468821" y="1840354"/>
              <a:ext cx="531703" cy="3693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 dirty="0">
                  <a:solidFill>
                    <a:schemeClr val="tx1"/>
                  </a:solidFill>
                </a:rPr>
                <a:t>App2</a:t>
              </a:r>
            </a:p>
          </p:txBody>
        </p:sp>
        <p:sp>
          <p:nvSpPr>
            <p:cNvPr id="72" name="Rounded Rectangle 30">
              <a:extLst>
                <a:ext uri="{FF2B5EF4-FFF2-40B4-BE49-F238E27FC236}">
                  <a16:creationId xmlns:a16="http://schemas.microsoft.com/office/drawing/2014/main" xmlns="" id="{6DFE0EC3-0D27-42C1-B1DF-0A627A3EF080}"/>
                </a:ext>
              </a:extLst>
            </p:cNvPr>
            <p:cNvSpPr/>
            <p:nvPr/>
          </p:nvSpPr>
          <p:spPr>
            <a:xfrm>
              <a:off x="6633372" y="1840353"/>
              <a:ext cx="531703" cy="3693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 dirty="0">
                  <a:solidFill>
                    <a:schemeClr val="tx1"/>
                  </a:solidFill>
                </a:rPr>
                <a:t>App n</a:t>
              </a:r>
            </a:p>
          </p:txBody>
        </p:sp>
        <p:grpSp>
          <p:nvGrpSpPr>
            <p:cNvPr id="73" name="Group 72">
              <a:extLst>
                <a:ext uri="{FF2B5EF4-FFF2-40B4-BE49-F238E27FC236}">
                  <a16:creationId xmlns:a16="http://schemas.microsoft.com/office/drawing/2014/main" xmlns="" id="{49308DFB-4BF5-493D-8160-A735E07B9A7F}"/>
                </a:ext>
              </a:extLst>
            </p:cNvPr>
            <p:cNvGrpSpPr/>
            <p:nvPr/>
          </p:nvGrpSpPr>
          <p:grpSpPr>
            <a:xfrm>
              <a:off x="6983839" y="3206187"/>
              <a:ext cx="587932" cy="449919"/>
              <a:chOff x="6858629" y="2516864"/>
              <a:chExt cx="1107433" cy="998388"/>
            </a:xfrm>
          </p:grpSpPr>
          <p:sp>
            <p:nvSpPr>
              <p:cNvPr id="74" name="TextBox 22">
                <a:extLst>
                  <a:ext uri="{FF2B5EF4-FFF2-40B4-BE49-F238E27FC236}">
                    <a16:creationId xmlns:a16="http://schemas.microsoft.com/office/drawing/2014/main" xmlns="" id="{95DF6EF1-2633-4034-866F-F8C0DBE0A503}"/>
                  </a:ext>
                </a:extLst>
              </p:cNvPr>
              <p:cNvSpPr txBox="1"/>
              <p:nvPr/>
            </p:nvSpPr>
            <p:spPr>
              <a:xfrm>
                <a:off x="6858629" y="2937743"/>
                <a:ext cx="1107433" cy="577509"/>
              </a:xfrm>
              <a:prstGeom prst="rect">
                <a:avLst/>
              </a:prstGeom>
              <a:noFill/>
            </p:spPr>
            <p:txBody>
              <a:bodyPr wrap="none" rtlCol="0">
                <a:spAutoFit/>
              </a:bodyPr>
              <a:lstStyle/>
              <a:p>
                <a:r>
                  <a:rPr lang="en-US" sz="400" b="1" dirty="0" err="1"/>
                  <a:t>OpenFlow</a:t>
                </a:r>
                <a:endParaRPr lang="en-US" sz="400" b="1" dirty="0"/>
              </a:p>
            </p:txBody>
          </p:sp>
          <p:pic>
            <p:nvPicPr>
              <p:cNvPr id="75" name="Picture 2" descr="http://packetpushers.net/wp-content/uploads/2011/11/OpenFlow-Logo-150x115.png">
                <a:extLst>
                  <a:ext uri="{FF2B5EF4-FFF2-40B4-BE49-F238E27FC236}">
                    <a16:creationId xmlns:a16="http://schemas.microsoft.com/office/drawing/2014/main" xmlns="" id="{1949E114-7826-4B2B-BD77-B5E9951C3C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2420"/>
              <a:stretch/>
            </p:blipFill>
            <p:spPr bwMode="auto">
              <a:xfrm>
                <a:off x="6864055" y="2516864"/>
                <a:ext cx="1017517" cy="52719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3087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5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F00A3-AFBA-4A3E-8237-78969FC74AA1}"/>
              </a:ext>
            </a:extLst>
          </p:cNvPr>
          <p:cNvSpPr>
            <a:spLocks noGrp="1"/>
          </p:cNvSpPr>
          <p:nvPr>
            <p:ph type="title"/>
          </p:nvPr>
        </p:nvSpPr>
        <p:spPr>
          <a:xfrm>
            <a:off x="1009005" y="5532437"/>
            <a:ext cx="10515600" cy="1325563"/>
          </a:xfrm>
        </p:spPr>
        <p:txBody>
          <a:bodyPr>
            <a:normAutofit/>
          </a:bodyPr>
          <a:lstStyle/>
          <a:p>
            <a:r>
              <a:rPr lang="en-US" sz="3600" dirty="0"/>
              <a:t>Can a Staging environment reliably mimic production? </a:t>
            </a:r>
          </a:p>
        </p:txBody>
      </p:sp>
      <p:pic>
        <p:nvPicPr>
          <p:cNvPr id="9" name="Picture 8">
            <a:extLst>
              <a:ext uri="{FF2B5EF4-FFF2-40B4-BE49-F238E27FC236}">
                <a16:creationId xmlns:a16="http://schemas.microsoft.com/office/drawing/2014/main" xmlns="" id="{8EE0A6FC-187C-476C-B6D4-4437A1D25698}"/>
              </a:ext>
            </a:extLst>
          </p:cNvPr>
          <p:cNvPicPr>
            <a:picLocks noChangeAspect="1"/>
          </p:cNvPicPr>
          <p:nvPr/>
        </p:nvPicPr>
        <p:blipFill>
          <a:blip r:embed="rId3"/>
          <a:stretch>
            <a:fillRect/>
          </a:stretch>
        </p:blipFill>
        <p:spPr>
          <a:xfrm>
            <a:off x="1571587" y="1690688"/>
            <a:ext cx="4328220" cy="1325563"/>
          </a:xfrm>
          <a:prstGeom prst="rect">
            <a:avLst/>
          </a:prstGeom>
        </p:spPr>
      </p:pic>
      <p:pic>
        <p:nvPicPr>
          <p:cNvPr id="10" name="Picture 9">
            <a:extLst>
              <a:ext uri="{FF2B5EF4-FFF2-40B4-BE49-F238E27FC236}">
                <a16:creationId xmlns:a16="http://schemas.microsoft.com/office/drawing/2014/main" xmlns="" id="{B4F01EFD-ECAB-4AA6-96CA-4FEAF6DF7638}"/>
              </a:ext>
            </a:extLst>
          </p:cNvPr>
          <p:cNvPicPr>
            <a:picLocks noChangeAspect="1"/>
          </p:cNvPicPr>
          <p:nvPr/>
        </p:nvPicPr>
        <p:blipFill>
          <a:blip r:embed="rId4"/>
          <a:stretch>
            <a:fillRect/>
          </a:stretch>
        </p:blipFill>
        <p:spPr>
          <a:xfrm>
            <a:off x="6266805" y="1575225"/>
            <a:ext cx="4353608" cy="1735609"/>
          </a:xfrm>
          <a:prstGeom prst="rect">
            <a:avLst/>
          </a:prstGeom>
        </p:spPr>
      </p:pic>
      <p:pic>
        <p:nvPicPr>
          <p:cNvPr id="11" name="Picture 10">
            <a:extLst>
              <a:ext uri="{FF2B5EF4-FFF2-40B4-BE49-F238E27FC236}">
                <a16:creationId xmlns:a16="http://schemas.microsoft.com/office/drawing/2014/main" xmlns="" id="{2E8C162F-48ED-4840-8338-FCCFD7FBC8B7}"/>
              </a:ext>
            </a:extLst>
          </p:cNvPr>
          <p:cNvPicPr>
            <a:picLocks noChangeAspect="1"/>
          </p:cNvPicPr>
          <p:nvPr/>
        </p:nvPicPr>
        <p:blipFill>
          <a:blip r:embed="rId5"/>
          <a:stretch>
            <a:fillRect/>
          </a:stretch>
        </p:blipFill>
        <p:spPr>
          <a:xfrm>
            <a:off x="1709959" y="3958870"/>
            <a:ext cx="4556846" cy="1433483"/>
          </a:xfrm>
          <a:prstGeom prst="rect">
            <a:avLst/>
          </a:prstGeom>
        </p:spPr>
      </p:pic>
      <p:pic>
        <p:nvPicPr>
          <p:cNvPr id="12" name="Picture 11">
            <a:extLst>
              <a:ext uri="{FF2B5EF4-FFF2-40B4-BE49-F238E27FC236}">
                <a16:creationId xmlns:a16="http://schemas.microsoft.com/office/drawing/2014/main" xmlns="" id="{AFAE3F92-5092-42AC-8FB0-7AA9CA7D4277}"/>
              </a:ext>
            </a:extLst>
          </p:cNvPr>
          <p:cNvPicPr>
            <a:picLocks noChangeAspect="1"/>
          </p:cNvPicPr>
          <p:nvPr/>
        </p:nvPicPr>
        <p:blipFill>
          <a:blip r:embed="rId6"/>
          <a:stretch>
            <a:fillRect/>
          </a:stretch>
        </p:blipFill>
        <p:spPr>
          <a:xfrm>
            <a:off x="6375987" y="3415926"/>
            <a:ext cx="5363710" cy="1866849"/>
          </a:xfrm>
          <a:prstGeom prst="rect">
            <a:avLst/>
          </a:prstGeom>
        </p:spPr>
      </p:pic>
    </p:spTree>
    <p:extLst>
      <p:ext uri="{BB962C8B-B14F-4D97-AF65-F5344CB8AC3E}">
        <p14:creationId xmlns:p14="http://schemas.microsoft.com/office/powerpoint/2010/main" val="188863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Tools : Flexible</a:t>
            </a:r>
          </a:p>
        </p:txBody>
      </p:sp>
      <p:sp>
        <p:nvSpPr>
          <p:cNvPr id="2" name="TextBox 1">
            <a:extLst>
              <a:ext uri="{FF2B5EF4-FFF2-40B4-BE49-F238E27FC236}">
                <a16:creationId xmlns:a16="http://schemas.microsoft.com/office/drawing/2014/main" xmlns="" id="{D6CB1850-B758-4A4F-96EE-8B8BE369A92D}"/>
              </a:ext>
            </a:extLst>
          </p:cNvPr>
          <p:cNvSpPr txBox="1"/>
          <p:nvPr/>
        </p:nvSpPr>
        <p:spPr>
          <a:xfrm>
            <a:off x="838200" y="1856791"/>
            <a:ext cx="10515599" cy="3477875"/>
          </a:xfrm>
          <a:prstGeom prst="rect">
            <a:avLst/>
          </a:prstGeom>
          <a:noFill/>
        </p:spPr>
        <p:txBody>
          <a:bodyPr wrap="square" rtlCol="0">
            <a:spAutoFit/>
          </a:bodyPr>
          <a:lstStyle/>
          <a:p>
            <a:r>
              <a:rPr lang="en-US" sz="2800" b="1" dirty="0" err="1"/>
              <a:t>Mininet</a:t>
            </a:r>
            <a:r>
              <a:rPr lang="en-US" sz="2800" b="1" dirty="0"/>
              <a:t>, </a:t>
            </a:r>
            <a:r>
              <a:rPr lang="en-US" sz="2800" b="1" dirty="0" err="1"/>
              <a:t>Maxinet</a:t>
            </a:r>
            <a:r>
              <a:rPr lang="en-US" sz="2800" b="1" dirty="0"/>
              <a:t>:  </a:t>
            </a:r>
            <a:r>
              <a:rPr lang="en-US" sz="2800" dirty="0"/>
              <a:t>Elegant tools enabling functional testing/ learning.</a:t>
            </a:r>
          </a:p>
          <a:p>
            <a:endParaRPr lang="en-US" sz="2400" dirty="0"/>
          </a:p>
          <a:p>
            <a:r>
              <a:rPr lang="en-US" sz="2400" dirty="0"/>
              <a:t>             Container-based virtualization on a single machine or cluster of machines.</a:t>
            </a:r>
          </a:p>
          <a:p>
            <a:endParaRPr lang="en-US" sz="2400" dirty="0"/>
          </a:p>
          <a:p>
            <a:endParaRPr lang="en-US" sz="2400" dirty="0"/>
          </a:p>
          <a:p>
            <a:endParaRPr lang="en-US" sz="2400" dirty="0"/>
          </a:p>
          <a:p>
            <a:endParaRPr lang="en-US" sz="2400" dirty="0"/>
          </a:p>
          <a:p>
            <a:r>
              <a:rPr lang="en-US" sz="2400" dirty="0"/>
              <a:t>             Cannot achieve the peak line-rate performance testing.</a:t>
            </a:r>
          </a:p>
          <a:p>
            <a:endParaRPr lang="en-US" sz="2400" dirty="0"/>
          </a:p>
        </p:txBody>
      </p:sp>
      <p:pic>
        <p:nvPicPr>
          <p:cNvPr id="5" name="Graphic 4" descr="Smiling Face with No Fill">
            <a:extLst>
              <a:ext uri="{FF2B5EF4-FFF2-40B4-BE49-F238E27FC236}">
                <a16:creationId xmlns:a16="http://schemas.microsoft.com/office/drawing/2014/main" xmlns="" id="{44736216-ACE2-49A3-9E52-324E845CE5C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78044" y="2406316"/>
            <a:ext cx="914400" cy="914400"/>
          </a:xfrm>
          <a:prstGeom prst="rect">
            <a:avLst/>
          </a:prstGeom>
        </p:spPr>
      </p:pic>
      <p:pic>
        <p:nvPicPr>
          <p:cNvPr id="39" name="Graphic 38" descr="Sad Face with No Fill">
            <a:extLst>
              <a:ext uri="{FF2B5EF4-FFF2-40B4-BE49-F238E27FC236}">
                <a16:creationId xmlns:a16="http://schemas.microsoft.com/office/drawing/2014/main" xmlns="" id="{BF170018-246C-473D-8274-D2C492F02517}"/>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78044" y="4165115"/>
            <a:ext cx="914400" cy="914400"/>
          </a:xfrm>
          <a:prstGeom prst="rect">
            <a:avLst/>
          </a:prstGeom>
        </p:spPr>
      </p:pic>
    </p:spTree>
    <p:extLst>
      <p:ext uri="{BB962C8B-B14F-4D97-AF65-F5344CB8AC3E}">
        <p14:creationId xmlns:p14="http://schemas.microsoft.com/office/powerpoint/2010/main" val="244659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Network Testbeds – High Fidelity</a:t>
            </a:r>
          </a:p>
        </p:txBody>
      </p:sp>
      <p:sp>
        <p:nvSpPr>
          <p:cNvPr id="2" name="TextBox 1">
            <a:extLst>
              <a:ext uri="{FF2B5EF4-FFF2-40B4-BE49-F238E27FC236}">
                <a16:creationId xmlns:a16="http://schemas.microsoft.com/office/drawing/2014/main" xmlns="" id="{D6CB1850-B758-4A4F-96EE-8B8BE369A92D}"/>
              </a:ext>
            </a:extLst>
          </p:cNvPr>
          <p:cNvSpPr txBox="1"/>
          <p:nvPr/>
        </p:nvSpPr>
        <p:spPr>
          <a:xfrm>
            <a:off x="838200" y="1856791"/>
            <a:ext cx="10515599" cy="4955203"/>
          </a:xfrm>
          <a:prstGeom prst="rect">
            <a:avLst/>
          </a:prstGeom>
          <a:noFill/>
        </p:spPr>
        <p:txBody>
          <a:bodyPr wrap="square" rtlCol="0">
            <a:spAutoFit/>
          </a:bodyPr>
          <a:lstStyle/>
          <a:p>
            <a:r>
              <a:rPr lang="en-US" sz="2800" b="1" dirty="0" err="1"/>
              <a:t>DeterLab</a:t>
            </a:r>
            <a:r>
              <a:rPr lang="en-US" sz="2800" b="1" dirty="0"/>
              <a:t>, </a:t>
            </a:r>
            <a:r>
              <a:rPr lang="en-US" sz="2800" b="1" dirty="0" err="1"/>
              <a:t>CloudLab</a:t>
            </a:r>
            <a:r>
              <a:rPr lang="en-US" sz="2800" b="1" dirty="0"/>
              <a:t>, GENI, Staging Platforms:  </a:t>
            </a:r>
            <a:endParaRPr lang="en-US" sz="2800" dirty="0"/>
          </a:p>
          <a:p>
            <a:r>
              <a:rPr lang="en-US" sz="2400" dirty="0"/>
              <a:t>             </a:t>
            </a:r>
          </a:p>
          <a:p>
            <a:r>
              <a:rPr lang="en-US" sz="2400" dirty="0"/>
              <a:t>            Can provide high fidelity emulation with Bare-Metal provisioning.</a:t>
            </a:r>
          </a:p>
          <a:p>
            <a:endParaRPr lang="en-US" sz="2400" dirty="0"/>
          </a:p>
          <a:p>
            <a:endParaRPr lang="en-US" sz="2400" dirty="0"/>
          </a:p>
          <a:p>
            <a:r>
              <a:rPr lang="en-US" sz="2400" dirty="0"/>
              <a:t>            </a:t>
            </a:r>
          </a:p>
          <a:p>
            <a:r>
              <a:rPr lang="en-US" sz="2400" dirty="0"/>
              <a:t>            Can provide only a fixed topology or subset for programmable networks.</a:t>
            </a:r>
          </a:p>
          <a:p>
            <a:endParaRPr lang="en-US" sz="2400" dirty="0"/>
          </a:p>
          <a:p>
            <a:endParaRPr lang="en-US" sz="2400" dirty="0"/>
          </a:p>
          <a:p>
            <a:endParaRPr lang="en-US" sz="2400" dirty="0"/>
          </a:p>
          <a:p>
            <a:r>
              <a:rPr lang="en-US" sz="2400" dirty="0"/>
              <a:t>            Change in Topology are in the order of days to months for wiring changes.</a:t>
            </a:r>
          </a:p>
          <a:p>
            <a:r>
              <a:rPr lang="en-US" sz="2400" dirty="0"/>
              <a:t>             </a:t>
            </a:r>
          </a:p>
          <a:p>
            <a:r>
              <a:rPr lang="en-US" sz="2400" dirty="0"/>
              <a:t>             </a:t>
            </a:r>
          </a:p>
        </p:txBody>
      </p:sp>
      <p:pic>
        <p:nvPicPr>
          <p:cNvPr id="5" name="Graphic 4" descr="Smiling Face with No Fill">
            <a:extLst>
              <a:ext uri="{FF2B5EF4-FFF2-40B4-BE49-F238E27FC236}">
                <a16:creationId xmlns:a16="http://schemas.microsoft.com/office/drawing/2014/main" xmlns="" id="{44736216-ACE2-49A3-9E52-324E845CE5C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78044" y="2406316"/>
            <a:ext cx="914400" cy="914400"/>
          </a:xfrm>
          <a:prstGeom prst="rect">
            <a:avLst/>
          </a:prstGeom>
        </p:spPr>
      </p:pic>
      <p:pic>
        <p:nvPicPr>
          <p:cNvPr id="39" name="Graphic 38" descr="Sad Face with No Fill">
            <a:extLst>
              <a:ext uri="{FF2B5EF4-FFF2-40B4-BE49-F238E27FC236}">
                <a16:creationId xmlns:a16="http://schemas.microsoft.com/office/drawing/2014/main" xmlns="" id="{BF170018-246C-473D-8274-D2C492F02517}"/>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48692" y="3860942"/>
            <a:ext cx="914400" cy="914400"/>
          </a:xfrm>
          <a:prstGeom prst="rect">
            <a:avLst/>
          </a:prstGeom>
        </p:spPr>
      </p:pic>
      <p:pic>
        <p:nvPicPr>
          <p:cNvPr id="6" name="Graphic 5" descr="Sad Face with No Fill">
            <a:extLst>
              <a:ext uri="{FF2B5EF4-FFF2-40B4-BE49-F238E27FC236}">
                <a16:creationId xmlns:a16="http://schemas.microsoft.com/office/drawing/2014/main" xmlns="" id="{20E482A9-2755-4866-B264-57D5021C7015}"/>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25909" y="5305690"/>
            <a:ext cx="914400" cy="914400"/>
          </a:xfrm>
          <a:prstGeom prst="rect">
            <a:avLst/>
          </a:prstGeom>
        </p:spPr>
      </p:pic>
    </p:spTree>
    <p:extLst>
      <p:ext uri="{BB962C8B-B14F-4D97-AF65-F5344CB8AC3E}">
        <p14:creationId xmlns:p14="http://schemas.microsoft.com/office/powerpoint/2010/main" val="351225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xmlns="" id="{A46FEECA-6A96-4046-8ABA-A4492CF9F8FB}"/>
              </a:ext>
            </a:extLst>
          </p:cNvPr>
          <p:cNvSpPr txBox="1">
            <a:spLocks/>
          </p:cNvSpPr>
          <p:nvPr/>
        </p:nvSpPr>
        <p:spPr>
          <a:xfrm>
            <a:off x="838200" y="286513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bg1"/>
                </a:solidFill>
              </a:rPr>
              <a:t>Raptor</a:t>
            </a:r>
            <a:r>
              <a:rPr lang="en-US" dirty="0" smtClean="0">
                <a:solidFill>
                  <a:schemeClr val="bg1"/>
                </a:solidFill>
              </a:rPr>
              <a:t>: Scalable Rule Placement over Multiple Path in Software Defined Networks</a:t>
            </a:r>
            <a:endParaRPr lang="en-US" dirty="0">
              <a:solidFill>
                <a:schemeClr val="bg1"/>
              </a:solidFill>
            </a:endParaRPr>
          </a:p>
        </p:txBody>
      </p:sp>
      <p:sp>
        <p:nvSpPr>
          <p:cNvPr id="7" name="TextBox 6"/>
          <p:cNvSpPr txBox="1"/>
          <p:nvPr/>
        </p:nvSpPr>
        <p:spPr>
          <a:xfrm>
            <a:off x="5000251" y="4190697"/>
            <a:ext cx="2191497" cy="369332"/>
          </a:xfrm>
          <a:prstGeom prst="rect">
            <a:avLst/>
          </a:prstGeom>
          <a:noFill/>
        </p:spPr>
        <p:txBody>
          <a:bodyPr wrap="none" rtlCol="0">
            <a:spAutoFit/>
          </a:bodyPr>
          <a:lstStyle/>
          <a:p>
            <a:r>
              <a:rPr lang="en-US" dirty="0" smtClean="0">
                <a:solidFill>
                  <a:schemeClr val="bg1"/>
                </a:solidFill>
              </a:rPr>
              <a:t>IFIP Networking 2017</a:t>
            </a:r>
            <a:endParaRPr lang="en-US" dirty="0">
              <a:solidFill>
                <a:schemeClr val="bg1"/>
              </a:solidFill>
            </a:endParaRPr>
          </a:p>
        </p:txBody>
      </p:sp>
    </p:spTree>
    <p:extLst>
      <p:ext uri="{BB962C8B-B14F-4D97-AF65-F5344CB8AC3E}">
        <p14:creationId xmlns:p14="http://schemas.microsoft.com/office/powerpoint/2010/main" val="19809036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B43729-59EF-43E4-8116-831E789A6D01}"/>
              </a:ext>
            </a:extLst>
          </p:cNvPr>
          <p:cNvSpPr>
            <a:spLocks noGrp="1"/>
          </p:cNvSpPr>
          <p:nvPr>
            <p:ph type="title"/>
          </p:nvPr>
        </p:nvSpPr>
        <p:spPr>
          <a:xfrm>
            <a:off x="5277329" y="640080"/>
            <a:ext cx="6274590" cy="4018341"/>
          </a:xfrm>
          <a:noFill/>
        </p:spPr>
        <p:txBody>
          <a:bodyPr vert="horz" lIns="91440" tIns="45720" rIns="91440" bIns="45720" rtlCol="0" anchor="b">
            <a:normAutofit/>
          </a:bodyPr>
          <a:lstStyle/>
          <a:p>
            <a:r>
              <a:rPr lang="en-US" sz="3300" dirty="0"/>
              <a:t>How do we achieve the flexibility of software and fidelity of hardware?</a:t>
            </a:r>
            <a:br>
              <a:rPr lang="en-US" sz="3300" dirty="0"/>
            </a:br>
            <a:r>
              <a:rPr lang="en-US" sz="3300" dirty="0"/>
              <a:t/>
            </a:r>
            <a:br>
              <a:rPr lang="en-US" sz="3300" dirty="0"/>
            </a:br>
            <a:r>
              <a:rPr lang="en-US" sz="3300" dirty="0"/>
              <a:t/>
            </a:r>
            <a:br>
              <a:rPr lang="en-US" sz="3300" dirty="0"/>
            </a:br>
            <a:endParaRPr lang="en-US" sz="3300" dirty="0"/>
          </a:p>
        </p:txBody>
      </p:sp>
      <p:pic>
        <p:nvPicPr>
          <p:cNvPr id="12" name="Picture 11" descr="A picture containing clipart&#10;&#10;Description generated with very high confidence">
            <a:extLst>
              <a:ext uri="{FF2B5EF4-FFF2-40B4-BE49-F238E27FC236}">
                <a16:creationId xmlns:a16="http://schemas.microsoft.com/office/drawing/2014/main" xmlns="" id="{885A463B-3390-48D9-A4D9-C1E106F33AE2}"/>
              </a:ext>
            </a:extLst>
          </p:cNvPr>
          <p:cNvPicPr>
            <a:picLocks noChangeAspect="1"/>
          </p:cNvPicPr>
          <p:nvPr/>
        </p:nvPicPr>
        <p:blipFill>
          <a:blip r:embed="rId3"/>
          <a:stretch>
            <a:fillRect/>
          </a:stretch>
        </p:blipFill>
        <p:spPr>
          <a:xfrm>
            <a:off x="1275070" y="2064792"/>
            <a:ext cx="2381250" cy="2209800"/>
          </a:xfrm>
          <a:prstGeom prst="rect">
            <a:avLst/>
          </a:prstGeom>
        </p:spPr>
      </p:pic>
      <p:sp>
        <p:nvSpPr>
          <p:cNvPr id="13" name="Rectangle 12">
            <a:extLst>
              <a:ext uri="{FF2B5EF4-FFF2-40B4-BE49-F238E27FC236}">
                <a16:creationId xmlns:a16="http://schemas.microsoft.com/office/drawing/2014/main" xmlns="" id="{5EB978B6-B329-449B-942D-9A8C4A6F0DA2}"/>
              </a:ext>
            </a:extLst>
          </p:cNvPr>
          <p:cNvSpPr/>
          <p:nvPr/>
        </p:nvSpPr>
        <p:spPr>
          <a:xfrm>
            <a:off x="5366624" y="4143065"/>
            <a:ext cx="6096000" cy="1569660"/>
          </a:xfrm>
          <a:prstGeom prst="rect">
            <a:avLst/>
          </a:prstGeom>
        </p:spPr>
        <p:txBody>
          <a:bodyPr>
            <a:spAutoFit/>
          </a:bodyPr>
          <a:lstStyle/>
          <a:p>
            <a:r>
              <a:rPr lang="en-US" sz="3200" dirty="0"/>
              <a:t/>
            </a:r>
            <a:br>
              <a:rPr lang="en-US" sz="3200" dirty="0"/>
            </a:br>
            <a:r>
              <a:rPr lang="en-US" sz="3200" b="1" dirty="0"/>
              <a:t>Topology Scaling : one-to-many switch virtualization</a:t>
            </a:r>
            <a:endParaRPr lang="en-US" sz="3200" dirty="0"/>
          </a:p>
        </p:txBody>
      </p:sp>
    </p:spTree>
    <p:extLst>
      <p:ext uri="{BB962C8B-B14F-4D97-AF65-F5344CB8AC3E}">
        <p14:creationId xmlns:p14="http://schemas.microsoft.com/office/powerpoint/2010/main" val="321089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Topology Scaling (one-to-many virtualization)</a:t>
            </a:r>
          </a:p>
        </p:txBody>
      </p:sp>
      <p:sp>
        <p:nvSpPr>
          <p:cNvPr id="42" name="TextBox 41">
            <a:extLst>
              <a:ext uri="{FF2B5EF4-FFF2-40B4-BE49-F238E27FC236}">
                <a16:creationId xmlns:a16="http://schemas.microsoft.com/office/drawing/2014/main" xmlns="" id="{B476D65B-61AC-4753-ABCD-6EE9F13016BD}"/>
              </a:ext>
            </a:extLst>
          </p:cNvPr>
          <p:cNvSpPr txBox="1"/>
          <p:nvPr/>
        </p:nvSpPr>
        <p:spPr>
          <a:xfrm>
            <a:off x="838200" y="1887166"/>
            <a:ext cx="2751074" cy="461665"/>
          </a:xfrm>
          <a:prstGeom prst="rect">
            <a:avLst/>
          </a:prstGeom>
          <a:noFill/>
        </p:spPr>
        <p:txBody>
          <a:bodyPr wrap="none" rtlCol="0">
            <a:spAutoFit/>
          </a:bodyPr>
          <a:lstStyle/>
          <a:p>
            <a:r>
              <a:rPr lang="en-US" sz="2400" b="1" dirty="0" err="1"/>
              <a:t>CoVisor</a:t>
            </a:r>
            <a:r>
              <a:rPr lang="en-US" sz="2400" b="1" dirty="0"/>
              <a:t> [NSDI 2015]</a:t>
            </a:r>
          </a:p>
        </p:txBody>
      </p:sp>
      <p:pic>
        <p:nvPicPr>
          <p:cNvPr id="43" name="Shape 846">
            <a:extLst>
              <a:ext uri="{FF2B5EF4-FFF2-40B4-BE49-F238E27FC236}">
                <a16:creationId xmlns:a16="http://schemas.microsoft.com/office/drawing/2014/main" xmlns="" id="{1C685B0E-ACF1-4A18-995F-D6DDB36750F7}"/>
              </a:ext>
            </a:extLst>
          </p:cNvPr>
          <p:cNvPicPr preferRelativeResize="0"/>
          <p:nvPr/>
        </p:nvPicPr>
        <p:blipFill>
          <a:blip r:embed="rId3">
            <a:alphaModFix/>
          </a:blip>
          <a:stretch>
            <a:fillRect/>
          </a:stretch>
        </p:blipFill>
        <p:spPr>
          <a:xfrm>
            <a:off x="4489213" y="1576178"/>
            <a:ext cx="3038475" cy="1993575"/>
          </a:xfrm>
          <a:prstGeom prst="rect">
            <a:avLst/>
          </a:prstGeom>
          <a:noFill/>
          <a:ln>
            <a:noFill/>
          </a:ln>
        </p:spPr>
      </p:pic>
      <p:sp>
        <p:nvSpPr>
          <p:cNvPr id="44" name="Shape 843">
            <a:extLst>
              <a:ext uri="{FF2B5EF4-FFF2-40B4-BE49-F238E27FC236}">
                <a16:creationId xmlns:a16="http://schemas.microsoft.com/office/drawing/2014/main" xmlns="" id="{F4839D8F-BF5A-4293-9A56-DDC79D3D0405}"/>
              </a:ext>
            </a:extLst>
          </p:cNvPr>
          <p:cNvSpPr txBox="1">
            <a:spLocks noGrp="1"/>
          </p:cNvSpPr>
          <p:nvPr>
            <p:ph type="sldNum" idx="12"/>
          </p:nvPr>
        </p:nvSpPr>
        <p:spPr>
          <a:xfrm>
            <a:off x="8187446" y="7147669"/>
            <a:ext cx="2133600" cy="365100"/>
          </a:xfrm>
          <a:prstGeom prst="rect">
            <a:avLst/>
          </a:prstGeom>
        </p:spPr>
        <p:txBody>
          <a:bodyPr wrap="square" lIns="91425" tIns="45700" rIns="91425" bIns="45700" anchor="ctr" anchorCtr="0">
            <a:noAutofit/>
          </a:bodyPr>
          <a:lstStyle/>
          <a:p>
            <a:pPr marL="0" lvl="0" indent="0" rtl="0">
              <a:spcBef>
                <a:spcPts val="0"/>
              </a:spcBef>
              <a:buNone/>
            </a:pPr>
            <a:fld id="{00000000-1234-1234-1234-123412341234}" type="slidenum">
              <a:rPr lang="en-US"/>
              <a:t>31</a:t>
            </a:fld>
            <a:endParaRPr lang="en-US"/>
          </a:p>
        </p:txBody>
      </p:sp>
      <p:pic>
        <p:nvPicPr>
          <p:cNvPr id="45" name="Shape 845">
            <a:extLst>
              <a:ext uri="{FF2B5EF4-FFF2-40B4-BE49-F238E27FC236}">
                <a16:creationId xmlns:a16="http://schemas.microsoft.com/office/drawing/2014/main" xmlns="" id="{E286339E-21C9-4B3C-A507-B9BE35622628}"/>
              </a:ext>
            </a:extLst>
          </p:cNvPr>
          <p:cNvPicPr preferRelativeResize="0"/>
          <p:nvPr/>
        </p:nvPicPr>
        <p:blipFill>
          <a:blip r:embed="rId4">
            <a:alphaModFix/>
          </a:blip>
          <a:stretch>
            <a:fillRect/>
          </a:stretch>
        </p:blipFill>
        <p:spPr>
          <a:xfrm>
            <a:off x="2306384" y="3475707"/>
            <a:ext cx="7324725" cy="2066925"/>
          </a:xfrm>
          <a:prstGeom prst="rect">
            <a:avLst/>
          </a:prstGeom>
          <a:noFill/>
          <a:ln>
            <a:noFill/>
          </a:ln>
        </p:spPr>
      </p:pic>
      <p:sp>
        <p:nvSpPr>
          <p:cNvPr id="46" name="Shape 847">
            <a:extLst>
              <a:ext uri="{FF2B5EF4-FFF2-40B4-BE49-F238E27FC236}">
                <a16:creationId xmlns:a16="http://schemas.microsoft.com/office/drawing/2014/main" xmlns="" id="{CF8EF756-C7EE-4AB6-A29C-92AF23738B99}"/>
              </a:ext>
            </a:extLst>
          </p:cNvPr>
          <p:cNvSpPr/>
          <p:nvPr/>
        </p:nvSpPr>
        <p:spPr>
          <a:xfrm>
            <a:off x="3750229" y="5608782"/>
            <a:ext cx="5131123" cy="1122531"/>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r>
              <a:rPr lang="en-US" sz="1400" b="1" dirty="0">
                <a:solidFill>
                  <a:srgbClr val="0000FF"/>
                </a:solidFill>
              </a:rPr>
              <a:t>256; </a:t>
            </a:r>
            <a:r>
              <a:rPr lang="en-US" sz="1400" b="1" dirty="0" err="1">
                <a:solidFill>
                  <a:srgbClr val="0000FF"/>
                </a:solidFill>
              </a:rPr>
              <a:t>inport</a:t>
            </a:r>
            <a:r>
              <a:rPr lang="en-US" sz="1400" b="1" dirty="0">
                <a:solidFill>
                  <a:srgbClr val="0000FF"/>
                </a:solidFill>
              </a:rPr>
              <a:t> = 1,dstip = 2.0.0.0/16; </a:t>
            </a:r>
            <a:r>
              <a:rPr lang="en-US" sz="1400" b="1" dirty="0" err="1">
                <a:solidFill>
                  <a:srgbClr val="0000FF"/>
                </a:solidFill>
              </a:rPr>
              <a:t>fwd</a:t>
            </a:r>
            <a:r>
              <a:rPr lang="en-US" sz="1400" b="1" dirty="0">
                <a:solidFill>
                  <a:srgbClr val="0000FF"/>
                </a:solidFill>
              </a:rPr>
              <a:t>(2)</a:t>
            </a:r>
          </a:p>
          <a:p>
            <a:pPr marL="0" lvl="0" indent="0">
              <a:spcBef>
                <a:spcPts val="0"/>
              </a:spcBef>
              <a:buNone/>
            </a:pPr>
            <a:r>
              <a:rPr lang="en-US" sz="1400" b="1" dirty="0"/>
              <a:t>   </a:t>
            </a:r>
          </a:p>
          <a:p>
            <a:pPr marL="0" lvl="0" indent="0">
              <a:spcBef>
                <a:spcPts val="0"/>
              </a:spcBef>
              <a:buNone/>
            </a:pPr>
            <a:r>
              <a:rPr lang="en-US" sz="1400" b="1" dirty="0">
                <a:solidFill>
                  <a:srgbClr val="FF0000"/>
                </a:solidFill>
              </a:rPr>
              <a:t>112; </a:t>
            </a:r>
            <a:r>
              <a:rPr lang="en-US" sz="1400" b="1" dirty="0" err="1">
                <a:solidFill>
                  <a:srgbClr val="FF0000"/>
                </a:solidFill>
              </a:rPr>
              <a:t>inport</a:t>
            </a:r>
            <a:r>
              <a:rPr lang="en-US" sz="1400" b="1" dirty="0">
                <a:solidFill>
                  <a:srgbClr val="FF0000"/>
                </a:solidFill>
              </a:rPr>
              <a:t> = 1,dstip = 1.0.0.0/24; </a:t>
            </a:r>
            <a:r>
              <a:rPr lang="en-US" sz="1400" b="1" dirty="0" err="1">
                <a:solidFill>
                  <a:srgbClr val="FF0000"/>
                </a:solidFill>
              </a:rPr>
              <a:t>fwd</a:t>
            </a:r>
            <a:r>
              <a:rPr lang="en-US" sz="1400" b="1" dirty="0">
                <a:solidFill>
                  <a:srgbClr val="FF0000"/>
                </a:solidFill>
              </a:rPr>
              <a:t>(3)   </a:t>
            </a:r>
          </a:p>
          <a:p>
            <a:pPr marL="0" lvl="0" indent="0">
              <a:spcBef>
                <a:spcPts val="0"/>
              </a:spcBef>
              <a:buNone/>
            </a:pPr>
            <a:endParaRPr sz="1400" b="1" dirty="0"/>
          </a:p>
          <a:p>
            <a:pPr marL="0" lvl="0" indent="0">
              <a:spcBef>
                <a:spcPts val="0"/>
              </a:spcBef>
              <a:buNone/>
            </a:pPr>
            <a:r>
              <a:rPr lang="en-US" sz="1400" b="1" dirty="0">
                <a:solidFill>
                  <a:schemeClr val="accent6">
                    <a:lumMod val="50000"/>
                  </a:schemeClr>
                </a:solidFill>
              </a:rPr>
              <a:t>76; </a:t>
            </a:r>
            <a:r>
              <a:rPr lang="en-US" sz="1400" b="1" dirty="0" err="1">
                <a:solidFill>
                  <a:schemeClr val="accent6">
                    <a:lumMod val="50000"/>
                  </a:schemeClr>
                </a:solidFill>
              </a:rPr>
              <a:t>inport</a:t>
            </a:r>
            <a:r>
              <a:rPr lang="en-US" sz="1400" b="1" dirty="0">
                <a:solidFill>
                  <a:schemeClr val="accent6">
                    <a:lumMod val="50000"/>
                  </a:schemeClr>
                </a:solidFill>
              </a:rPr>
              <a:t> = 1,dstip = 1.0.0.0/8; </a:t>
            </a:r>
            <a:r>
              <a:rPr lang="en-US" sz="1400" b="1" dirty="0" err="1">
                <a:solidFill>
                  <a:schemeClr val="accent6">
                    <a:lumMod val="50000"/>
                  </a:schemeClr>
                </a:solidFill>
              </a:rPr>
              <a:t>dstip</a:t>
            </a:r>
            <a:r>
              <a:rPr lang="en-US" sz="1400" b="1" dirty="0">
                <a:solidFill>
                  <a:schemeClr val="accent6">
                    <a:lumMod val="50000"/>
                  </a:schemeClr>
                </a:solidFill>
              </a:rPr>
              <a:t> = 2.0.0.0, </a:t>
            </a:r>
            <a:r>
              <a:rPr lang="en-US" sz="1400" b="1" dirty="0" err="1">
                <a:solidFill>
                  <a:schemeClr val="accent6">
                    <a:lumMod val="50000"/>
                  </a:schemeClr>
                </a:solidFill>
              </a:rPr>
              <a:t>fwd</a:t>
            </a:r>
            <a:r>
              <a:rPr lang="en-US" sz="1400" b="1" dirty="0">
                <a:solidFill>
                  <a:schemeClr val="accent6">
                    <a:lumMod val="50000"/>
                  </a:schemeClr>
                </a:solidFill>
              </a:rPr>
              <a:t>(4) </a:t>
            </a:r>
          </a:p>
        </p:txBody>
      </p:sp>
      <p:sp>
        <p:nvSpPr>
          <p:cNvPr id="47" name="Shape 848">
            <a:extLst>
              <a:ext uri="{FF2B5EF4-FFF2-40B4-BE49-F238E27FC236}">
                <a16:creationId xmlns:a16="http://schemas.microsoft.com/office/drawing/2014/main" xmlns="" id="{AF6CB73D-3125-4CB3-9E39-E12966047CB1}"/>
              </a:ext>
            </a:extLst>
          </p:cNvPr>
          <p:cNvSpPr/>
          <p:nvPr/>
        </p:nvSpPr>
        <p:spPr>
          <a:xfrm>
            <a:off x="3031771" y="4197169"/>
            <a:ext cx="1573200" cy="592200"/>
          </a:xfrm>
          <a:prstGeom prst="roundRect">
            <a:avLst>
              <a:gd name="adj" fmla="val 16667"/>
            </a:avLst>
          </a:prstGeom>
          <a:noFill/>
          <a:ln w="114300"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 name="Shape 849">
            <a:extLst>
              <a:ext uri="{FF2B5EF4-FFF2-40B4-BE49-F238E27FC236}">
                <a16:creationId xmlns:a16="http://schemas.microsoft.com/office/drawing/2014/main" xmlns="" id="{42B3E5EB-6CD5-4ED4-956C-45D8B7513E8C}"/>
              </a:ext>
            </a:extLst>
          </p:cNvPr>
          <p:cNvSpPr/>
          <p:nvPr/>
        </p:nvSpPr>
        <p:spPr>
          <a:xfrm>
            <a:off x="3031771" y="4789369"/>
            <a:ext cx="1573200" cy="592200"/>
          </a:xfrm>
          <a:prstGeom prst="roundRect">
            <a:avLst>
              <a:gd name="adj" fmla="val 16667"/>
            </a:avLst>
          </a:prstGeom>
          <a:noFill/>
          <a:ln w="114300"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 name="Shape 850">
            <a:extLst>
              <a:ext uri="{FF2B5EF4-FFF2-40B4-BE49-F238E27FC236}">
                <a16:creationId xmlns:a16="http://schemas.microsoft.com/office/drawing/2014/main" xmlns="" id="{F91B4A20-653D-490C-81A5-B1CA5D39A109}"/>
              </a:ext>
            </a:extLst>
          </p:cNvPr>
          <p:cNvSpPr/>
          <p:nvPr/>
        </p:nvSpPr>
        <p:spPr>
          <a:xfrm>
            <a:off x="5182173" y="4197169"/>
            <a:ext cx="1838400" cy="592200"/>
          </a:xfrm>
          <a:prstGeom prst="roundRect">
            <a:avLst>
              <a:gd name="adj" fmla="val 16667"/>
            </a:avLst>
          </a:prstGeom>
          <a:noFill/>
          <a:ln w="114300" cap="flat" cmpd="sng">
            <a:solidFill>
              <a:srgbClr val="FF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 name="Shape 851">
            <a:extLst>
              <a:ext uri="{FF2B5EF4-FFF2-40B4-BE49-F238E27FC236}">
                <a16:creationId xmlns:a16="http://schemas.microsoft.com/office/drawing/2014/main" xmlns="" id="{634245C4-341D-4218-9C61-0701B26C7F3E}"/>
              </a:ext>
            </a:extLst>
          </p:cNvPr>
          <p:cNvSpPr/>
          <p:nvPr/>
        </p:nvSpPr>
        <p:spPr>
          <a:xfrm>
            <a:off x="5182161" y="4789369"/>
            <a:ext cx="1838400" cy="592200"/>
          </a:xfrm>
          <a:prstGeom prst="roundRect">
            <a:avLst>
              <a:gd name="adj" fmla="val 16667"/>
            </a:avLst>
          </a:prstGeom>
          <a:noFill/>
          <a:ln w="114300" cap="flat" cmpd="sng">
            <a:solidFill>
              <a:srgbClr val="274E13"/>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1" name="Shape 852">
            <a:extLst>
              <a:ext uri="{FF2B5EF4-FFF2-40B4-BE49-F238E27FC236}">
                <a16:creationId xmlns:a16="http://schemas.microsoft.com/office/drawing/2014/main" xmlns="" id="{E77B3FDD-406C-42AA-A000-3E5F5DCA9C0E}"/>
              </a:ext>
            </a:extLst>
          </p:cNvPr>
          <p:cNvSpPr/>
          <p:nvPr/>
        </p:nvSpPr>
        <p:spPr>
          <a:xfrm>
            <a:off x="7557371" y="4213082"/>
            <a:ext cx="1573200" cy="592200"/>
          </a:xfrm>
          <a:prstGeom prst="roundRect">
            <a:avLst>
              <a:gd name="adj" fmla="val 16667"/>
            </a:avLst>
          </a:prstGeom>
          <a:noFill/>
          <a:ln w="114300" cap="flat" cmpd="sng">
            <a:solidFill>
              <a:srgbClr val="274E13"/>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2" name="Shape 856">
            <a:extLst>
              <a:ext uri="{FF2B5EF4-FFF2-40B4-BE49-F238E27FC236}">
                <a16:creationId xmlns:a16="http://schemas.microsoft.com/office/drawing/2014/main" xmlns="" id="{4DAB034C-967C-4146-A621-9A0D66212D0E}"/>
              </a:ext>
            </a:extLst>
          </p:cNvPr>
          <p:cNvSpPr txBox="1"/>
          <p:nvPr/>
        </p:nvSpPr>
        <p:spPr>
          <a:xfrm>
            <a:off x="838200" y="5821818"/>
            <a:ext cx="5331000" cy="621900"/>
          </a:xfrm>
          <a:prstGeom prst="rect">
            <a:avLst/>
          </a:prstGeom>
          <a:noFill/>
          <a:ln>
            <a:noFill/>
          </a:ln>
        </p:spPr>
        <p:txBody>
          <a:bodyPr wrap="square" lIns="91425" tIns="91425" rIns="91425" bIns="91425" anchor="t" anchorCtr="0">
            <a:noAutofit/>
          </a:bodyPr>
          <a:lstStyle/>
          <a:p>
            <a:pPr marL="0" lvl="0" indent="0">
              <a:spcBef>
                <a:spcPts val="0"/>
              </a:spcBef>
              <a:buNone/>
            </a:pPr>
            <a:r>
              <a:rPr lang="en-US" dirty="0"/>
              <a:t>Symbolic Path Generation</a:t>
            </a:r>
          </a:p>
          <a:p>
            <a:pPr marL="0" lvl="0" indent="0">
              <a:spcBef>
                <a:spcPts val="0"/>
              </a:spcBef>
              <a:buNone/>
            </a:pPr>
            <a:endParaRPr dirty="0"/>
          </a:p>
          <a:p>
            <a:pPr marL="0" lvl="0" indent="0">
              <a:spcBef>
                <a:spcPts val="0"/>
              </a:spcBef>
              <a:buNone/>
            </a:pPr>
            <a:r>
              <a:rPr lang="en-US" dirty="0"/>
              <a:t>Priority Augmentation</a:t>
            </a:r>
          </a:p>
        </p:txBody>
      </p:sp>
      <p:sp>
        <p:nvSpPr>
          <p:cNvPr id="53" name="Rectangle 52">
            <a:extLst>
              <a:ext uri="{FF2B5EF4-FFF2-40B4-BE49-F238E27FC236}">
                <a16:creationId xmlns:a16="http://schemas.microsoft.com/office/drawing/2014/main" xmlns="" id="{943615F3-BE53-4D4A-BD8B-F2C270AFDDD8}"/>
              </a:ext>
            </a:extLst>
          </p:cNvPr>
          <p:cNvSpPr/>
          <p:nvPr/>
        </p:nvSpPr>
        <p:spPr>
          <a:xfrm>
            <a:off x="8881352" y="5672108"/>
            <a:ext cx="6837616" cy="1384995"/>
          </a:xfrm>
          <a:prstGeom prst="rect">
            <a:avLst/>
          </a:prstGeom>
        </p:spPr>
        <p:txBody>
          <a:bodyPr wrap="square">
            <a:spAutoFit/>
          </a:bodyPr>
          <a:lstStyle/>
          <a:p>
            <a:r>
              <a:rPr lang="pt-BR" sz="1200" dirty="0">
                <a:solidFill>
                  <a:srgbClr val="000000"/>
                </a:solidFill>
                <a:latin typeface="Arial" panose="020B0604020202020204" pitchFamily="34" charset="0"/>
              </a:rPr>
              <a:t>4 o 0 o 0</a:t>
            </a:r>
            <a:endParaRPr lang="pt-BR" sz="1200" dirty="0"/>
          </a:p>
          <a:p>
            <a:r>
              <a:rPr lang="pt-BR" sz="1200" dirty="0"/>
              <a:t/>
            </a:r>
            <a:br>
              <a:rPr lang="pt-BR" sz="1200" dirty="0"/>
            </a:br>
            <a:r>
              <a:rPr lang="pt-BR" sz="1200" dirty="0">
                <a:solidFill>
                  <a:srgbClr val="000000"/>
                </a:solidFill>
                <a:latin typeface="Arial" panose="020B0604020202020204" pitchFamily="34" charset="0"/>
              </a:rPr>
              <a:t>1 o 6 o 0</a:t>
            </a:r>
            <a:endParaRPr lang="pt-BR" sz="1200" dirty="0"/>
          </a:p>
          <a:p>
            <a:r>
              <a:rPr lang="pt-BR" sz="1200" dirty="0"/>
              <a:t/>
            </a:r>
            <a:br>
              <a:rPr lang="pt-BR" sz="1200" dirty="0"/>
            </a:br>
            <a:r>
              <a:rPr lang="pt-BR" sz="1200" dirty="0">
                <a:solidFill>
                  <a:srgbClr val="000000"/>
                </a:solidFill>
                <a:latin typeface="Arial" panose="020B0604020202020204" pitchFamily="34" charset="0"/>
              </a:rPr>
              <a:t>1 o 1 o 4</a:t>
            </a:r>
            <a:endParaRPr lang="pt-BR" sz="1200" dirty="0"/>
          </a:p>
          <a:p>
            <a:r>
              <a:rPr lang="pt-BR" sz="1200" dirty="0"/>
              <a:t/>
            </a:r>
            <a:br>
              <a:rPr lang="pt-BR" sz="1200" dirty="0"/>
            </a:br>
            <a:endParaRPr lang="en-US" sz="1200" dirty="0"/>
          </a:p>
        </p:txBody>
      </p:sp>
    </p:spTree>
    <p:extLst>
      <p:ext uri="{BB962C8B-B14F-4D97-AF65-F5344CB8AC3E}">
        <p14:creationId xmlns:p14="http://schemas.microsoft.com/office/powerpoint/2010/main" val="86945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10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1000"/>
                                        <p:tgtEl>
                                          <p:spTgt spid="49"/>
                                        </p:tgtEl>
                                      </p:cBhvr>
                                    </p:animEffect>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46">
                                            <p:txEl>
                                              <p:pRg st="2" end="2"/>
                                            </p:txEl>
                                          </p:spTgt>
                                        </p:tgtEl>
                                        <p:attrNameLst>
                                          <p:attrName>style.visibility</p:attrName>
                                        </p:attrNameLst>
                                      </p:cBhvr>
                                      <p:to>
                                        <p:strVal val="visible"/>
                                      </p:to>
                                    </p:set>
                                  </p:childTnLst>
                                </p:cTn>
                              </p:par>
                              <p:par>
                                <p:cTn id="24" presetID="10"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1000"/>
                                        <p:tgtEl>
                                          <p:spTgt spid="5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1000"/>
                                        <p:tgtEl>
                                          <p:spTgt spid="51"/>
                                        </p:tgtEl>
                                      </p:cBhvr>
                                    </p:animEffect>
                                  </p:childTnLst>
                                </p:cTn>
                              </p:par>
                            </p:childTnLst>
                          </p:cTn>
                        </p:par>
                        <p:par>
                          <p:cTn id="32" fill="hold">
                            <p:stCondLst>
                              <p:cond delay="1000"/>
                            </p:stCondLst>
                            <p:childTnLst>
                              <p:par>
                                <p:cTn id="33" presetID="1" presetClass="entr" presetSubtype="0" fill="hold" nodeType="afterEffect">
                                  <p:stCondLst>
                                    <p:cond delay="0"/>
                                  </p:stCondLst>
                                  <p:childTnLst>
                                    <p:set>
                                      <p:cBhvr>
                                        <p:cTn id="34"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Topology Scaling (one-to-many virtualization)</a:t>
            </a:r>
          </a:p>
        </p:txBody>
      </p:sp>
      <p:sp>
        <p:nvSpPr>
          <p:cNvPr id="42" name="TextBox 41">
            <a:extLst>
              <a:ext uri="{FF2B5EF4-FFF2-40B4-BE49-F238E27FC236}">
                <a16:creationId xmlns:a16="http://schemas.microsoft.com/office/drawing/2014/main" xmlns="" id="{B476D65B-61AC-4753-ABCD-6EE9F13016BD}"/>
              </a:ext>
            </a:extLst>
          </p:cNvPr>
          <p:cNvSpPr txBox="1"/>
          <p:nvPr/>
        </p:nvSpPr>
        <p:spPr>
          <a:xfrm>
            <a:off x="838200" y="1887166"/>
            <a:ext cx="7495706" cy="461665"/>
          </a:xfrm>
          <a:prstGeom prst="rect">
            <a:avLst/>
          </a:prstGeom>
          <a:noFill/>
        </p:spPr>
        <p:txBody>
          <a:bodyPr wrap="none" rtlCol="0">
            <a:spAutoFit/>
          </a:bodyPr>
          <a:lstStyle/>
          <a:p>
            <a:r>
              <a:rPr lang="en-US" sz="2400" b="1" dirty="0" err="1"/>
              <a:t>CoVisor</a:t>
            </a:r>
            <a:r>
              <a:rPr lang="en-US" sz="2400" b="1" dirty="0"/>
              <a:t> [NSDI 2015] : </a:t>
            </a:r>
            <a:r>
              <a:rPr lang="en-US" sz="2400" dirty="0"/>
              <a:t>Doesn’t capture Queuing behavior </a:t>
            </a:r>
          </a:p>
        </p:txBody>
      </p:sp>
      <p:pic>
        <p:nvPicPr>
          <p:cNvPr id="5" name="Picture 4" descr="A screenshot of a cell phone&#10;&#10;Description generated with very high confidence">
            <a:extLst>
              <a:ext uri="{FF2B5EF4-FFF2-40B4-BE49-F238E27FC236}">
                <a16:creationId xmlns:a16="http://schemas.microsoft.com/office/drawing/2014/main" xmlns="" id="{AB96D190-9532-41AE-9EA1-5FF033E04196}"/>
              </a:ext>
            </a:extLst>
          </p:cNvPr>
          <p:cNvPicPr>
            <a:picLocks noChangeAspect="1"/>
          </p:cNvPicPr>
          <p:nvPr/>
        </p:nvPicPr>
        <p:blipFill>
          <a:blip r:embed="rId3"/>
          <a:stretch>
            <a:fillRect/>
          </a:stretch>
        </p:blipFill>
        <p:spPr>
          <a:xfrm>
            <a:off x="4588777" y="2348831"/>
            <a:ext cx="7295472" cy="3916075"/>
          </a:xfrm>
          <a:prstGeom prst="rect">
            <a:avLst/>
          </a:prstGeom>
        </p:spPr>
      </p:pic>
      <p:grpSp>
        <p:nvGrpSpPr>
          <p:cNvPr id="12" name="Group 11">
            <a:extLst>
              <a:ext uri="{FF2B5EF4-FFF2-40B4-BE49-F238E27FC236}">
                <a16:creationId xmlns:a16="http://schemas.microsoft.com/office/drawing/2014/main" xmlns="" id="{260C6BC3-FFAB-4C9A-B07D-322AD923FF2A}"/>
              </a:ext>
            </a:extLst>
          </p:cNvPr>
          <p:cNvGrpSpPr/>
          <p:nvPr/>
        </p:nvGrpSpPr>
        <p:grpSpPr>
          <a:xfrm>
            <a:off x="63150" y="2543161"/>
            <a:ext cx="4144882" cy="1484238"/>
            <a:chOff x="63150" y="3204937"/>
            <a:chExt cx="4144882" cy="1484238"/>
          </a:xfrm>
        </p:grpSpPr>
        <p:sp>
          <p:nvSpPr>
            <p:cNvPr id="18" name="Rectangle 17">
              <a:extLst>
                <a:ext uri="{FF2B5EF4-FFF2-40B4-BE49-F238E27FC236}">
                  <a16:creationId xmlns:a16="http://schemas.microsoft.com/office/drawing/2014/main" xmlns="" id="{C0C050B7-ABA8-4C8C-977B-ED79D747CCF2}"/>
                </a:ext>
              </a:extLst>
            </p:cNvPr>
            <p:cNvSpPr/>
            <p:nvPr/>
          </p:nvSpPr>
          <p:spPr>
            <a:xfrm>
              <a:off x="1099960" y="4172606"/>
              <a:ext cx="734479" cy="51656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a:solidFill>
                    <a:schemeClr val="tx1"/>
                  </a:solidFill>
                </a:rPr>
                <a:t>S1</a:t>
              </a:r>
            </a:p>
          </p:txBody>
        </p:sp>
        <p:sp>
          <p:nvSpPr>
            <p:cNvPr id="19" name="Rounded Rectangle 19">
              <a:extLst>
                <a:ext uri="{FF2B5EF4-FFF2-40B4-BE49-F238E27FC236}">
                  <a16:creationId xmlns:a16="http://schemas.microsoft.com/office/drawing/2014/main" xmlns="" id="{F6016A95-32D2-40D3-A22E-D28F64354AE5}"/>
                </a:ext>
              </a:extLst>
            </p:cNvPr>
            <p:cNvSpPr/>
            <p:nvPr/>
          </p:nvSpPr>
          <p:spPr>
            <a:xfrm>
              <a:off x="63150" y="4190362"/>
              <a:ext cx="434505" cy="46653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chemeClr val="tx1"/>
                  </a:solidFill>
                </a:rPr>
                <a:t>H1</a:t>
              </a:r>
            </a:p>
          </p:txBody>
        </p:sp>
        <p:sp>
          <p:nvSpPr>
            <p:cNvPr id="20" name="Rounded Rectangle 20">
              <a:extLst>
                <a:ext uri="{FF2B5EF4-FFF2-40B4-BE49-F238E27FC236}">
                  <a16:creationId xmlns:a16="http://schemas.microsoft.com/office/drawing/2014/main" xmlns="" id="{E67B96A7-46CD-461F-92FF-FE8435201950}"/>
                </a:ext>
              </a:extLst>
            </p:cNvPr>
            <p:cNvSpPr/>
            <p:nvPr/>
          </p:nvSpPr>
          <p:spPr>
            <a:xfrm>
              <a:off x="1249946" y="3204938"/>
              <a:ext cx="434505" cy="46653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solidFill>
                    <a:schemeClr val="tx1"/>
                  </a:solidFill>
                </a:rPr>
                <a:t>H2</a:t>
              </a:r>
            </a:p>
          </p:txBody>
        </p:sp>
        <p:cxnSp>
          <p:nvCxnSpPr>
            <p:cNvPr id="21" name="Straight Connector 24">
              <a:extLst>
                <a:ext uri="{FF2B5EF4-FFF2-40B4-BE49-F238E27FC236}">
                  <a16:creationId xmlns:a16="http://schemas.microsoft.com/office/drawing/2014/main" xmlns="" id="{61F34D8C-6F23-4A6D-A535-2EF45E5C178C}"/>
                </a:ext>
              </a:extLst>
            </p:cNvPr>
            <p:cNvCxnSpPr>
              <a:cxnSpLocks/>
              <a:endCxn id="18" idx="1"/>
            </p:cNvCxnSpPr>
            <p:nvPr/>
          </p:nvCxnSpPr>
          <p:spPr>
            <a:xfrm>
              <a:off x="497655" y="4423624"/>
              <a:ext cx="602305" cy="0"/>
            </a:xfrm>
            <a:prstGeom prst="line">
              <a:avLst/>
            </a:prstGeom>
          </p:spPr>
          <p:style>
            <a:lnRef idx="3">
              <a:schemeClr val="dk1"/>
            </a:lnRef>
            <a:fillRef idx="0">
              <a:schemeClr val="dk1"/>
            </a:fillRef>
            <a:effectRef idx="2">
              <a:schemeClr val="dk1"/>
            </a:effectRef>
            <a:fontRef idx="minor">
              <a:schemeClr val="tx1"/>
            </a:fontRef>
          </p:style>
        </p:cxnSp>
        <p:sp>
          <p:nvSpPr>
            <p:cNvPr id="22" name="Rectangle 21">
              <a:extLst>
                <a:ext uri="{FF2B5EF4-FFF2-40B4-BE49-F238E27FC236}">
                  <a16:creationId xmlns:a16="http://schemas.microsoft.com/office/drawing/2014/main" xmlns="" id="{70500C7A-0803-4328-BDC4-34D0FCB43634}"/>
                </a:ext>
              </a:extLst>
            </p:cNvPr>
            <p:cNvSpPr/>
            <p:nvPr/>
          </p:nvSpPr>
          <p:spPr>
            <a:xfrm>
              <a:off x="2436744" y="4172606"/>
              <a:ext cx="734479" cy="51656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a:solidFill>
                    <a:schemeClr val="tx1"/>
                  </a:solidFill>
                </a:rPr>
                <a:t>S2</a:t>
              </a:r>
            </a:p>
          </p:txBody>
        </p:sp>
        <p:sp>
          <p:nvSpPr>
            <p:cNvPr id="23" name="Rounded Rectangle 20">
              <a:extLst>
                <a:ext uri="{FF2B5EF4-FFF2-40B4-BE49-F238E27FC236}">
                  <a16:creationId xmlns:a16="http://schemas.microsoft.com/office/drawing/2014/main" xmlns="" id="{D5D85876-D80A-4A7F-BDAE-C5BC085A0619}"/>
                </a:ext>
              </a:extLst>
            </p:cNvPr>
            <p:cNvSpPr/>
            <p:nvPr/>
          </p:nvSpPr>
          <p:spPr>
            <a:xfrm>
              <a:off x="2586729" y="3204937"/>
              <a:ext cx="434505" cy="46653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solidFill>
                    <a:schemeClr val="tx1"/>
                  </a:solidFill>
                </a:rPr>
                <a:t>H3</a:t>
              </a:r>
            </a:p>
          </p:txBody>
        </p:sp>
        <p:sp>
          <p:nvSpPr>
            <p:cNvPr id="24" name="Rounded Rectangle 20">
              <a:extLst>
                <a:ext uri="{FF2B5EF4-FFF2-40B4-BE49-F238E27FC236}">
                  <a16:creationId xmlns:a16="http://schemas.microsoft.com/office/drawing/2014/main" xmlns="" id="{35B306BE-8031-4F3A-98A3-724F29B25F1A}"/>
                </a:ext>
              </a:extLst>
            </p:cNvPr>
            <p:cNvSpPr/>
            <p:nvPr/>
          </p:nvSpPr>
          <p:spPr>
            <a:xfrm>
              <a:off x="3773527" y="4187723"/>
              <a:ext cx="434505" cy="46653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solidFill>
                    <a:schemeClr val="tx1"/>
                  </a:solidFill>
                </a:rPr>
                <a:t>H4</a:t>
              </a:r>
            </a:p>
          </p:txBody>
        </p:sp>
        <p:cxnSp>
          <p:nvCxnSpPr>
            <p:cNvPr id="25" name="Straight Connector 24">
              <a:extLst>
                <a:ext uri="{FF2B5EF4-FFF2-40B4-BE49-F238E27FC236}">
                  <a16:creationId xmlns:a16="http://schemas.microsoft.com/office/drawing/2014/main" xmlns="" id="{0D293BFC-4484-4C58-A047-D5B18F910D5E}"/>
                </a:ext>
              </a:extLst>
            </p:cNvPr>
            <p:cNvCxnSpPr>
              <a:cxnSpLocks/>
            </p:cNvCxnSpPr>
            <p:nvPr/>
          </p:nvCxnSpPr>
          <p:spPr>
            <a:xfrm>
              <a:off x="1834439" y="4430886"/>
              <a:ext cx="602305" cy="0"/>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4">
              <a:extLst>
                <a:ext uri="{FF2B5EF4-FFF2-40B4-BE49-F238E27FC236}">
                  <a16:creationId xmlns:a16="http://schemas.microsoft.com/office/drawing/2014/main" xmlns="" id="{C5C1E7A5-52F3-41F7-A5AC-B33D4BDC3B2A}"/>
                </a:ext>
              </a:extLst>
            </p:cNvPr>
            <p:cNvCxnSpPr>
              <a:cxnSpLocks/>
            </p:cNvCxnSpPr>
            <p:nvPr/>
          </p:nvCxnSpPr>
          <p:spPr>
            <a:xfrm>
              <a:off x="3171223" y="4420986"/>
              <a:ext cx="602305" cy="0"/>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4">
              <a:extLst>
                <a:ext uri="{FF2B5EF4-FFF2-40B4-BE49-F238E27FC236}">
                  <a16:creationId xmlns:a16="http://schemas.microsoft.com/office/drawing/2014/main" xmlns="" id="{512F0C74-3F6D-4A13-BE0C-DFF1FCE35A26}"/>
                </a:ext>
              </a:extLst>
            </p:cNvPr>
            <p:cNvCxnSpPr>
              <a:cxnSpLocks/>
              <a:endCxn id="20" idx="2"/>
            </p:cNvCxnSpPr>
            <p:nvPr/>
          </p:nvCxnSpPr>
          <p:spPr>
            <a:xfrm flipV="1">
              <a:off x="1467198" y="3671468"/>
              <a:ext cx="1" cy="501136"/>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4">
              <a:extLst>
                <a:ext uri="{FF2B5EF4-FFF2-40B4-BE49-F238E27FC236}">
                  <a16:creationId xmlns:a16="http://schemas.microsoft.com/office/drawing/2014/main" xmlns="" id="{42930C3A-ECD4-4D0A-9E64-2D47960C90A3}"/>
                </a:ext>
              </a:extLst>
            </p:cNvPr>
            <p:cNvCxnSpPr>
              <a:cxnSpLocks/>
            </p:cNvCxnSpPr>
            <p:nvPr/>
          </p:nvCxnSpPr>
          <p:spPr>
            <a:xfrm flipV="1">
              <a:off x="2803982" y="3677706"/>
              <a:ext cx="1" cy="501136"/>
            </a:xfrm>
            <a:prstGeom prst="line">
              <a:avLst/>
            </a:prstGeom>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xmlns="" id="{188E66E7-07B2-47B3-84CA-7EF92F83CC3B}"/>
                </a:ext>
              </a:extLst>
            </p:cNvPr>
            <p:cNvSpPr txBox="1"/>
            <p:nvPr/>
          </p:nvSpPr>
          <p:spPr>
            <a:xfrm>
              <a:off x="604184" y="4156807"/>
              <a:ext cx="389850" cy="307777"/>
            </a:xfrm>
            <a:prstGeom prst="rect">
              <a:avLst/>
            </a:prstGeom>
            <a:noFill/>
          </p:spPr>
          <p:txBody>
            <a:bodyPr wrap="square" rtlCol="0">
              <a:spAutoFit/>
            </a:bodyPr>
            <a:lstStyle/>
            <a:p>
              <a:r>
                <a:rPr lang="en-US" sz="1400" dirty="0"/>
                <a:t>1G</a:t>
              </a:r>
            </a:p>
          </p:txBody>
        </p:sp>
        <p:sp>
          <p:nvSpPr>
            <p:cNvPr id="30" name="TextBox 29">
              <a:extLst>
                <a:ext uri="{FF2B5EF4-FFF2-40B4-BE49-F238E27FC236}">
                  <a16:creationId xmlns:a16="http://schemas.microsoft.com/office/drawing/2014/main" xmlns="" id="{BEDBED0D-67FB-4D40-A5B2-9D4ADAB2797C}"/>
                </a:ext>
              </a:extLst>
            </p:cNvPr>
            <p:cNvSpPr txBox="1"/>
            <p:nvPr/>
          </p:nvSpPr>
          <p:spPr>
            <a:xfrm>
              <a:off x="1966259" y="4166332"/>
              <a:ext cx="389850" cy="307777"/>
            </a:xfrm>
            <a:prstGeom prst="rect">
              <a:avLst/>
            </a:prstGeom>
            <a:noFill/>
          </p:spPr>
          <p:txBody>
            <a:bodyPr wrap="square" rtlCol="0">
              <a:spAutoFit/>
            </a:bodyPr>
            <a:lstStyle/>
            <a:p>
              <a:r>
                <a:rPr lang="en-US" sz="1400" dirty="0"/>
                <a:t>1G</a:t>
              </a:r>
            </a:p>
          </p:txBody>
        </p:sp>
        <p:sp>
          <p:nvSpPr>
            <p:cNvPr id="31" name="TextBox 30">
              <a:extLst>
                <a:ext uri="{FF2B5EF4-FFF2-40B4-BE49-F238E27FC236}">
                  <a16:creationId xmlns:a16="http://schemas.microsoft.com/office/drawing/2014/main" xmlns="" id="{551C7A25-9DC4-412F-843E-1D9686595D49}"/>
                </a:ext>
              </a:extLst>
            </p:cNvPr>
            <p:cNvSpPr txBox="1"/>
            <p:nvPr/>
          </p:nvSpPr>
          <p:spPr>
            <a:xfrm>
              <a:off x="3251850" y="4166332"/>
              <a:ext cx="389850" cy="307777"/>
            </a:xfrm>
            <a:prstGeom prst="rect">
              <a:avLst/>
            </a:prstGeom>
            <a:noFill/>
          </p:spPr>
          <p:txBody>
            <a:bodyPr wrap="square" rtlCol="0">
              <a:spAutoFit/>
            </a:bodyPr>
            <a:lstStyle/>
            <a:p>
              <a:r>
                <a:rPr lang="en-US" sz="1400" dirty="0"/>
                <a:t>1G</a:t>
              </a:r>
            </a:p>
          </p:txBody>
        </p:sp>
        <p:sp>
          <p:nvSpPr>
            <p:cNvPr id="32" name="TextBox 31">
              <a:extLst>
                <a:ext uri="{FF2B5EF4-FFF2-40B4-BE49-F238E27FC236}">
                  <a16:creationId xmlns:a16="http://schemas.microsoft.com/office/drawing/2014/main" xmlns="" id="{64E7C2AD-B86B-45A4-8BAE-E453A50874B0}"/>
                </a:ext>
              </a:extLst>
            </p:cNvPr>
            <p:cNvSpPr txBox="1"/>
            <p:nvPr/>
          </p:nvSpPr>
          <p:spPr>
            <a:xfrm>
              <a:off x="1444587" y="3760432"/>
              <a:ext cx="389850" cy="307777"/>
            </a:xfrm>
            <a:prstGeom prst="rect">
              <a:avLst/>
            </a:prstGeom>
            <a:noFill/>
          </p:spPr>
          <p:txBody>
            <a:bodyPr wrap="square" rtlCol="0">
              <a:spAutoFit/>
            </a:bodyPr>
            <a:lstStyle/>
            <a:p>
              <a:r>
                <a:rPr lang="en-US" sz="1400" dirty="0"/>
                <a:t>1G</a:t>
              </a:r>
            </a:p>
          </p:txBody>
        </p:sp>
        <p:sp>
          <p:nvSpPr>
            <p:cNvPr id="33" name="TextBox 32">
              <a:extLst>
                <a:ext uri="{FF2B5EF4-FFF2-40B4-BE49-F238E27FC236}">
                  <a16:creationId xmlns:a16="http://schemas.microsoft.com/office/drawing/2014/main" xmlns="" id="{F534DD34-4B67-42A8-9C31-BA8272A4043A}"/>
                </a:ext>
              </a:extLst>
            </p:cNvPr>
            <p:cNvSpPr txBox="1"/>
            <p:nvPr/>
          </p:nvSpPr>
          <p:spPr>
            <a:xfrm>
              <a:off x="2770984" y="3768150"/>
              <a:ext cx="389850" cy="307777"/>
            </a:xfrm>
            <a:prstGeom prst="rect">
              <a:avLst/>
            </a:prstGeom>
            <a:noFill/>
          </p:spPr>
          <p:txBody>
            <a:bodyPr wrap="square" rtlCol="0">
              <a:spAutoFit/>
            </a:bodyPr>
            <a:lstStyle/>
            <a:p>
              <a:r>
                <a:rPr lang="en-US" sz="1400" dirty="0"/>
                <a:t>1G</a:t>
              </a:r>
            </a:p>
          </p:txBody>
        </p:sp>
      </p:grpSp>
      <p:grpSp>
        <p:nvGrpSpPr>
          <p:cNvPr id="13" name="Group 12">
            <a:extLst>
              <a:ext uri="{FF2B5EF4-FFF2-40B4-BE49-F238E27FC236}">
                <a16:creationId xmlns:a16="http://schemas.microsoft.com/office/drawing/2014/main" xmlns="" id="{E7A88528-3473-422D-9093-509218E0BC4D}"/>
              </a:ext>
            </a:extLst>
          </p:cNvPr>
          <p:cNvGrpSpPr/>
          <p:nvPr/>
        </p:nvGrpSpPr>
        <p:grpSpPr>
          <a:xfrm>
            <a:off x="604184" y="4159205"/>
            <a:ext cx="3169343" cy="369332"/>
            <a:chOff x="604184" y="4820981"/>
            <a:chExt cx="3169343" cy="369332"/>
          </a:xfrm>
        </p:grpSpPr>
        <p:cxnSp>
          <p:nvCxnSpPr>
            <p:cNvPr id="10" name="Straight Arrow Connector 9">
              <a:extLst>
                <a:ext uri="{FF2B5EF4-FFF2-40B4-BE49-F238E27FC236}">
                  <a16:creationId xmlns:a16="http://schemas.microsoft.com/office/drawing/2014/main" xmlns="" id="{DC29477A-3EC9-4A81-AF67-31DC3CB8CA6A}"/>
                </a:ext>
              </a:extLst>
            </p:cNvPr>
            <p:cNvCxnSpPr/>
            <p:nvPr/>
          </p:nvCxnSpPr>
          <p:spPr>
            <a:xfrm>
              <a:off x="604184" y="4865615"/>
              <a:ext cx="3169343" cy="0"/>
            </a:xfrm>
            <a:prstGeom prst="straightConnector1">
              <a:avLst/>
            </a:prstGeom>
            <a:ln>
              <a:prstDash val="dashDot"/>
              <a:tailEnd type="triangle"/>
            </a:ln>
          </p:spPr>
          <p:style>
            <a:lnRef idx="3">
              <a:schemeClr val="accent5"/>
            </a:lnRef>
            <a:fillRef idx="0">
              <a:schemeClr val="accent5"/>
            </a:fillRef>
            <a:effectRef idx="2">
              <a:schemeClr val="accent5"/>
            </a:effectRef>
            <a:fontRef idx="minor">
              <a:schemeClr val="tx1"/>
            </a:fontRef>
          </p:style>
        </p:cxnSp>
        <p:sp>
          <p:nvSpPr>
            <p:cNvPr id="11" name="TextBox 10">
              <a:extLst>
                <a:ext uri="{FF2B5EF4-FFF2-40B4-BE49-F238E27FC236}">
                  <a16:creationId xmlns:a16="http://schemas.microsoft.com/office/drawing/2014/main" xmlns="" id="{81863F3A-BCBE-4407-B93C-C2143646B951}"/>
                </a:ext>
              </a:extLst>
            </p:cNvPr>
            <p:cNvSpPr txBox="1"/>
            <p:nvPr/>
          </p:nvSpPr>
          <p:spPr>
            <a:xfrm>
              <a:off x="1895345" y="4820981"/>
              <a:ext cx="587020" cy="369332"/>
            </a:xfrm>
            <a:prstGeom prst="rect">
              <a:avLst/>
            </a:prstGeom>
            <a:noFill/>
            <a:ln>
              <a:solidFill>
                <a:schemeClr val="bg1"/>
              </a:solidFill>
            </a:ln>
          </p:spPr>
          <p:txBody>
            <a:bodyPr wrap="none" rtlCol="0">
              <a:spAutoFit/>
            </a:bodyPr>
            <a:lstStyle/>
            <a:p>
              <a:r>
                <a:rPr lang="en-US" dirty="0">
                  <a:solidFill>
                    <a:schemeClr val="accent1">
                      <a:lumMod val="50000"/>
                    </a:schemeClr>
                  </a:solidFill>
                </a:rPr>
                <a:t>Ping</a:t>
              </a:r>
            </a:p>
          </p:txBody>
        </p:sp>
      </p:grpSp>
      <p:grpSp>
        <p:nvGrpSpPr>
          <p:cNvPr id="59" name="Group 58">
            <a:extLst>
              <a:ext uri="{FF2B5EF4-FFF2-40B4-BE49-F238E27FC236}">
                <a16:creationId xmlns:a16="http://schemas.microsoft.com/office/drawing/2014/main" xmlns="" id="{17D78F8B-FE42-462C-9F1B-A6136A308B20}"/>
              </a:ext>
            </a:extLst>
          </p:cNvPr>
          <p:cNvGrpSpPr/>
          <p:nvPr/>
        </p:nvGrpSpPr>
        <p:grpSpPr>
          <a:xfrm>
            <a:off x="1715995" y="2170285"/>
            <a:ext cx="808420" cy="1395967"/>
            <a:chOff x="1715995" y="2784436"/>
            <a:chExt cx="808420" cy="1395967"/>
          </a:xfrm>
        </p:grpSpPr>
        <p:sp>
          <p:nvSpPr>
            <p:cNvPr id="39" name="Arc 38">
              <a:extLst>
                <a:ext uri="{FF2B5EF4-FFF2-40B4-BE49-F238E27FC236}">
                  <a16:creationId xmlns:a16="http://schemas.microsoft.com/office/drawing/2014/main" xmlns="" id="{9F34C87E-B29B-4906-A4AD-A208A90E80D5}"/>
                </a:ext>
              </a:extLst>
            </p:cNvPr>
            <p:cNvSpPr/>
            <p:nvPr/>
          </p:nvSpPr>
          <p:spPr>
            <a:xfrm rot="16379486">
              <a:off x="1422221" y="3078210"/>
              <a:ext cx="1395967" cy="808420"/>
            </a:xfrm>
            <a:prstGeom prst="arc">
              <a:avLst>
                <a:gd name="adj1" fmla="val 5002425"/>
                <a:gd name="adj2" fmla="val 16350957"/>
              </a:avLst>
            </a:prstGeom>
            <a:ln>
              <a:solidFill>
                <a:schemeClr val="accent5">
                  <a:lumMod val="75000"/>
                </a:schemeClr>
              </a:solidFill>
              <a:prstDash val="dashDot"/>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xmlns="" id="{CFE9D307-89B1-4851-AFEA-E5C8132746C9}"/>
                </a:ext>
              </a:extLst>
            </p:cNvPr>
            <p:cNvCxnSpPr>
              <a:cxnSpLocks/>
            </p:cNvCxnSpPr>
            <p:nvPr/>
          </p:nvCxnSpPr>
          <p:spPr>
            <a:xfrm flipV="1">
              <a:off x="2521277" y="3417149"/>
              <a:ext cx="0" cy="17227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58" name="TextBox 57">
              <a:extLst>
                <a:ext uri="{FF2B5EF4-FFF2-40B4-BE49-F238E27FC236}">
                  <a16:creationId xmlns:a16="http://schemas.microsoft.com/office/drawing/2014/main" xmlns="" id="{BEFCB640-5CAE-4DFD-8B9F-B47C06B73270}"/>
                </a:ext>
              </a:extLst>
            </p:cNvPr>
            <p:cNvSpPr txBox="1"/>
            <p:nvPr/>
          </p:nvSpPr>
          <p:spPr>
            <a:xfrm>
              <a:off x="1788596" y="3757601"/>
              <a:ext cx="625492" cy="369332"/>
            </a:xfrm>
            <a:prstGeom prst="rect">
              <a:avLst/>
            </a:prstGeom>
            <a:noFill/>
          </p:spPr>
          <p:txBody>
            <a:bodyPr wrap="none" rtlCol="0">
              <a:spAutoFit/>
            </a:bodyPr>
            <a:lstStyle/>
            <a:p>
              <a:r>
                <a:rPr lang="en-US" dirty="0" err="1">
                  <a:solidFill>
                    <a:schemeClr val="accent1">
                      <a:lumMod val="50000"/>
                    </a:schemeClr>
                  </a:solidFill>
                </a:rPr>
                <a:t>iperf</a:t>
              </a:r>
              <a:endParaRPr lang="en-US" dirty="0">
                <a:solidFill>
                  <a:schemeClr val="accent1">
                    <a:lumMod val="50000"/>
                  </a:schemeClr>
                </a:solidFill>
              </a:endParaRPr>
            </a:p>
          </p:txBody>
        </p:sp>
      </p:grpSp>
      <p:grpSp>
        <p:nvGrpSpPr>
          <p:cNvPr id="60" name="Group 59">
            <a:extLst>
              <a:ext uri="{FF2B5EF4-FFF2-40B4-BE49-F238E27FC236}">
                <a16:creationId xmlns:a16="http://schemas.microsoft.com/office/drawing/2014/main" xmlns="" id="{9EC3BE42-F9C7-4974-A901-049D03FB2398}"/>
              </a:ext>
            </a:extLst>
          </p:cNvPr>
          <p:cNvGrpSpPr/>
          <p:nvPr/>
        </p:nvGrpSpPr>
        <p:grpSpPr>
          <a:xfrm>
            <a:off x="116414" y="4999437"/>
            <a:ext cx="4144882" cy="1484238"/>
            <a:chOff x="63150" y="3204937"/>
            <a:chExt cx="4144882" cy="1484238"/>
          </a:xfrm>
        </p:grpSpPr>
        <p:sp>
          <p:nvSpPr>
            <p:cNvPr id="61" name="Rectangle 60">
              <a:extLst>
                <a:ext uri="{FF2B5EF4-FFF2-40B4-BE49-F238E27FC236}">
                  <a16:creationId xmlns:a16="http://schemas.microsoft.com/office/drawing/2014/main" xmlns="" id="{323F87F4-83D2-49D9-B4D7-930870259CFE}"/>
                </a:ext>
              </a:extLst>
            </p:cNvPr>
            <p:cNvSpPr/>
            <p:nvPr/>
          </p:nvSpPr>
          <p:spPr>
            <a:xfrm>
              <a:off x="1099960" y="4172606"/>
              <a:ext cx="1921274" cy="51656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a:solidFill>
                    <a:schemeClr val="tx1"/>
                  </a:solidFill>
                </a:rPr>
                <a:t>S1</a:t>
              </a:r>
            </a:p>
          </p:txBody>
        </p:sp>
        <p:sp>
          <p:nvSpPr>
            <p:cNvPr id="62" name="Rounded Rectangle 19">
              <a:extLst>
                <a:ext uri="{FF2B5EF4-FFF2-40B4-BE49-F238E27FC236}">
                  <a16:creationId xmlns:a16="http://schemas.microsoft.com/office/drawing/2014/main" xmlns="" id="{BB1894FD-E492-40E3-9D2C-ED0C512F97CD}"/>
                </a:ext>
              </a:extLst>
            </p:cNvPr>
            <p:cNvSpPr/>
            <p:nvPr/>
          </p:nvSpPr>
          <p:spPr>
            <a:xfrm>
              <a:off x="63150" y="4190362"/>
              <a:ext cx="434505" cy="46653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chemeClr val="tx1"/>
                  </a:solidFill>
                </a:rPr>
                <a:t>H1</a:t>
              </a:r>
            </a:p>
          </p:txBody>
        </p:sp>
        <p:sp>
          <p:nvSpPr>
            <p:cNvPr id="63" name="Rounded Rectangle 20">
              <a:extLst>
                <a:ext uri="{FF2B5EF4-FFF2-40B4-BE49-F238E27FC236}">
                  <a16:creationId xmlns:a16="http://schemas.microsoft.com/office/drawing/2014/main" xmlns="" id="{A59994F3-5B78-47A9-B17D-E10E75B169E0}"/>
                </a:ext>
              </a:extLst>
            </p:cNvPr>
            <p:cNvSpPr/>
            <p:nvPr/>
          </p:nvSpPr>
          <p:spPr>
            <a:xfrm>
              <a:off x="1249946" y="3204938"/>
              <a:ext cx="434505" cy="46653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solidFill>
                    <a:schemeClr val="tx1"/>
                  </a:solidFill>
                </a:rPr>
                <a:t>H2</a:t>
              </a:r>
            </a:p>
          </p:txBody>
        </p:sp>
        <p:cxnSp>
          <p:nvCxnSpPr>
            <p:cNvPr id="64" name="Straight Connector 24">
              <a:extLst>
                <a:ext uri="{FF2B5EF4-FFF2-40B4-BE49-F238E27FC236}">
                  <a16:creationId xmlns:a16="http://schemas.microsoft.com/office/drawing/2014/main" xmlns="" id="{B8793690-99FA-4BE8-95A3-93E688CCF770}"/>
                </a:ext>
              </a:extLst>
            </p:cNvPr>
            <p:cNvCxnSpPr>
              <a:cxnSpLocks/>
              <a:endCxn id="61" idx="1"/>
            </p:cNvCxnSpPr>
            <p:nvPr/>
          </p:nvCxnSpPr>
          <p:spPr>
            <a:xfrm>
              <a:off x="497655" y="4423624"/>
              <a:ext cx="602305" cy="7267"/>
            </a:xfrm>
            <a:prstGeom prst="line">
              <a:avLst/>
            </a:prstGeom>
          </p:spPr>
          <p:style>
            <a:lnRef idx="3">
              <a:schemeClr val="dk1"/>
            </a:lnRef>
            <a:fillRef idx="0">
              <a:schemeClr val="dk1"/>
            </a:fillRef>
            <a:effectRef idx="2">
              <a:schemeClr val="dk1"/>
            </a:effectRef>
            <a:fontRef idx="minor">
              <a:schemeClr val="tx1"/>
            </a:fontRef>
          </p:style>
        </p:cxnSp>
        <p:sp>
          <p:nvSpPr>
            <p:cNvPr id="66" name="Rounded Rectangle 20">
              <a:extLst>
                <a:ext uri="{FF2B5EF4-FFF2-40B4-BE49-F238E27FC236}">
                  <a16:creationId xmlns:a16="http://schemas.microsoft.com/office/drawing/2014/main" xmlns="" id="{EE6B67C1-7714-41C0-A514-A5C847EED542}"/>
                </a:ext>
              </a:extLst>
            </p:cNvPr>
            <p:cNvSpPr/>
            <p:nvPr/>
          </p:nvSpPr>
          <p:spPr>
            <a:xfrm>
              <a:off x="2586729" y="3204937"/>
              <a:ext cx="434505" cy="46653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solidFill>
                    <a:schemeClr val="tx1"/>
                  </a:solidFill>
                </a:rPr>
                <a:t>H3</a:t>
              </a:r>
            </a:p>
          </p:txBody>
        </p:sp>
        <p:sp>
          <p:nvSpPr>
            <p:cNvPr id="67" name="Rounded Rectangle 20">
              <a:extLst>
                <a:ext uri="{FF2B5EF4-FFF2-40B4-BE49-F238E27FC236}">
                  <a16:creationId xmlns:a16="http://schemas.microsoft.com/office/drawing/2014/main" xmlns="" id="{49F76697-6E43-4D9E-9084-A3321983637E}"/>
                </a:ext>
              </a:extLst>
            </p:cNvPr>
            <p:cNvSpPr/>
            <p:nvPr/>
          </p:nvSpPr>
          <p:spPr>
            <a:xfrm>
              <a:off x="3773527" y="4187723"/>
              <a:ext cx="434505" cy="46653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solidFill>
                    <a:schemeClr val="tx1"/>
                  </a:solidFill>
                </a:rPr>
                <a:t>H4</a:t>
              </a:r>
            </a:p>
          </p:txBody>
        </p:sp>
        <p:cxnSp>
          <p:nvCxnSpPr>
            <p:cNvPr id="69" name="Straight Connector 24">
              <a:extLst>
                <a:ext uri="{FF2B5EF4-FFF2-40B4-BE49-F238E27FC236}">
                  <a16:creationId xmlns:a16="http://schemas.microsoft.com/office/drawing/2014/main" xmlns="" id="{4F3BDD58-02E0-4891-BF1A-B9EA75609230}"/>
                </a:ext>
              </a:extLst>
            </p:cNvPr>
            <p:cNvCxnSpPr>
              <a:cxnSpLocks/>
              <a:stCxn id="61" idx="3"/>
            </p:cNvCxnSpPr>
            <p:nvPr/>
          </p:nvCxnSpPr>
          <p:spPr>
            <a:xfrm flipV="1">
              <a:off x="3021234" y="4420987"/>
              <a:ext cx="752294" cy="9904"/>
            </a:xfrm>
            <a:prstGeom prst="line">
              <a:avLst/>
            </a:prstGeom>
          </p:spPr>
          <p:style>
            <a:lnRef idx="3">
              <a:schemeClr val="dk1"/>
            </a:lnRef>
            <a:fillRef idx="0">
              <a:schemeClr val="dk1"/>
            </a:fillRef>
            <a:effectRef idx="2">
              <a:schemeClr val="dk1"/>
            </a:effectRef>
            <a:fontRef idx="minor">
              <a:schemeClr val="tx1"/>
            </a:fontRef>
          </p:style>
        </p:cxnSp>
        <p:cxnSp>
          <p:nvCxnSpPr>
            <p:cNvPr id="70" name="Straight Connector 24">
              <a:extLst>
                <a:ext uri="{FF2B5EF4-FFF2-40B4-BE49-F238E27FC236}">
                  <a16:creationId xmlns:a16="http://schemas.microsoft.com/office/drawing/2014/main" xmlns="" id="{89950528-92A6-428A-8A7B-4D7E156E42CB}"/>
                </a:ext>
              </a:extLst>
            </p:cNvPr>
            <p:cNvCxnSpPr>
              <a:cxnSpLocks/>
              <a:endCxn id="63" idx="2"/>
            </p:cNvCxnSpPr>
            <p:nvPr/>
          </p:nvCxnSpPr>
          <p:spPr>
            <a:xfrm flipV="1">
              <a:off x="1467198" y="3671468"/>
              <a:ext cx="1" cy="501136"/>
            </a:xfrm>
            <a:prstGeom prst="line">
              <a:avLst/>
            </a:prstGeom>
          </p:spPr>
          <p:style>
            <a:lnRef idx="3">
              <a:schemeClr val="dk1"/>
            </a:lnRef>
            <a:fillRef idx="0">
              <a:schemeClr val="dk1"/>
            </a:fillRef>
            <a:effectRef idx="2">
              <a:schemeClr val="dk1"/>
            </a:effectRef>
            <a:fontRef idx="minor">
              <a:schemeClr val="tx1"/>
            </a:fontRef>
          </p:style>
        </p:cxnSp>
        <p:cxnSp>
          <p:nvCxnSpPr>
            <p:cNvPr id="71" name="Straight Connector 24">
              <a:extLst>
                <a:ext uri="{FF2B5EF4-FFF2-40B4-BE49-F238E27FC236}">
                  <a16:creationId xmlns:a16="http://schemas.microsoft.com/office/drawing/2014/main" xmlns="" id="{56B52EB6-2A67-4CF8-AC28-29D5728262CA}"/>
                </a:ext>
              </a:extLst>
            </p:cNvPr>
            <p:cNvCxnSpPr>
              <a:cxnSpLocks/>
            </p:cNvCxnSpPr>
            <p:nvPr/>
          </p:nvCxnSpPr>
          <p:spPr>
            <a:xfrm flipV="1">
              <a:off x="2803982" y="3677706"/>
              <a:ext cx="1" cy="501136"/>
            </a:xfrm>
            <a:prstGeom prst="line">
              <a:avLst/>
            </a:prstGeom>
          </p:spPr>
          <p:style>
            <a:lnRef idx="3">
              <a:schemeClr val="dk1"/>
            </a:lnRef>
            <a:fillRef idx="0">
              <a:schemeClr val="dk1"/>
            </a:fillRef>
            <a:effectRef idx="2">
              <a:schemeClr val="dk1"/>
            </a:effectRef>
            <a:fontRef idx="minor">
              <a:schemeClr val="tx1"/>
            </a:fontRef>
          </p:style>
        </p:cxnSp>
        <p:sp>
          <p:nvSpPr>
            <p:cNvPr id="72" name="TextBox 71">
              <a:extLst>
                <a:ext uri="{FF2B5EF4-FFF2-40B4-BE49-F238E27FC236}">
                  <a16:creationId xmlns:a16="http://schemas.microsoft.com/office/drawing/2014/main" xmlns="" id="{F2423239-A831-4D80-9F72-40F8E674D992}"/>
                </a:ext>
              </a:extLst>
            </p:cNvPr>
            <p:cNvSpPr txBox="1"/>
            <p:nvPr/>
          </p:nvSpPr>
          <p:spPr>
            <a:xfrm>
              <a:off x="604184" y="4156807"/>
              <a:ext cx="389850" cy="307777"/>
            </a:xfrm>
            <a:prstGeom prst="rect">
              <a:avLst/>
            </a:prstGeom>
            <a:noFill/>
          </p:spPr>
          <p:txBody>
            <a:bodyPr wrap="square" rtlCol="0">
              <a:spAutoFit/>
            </a:bodyPr>
            <a:lstStyle/>
            <a:p>
              <a:r>
                <a:rPr lang="en-US" sz="1400" dirty="0"/>
                <a:t>1G</a:t>
              </a:r>
            </a:p>
          </p:txBody>
        </p:sp>
        <p:sp>
          <p:nvSpPr>
            <p:cNvPr id="74" name="TextBox 73">
              <a:extLst>
                <a:ext uri="{FF2B5EF4-FFF2-40B4-BE49-F238E27FC236}">
                  <a16:creationId xmlns:a16="http://schemas.microsoft.com/office/drawing/2014/main" xmlns="" id="{DE98B681-453E-427B-B7BB-D04B58ECAF84}"/>
                </a:ext>
              </a:extLst>
            </p:cNvPr>
            <p:cNvSpPr txBox="1"/>
            <p:nvPr/>
          </p:nvSpPr>
          <p:spPr>
            <a:xfrm>
              <a:off x="3251850" y="4166332"/>
              <a:ext cx="389850" cy="307777"/>
            </a:xfrm>
            <a:prstGeom prst="rect">
              <a:avLst/>
            </a:prstGeom>
            <a:noFill/>
          </p:spPr>
          <p:txBody>
            <a:bodyPr wrap="square" rtlCol="0">
              <a:spAutoFit/>
            </a:bodyPr>
            <a:lstStyle/>
            <a:p>
              <a:r>
                <a:rPr lang="en-US" sz="1400" dirty="0"/>
                <a:t>1G</a:t>
              </a:r>
            </a:p>
          </p:txBody>
        </p:sp>
        <p:sp>
          <p:nvSpPr>
            <p:cNvPr id="75" name="TextBox 74">
              <a:extLst>
                <a:ext uri="{FF2B5EF4-FFF2-40B4-BE49-F238E27FC236}">
                  <a16:creationId xmlns:a16="http://schemas.microsoft.com/office/drawing/2014/main" xmlns="" id="{D6882D85-180A-4EE4-8B07-9D55FD1C77CB}"/>
                </a:ext>
              </a:extLst>
            </p:cNvPr>
            <p:cNvSpPr txBox="1"/>
            <p:nvPr/>
          </p:nvSpPr>
          <p:spPr>
            <a:xfrm>
              <a:off x="1444587" y="3760432"/>
              <a:ext cx="389850" cy="307777"/>
            </a:xfrm>
            <a:prstGeom prst="rect">
              <a:avLst/>
            </a:prstGeom>
            <a:noFill/>
          </p:spPr>
          <p:txBody>
            <a:bodyPr wrap="square" rtlCol="0">
              <a:spAutoFit/>
            </a:bodyPr>
            <a:lstStyle/>
            <a:p>
              <a:r>
                <a:rPr lang="en-US" sz="1400" dirty="0"/>
                <a:t>1G</a:t>
              </a:r>
            </a:p>
          </p:txBody>
        </p:sp>
        <p:sp>
          <p:nvSpPr>
            <p:cNvPr id="76" name="TextBox 75">
              <a:extLst>
                <a:ext uri="{FF2B5EF4-FFF2-40B4-BE49-F238E27FC236}">
                  <a16:creationId xmlns:a16="http://schemas.microsoft.com/office/drawing/2014/main" xmlns="" id="{1D5F2667-19A7-46D1-8878-FFFD8E588F2F}"/>
                </a:ext>
              </a:extLst>
            </p:cNvPr>
            <p:cNvSpPr txBox="1"/>
            <p:nvPr/>
          </p:nvSpPr>
          <p:spPr>
            <a:xfrm>
              <a:off x="2770984" y="3768150"/>
              <a:ext cx="389850" cy="307777"/>
            </a:xfrm>
            <a:prstGeom prst="rect">
              <a:avLst/>
            </a:prstGeom>
            <a:noFill/>
          </p:spPr>
          <p:txBody>
            <a:bodyPr wrap="square" rtlCol="0">
              <a:spAutoFit/>
            </a:bodyPr>
            <a:lstStyle/>
            <a:p>
              <a:r>
                <a:rPr lang="en-US" sz="1400" dirty="0"/>
                <a:t>1G</a:t>
              </a:r>
            </a:p>
          </p:txBody>
        </p:sp>
      </p:grpSp>
      <p:cxnSp>
        <p:nvCxnSpPr>
          <p:cNvPr id="80" name="Straight Connector 79">
            <a:extLst>
              <a:ext uri="{FF2B5EF4-FFF2-40B4-BE49-F238E27FC236}">
                <a16:creationId xmlns:a16="http://schemas.microsoft.com/office/drawing/2014/main" xmlns="" id="{3339A8A7-497F-4ED9-9487-B256697E1880}"/>
              </a:ext>
            </a:extLst>
          </p:cNvPr>
          <p:cNvCxnSpPr/>
          <p:nvPr/>
        </p:nvCxnSpPr>
        <p:spPr>
          <a:xfrm flipH="1">
            <a:off x="40946" y="4688148"/>
            <a:ext cx="4317214" cy="0"/>
          </a:xfrm>
          <a:prstGeom prst="line">
            <a:avLst/>
          </a:prstGeom>
        </p:spPr>
        <p:style>
          <a:lnRef idx="3">
            <a:schemeClr val="dk1"/>
          </a:lnRef>
          <a:fillRef idx="0">
            <a:schemeClr val="dk1"/>
          </a:fillRef>
          <a:effectRef idx="2">
            <a:schemeClr val="dk1"/>
          </a:effectRef>
          <a:fontRef idx="minor">
            <a:schemeClr val="tx1"/>
          </a:fontRef>
        </p:style>
      </p:cxnSp>
      <p:grpSp>
        <p:nvGrpSpPr>
          <p:cNvPr id="81" name="Group 80">
            <a:extLst>
              <a:ext uri="{FF2B5EF4-FFF2-40B4-BE49-F238E27FC236}">
                <a16:creationId xmlns:a16="http://schemas.microsoft.com/office/drawing/2014/main" xmlns="" id="{0C01F758-ECD4-4A63-9B17-D180A1CD7B68}"/>
              </a:ext>
            </a:extLst>
          </p:cNvPr>
          <p:cNvGrpSpPr/>
          <p:nvPr/>
        </p:nvGrpSpPr>
        <p:grpSpPr>
          <a:xfrm>
            <a:off x="525621" y="6569575"/>
            <a:ext cx="3169343" cy="369332"/>
            <a:chOff x="604184" y="4820981"/>
            <a:chExt cx="3169343" cy="369332"/>
          </a:xfrm>
        </p:grpSpPr>
        <p:cxnSp>
          <p:nvCxnSpPr>
            <p:cNvPr id="82" name="Straight Arrow Connector 81">
              <a:extLst>
                <a:ext uri="{FF2B5EF4-FFF2-40B4-BE49-F238E27FC236}">
                  <a16:creationId xmlns:a16="http://schemas.microsoft.com/office/drawing/2014/main" xmlns="" id="{9D451D06-055E-4FD4-800E-837E9F501436}"/>
                </a:ext>
              </a:extLst>
            </p:cNvPr>
            <p:cNvCxnSpPr/>
            <p:nvPr/>
          </p:nvCxnSpPr>
          <p:spPr>
            <a:xfrm>
              <a:off x="604184" y="4865615"/>
              <a:ext cx="3169343" cy="0"/>
            </a:xfrm>
            <a:prstGeom prst="straightConnector1">
              <a:avLst/>
            </a:prstGeom>
            <a:ln>
              <a:prstDash val="dashDot"/>
              <a:tailEnd type="triangle"/>
            </a:ln>
          </p:spPr>
          <p:style>
            <a:lnRef idx="3">
              <a:schemeClr val="accent5"/>
            </a:lnRef>
            <a:fillRef idx="0">
              <a:schemeClr val="accent5"/>
            </a:fillRef>
            <a:effectRef idx="2">
              <a:schemeClr val="accent5"/>
            </a:effectRef>
            <a:fontRef idx="minor">
              <a:schemeClr val="tx1"/>
            </a:fontRef>
          </p:style>
        </p:cxnSp>
        <p:sp>
          <p:nvSpPr>
            <p:cNvPr id="83" name="TextBox 82">
              <a:extLst>
                <a:ext uri="{FF2B5EF4-FFF2-40B4-BE49-F238E27FC236}">
                  <a16:creationId xmlns:a16="http://schemas.microsoft.com/office/drawing/2014/main" xmlns="" id="{EFC364A9-560D-45DC-BAD1-32AA2E3DFDBE}"/>
                </a:ext>
              </a:extLst>
            </p:cNvPr>
            <p:cNvSpPr txBox="1"/>
            <p:nvPr/>
          </p:nvSpPr>
          <p:spPr>
            <a:xfrm>
              <a:off x="1895345" y="4820981"/>
              <a:ext cx="587020" cy="369332"/>
            </a:xfrm>
            <a:prstGeom prst="rect">
              <a:avLst/>
            </a:prstGeom>
            <a:noFill/>
            <a:ln>
              <a:solidFill>
                <a:schemeClr val="bg1"/>
              </a:solidFill>
            </a:ln>
          </p:spPr>
          <p:txBody>
            <a:bodyPr wrap="none" rtlCol="0">
              <a:spAutoFit/>
            </a:bodyPr>
            <a:lstStyle/>
            <a:p>
              <a:r>
                <a:rPr lang="en-US" dirty="0">
                  <a:solidFill>
                    <a:schemeClr val="accent1">
                      <a:lumMod val="50000"/>
                    </a:schemeClr>
                  </a:solidFill>
                </a:rPr>
                <a:t>Ping</a:t>
              </a:r>
            </a:p>
          </p:txBody>
        </p:sp>
      </p:grpSp>
      <p:grpSp>
        <p:nvGrpSpPr>
          <p:cNvPr id="84" name="Group 83">
            <a:extLst>
              <a:ext uri="{FF2B5EF4-FFF2-40B4-BE49-F238E27FC236}">
                <a16:creationId xmlns:a16="http://schemas.microsoft.com/office/drawing/2014/main" xmlns="" id="{97FD258B-C369-45B5-8688-FF2CF86D358B}"/>
              </a:ext>
            </a:extLst>
          </p:cNvPr>
          <p:cNvGrpSpPr/>
          <p:nvPr/>
        </p:nvGrpSpPr>
        <p:grpSpPr>
          <a:xfrm>
            <a:off x="1785424" y="4534718"/>
            <a:ext cx="808420" cy="1395967"/>
            <a:chOff x="1715995" y="2784436"/>
            <a:chExt cx="808420" cy="1395967"/>
          </a:xfrm>
        </p:grpSpPr>
        <p:sp>
          <p:nvSpPr>
            <p:cNvPr id="85" name="Arc 84">
              <a:extLst>
                <a:ext uri="{FF2B5EF4-FFF2-40B4-BE49-F238E27FC236}">
                  <a16:creationId xmlns:a16="http://schemas.microsoft.com/office/drawing/2014/main" xmlns="" id="{C57C51D3-417B-4C6E-9F91-26830619080B}"/>
                </a:ext>
              </a:extLst>
            </p:cNvPr>
            <p:cNvSpPr/>
            <p:nvPr/>
          </p:nvSpPr>
          <p:spPr>
            <a:xfrm rot="16379486">
              <a:off x="1422221" y="3078210"/>
              <a:ext cx="1395967" cy="808420"/>
            </a:xfrm>
            <a:prstGeom prst="arc">
              <a:avLst>
                <a:gd name="adj1" fmla="val 5002425"/>
                <a:gd name="adj2" fmla="val 16350957"/>
              </a:avLst>
            </a:prstGeom>
            <a:ln>
              <a:solidFill>
                <a:schemeClr val="accent5">
                  <a:lumMod val="75000"/>
                </a:schemeClr>
              </a:solidFill>
              <a:prstDash val="dashDot"/>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86" name="Straight Arrow Connector 85">
              <a:extLst>
                <a:ext uri="{FF2B5EF4-FFF2-40B4-BE49-F238E27FC236}">
                  <a16:creationId xmlns:a16="http://schemas.microsoft.com/office/drawing/2014/main" xmlns="" id="{D62259DF-6F77-465D-A1F7-D2359B2FF252}"/>
                </a:ext>
              </a:extLst>
            </p:cNvPr>
            <p:cNvCxnSpPr>
              <a:cxnSpLocks/>
            </p:cNvCxnSpPr>
            <p:nvPr/>
          </p:nvCxnSpPr>
          <p:spPr>
            <a:xfrm flipV="1">
              <a:off x="2521277" y="3417149"/>
              <a:ext cx="0" cy="17227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87" name="TextBox 86">
              <a:extLst>
                <a:ext uri="{FF2B5EF4-FFF2-40B4-BE49-F238E27FC236}">
                  <a16:creationId xmlns:a16="http://schemas.microsoft.com/office/drawing/2014/main" xmlns="" id="{5ECD00A5-FEFE-493C-940B-86A166C848A0}"/>
                </a:ext>
              </a:extLst>
            </p:cNvPr>
            <p:cNvSpPr txBox="1"/>
            <p:nvPr/>
          </p:nvSpPr>
          <p:spPr>
            <a:xfrm>
              <a:off x="1788596" y="3757601"/>
              <a:ext cx="625492" cy="369332"/>
            </a:xfrm>
            <a:prstGeom prst="rect">
              <a:avLst/>
            </a:prstGeom>
            <a:noFill/>
          </p:spPr>
          <p:txBody>
            <a:bodyPr wrap="none" rtlCol="0">
              <a:spAutoFit/>
            </a:bodyPr>
            <a:lstStyle/>
            <a:p>
              <a:r>
                <a:rPr lang="en-US" dirty="0" err="1">
                  <a:solidFill>
                    <a:schemeClr val="accent1">
                      <a:lumMod val="50000"/>
                    </a:schemeClr>
                  </a:solidFill>
                </a:rPr>
                <a:t>iperf</a:t>
              </a:r>
              <a:endParaRPr lang="en-US" dirty="0">
                <a:solidFill>
                  <a:schemeClr val="accent1">
                    <a:lumMod val="50000"/>
                  </a:schemeClr>
                </a:solidFill>
              </a:endParaRPr>
            </a:p>
          </p:txBody>
        </p:sp>
      </p:grpSp>
    </p:spTree>
    <p:extLst>
      <p:ext uri="{BB962C8B-B14F-4D97-AF65-F5344CB8AC3E}">
        <p14:creationId xmlns:p14="http://schemas.microsoft.com/office/powerpoint/2010/main" val="91565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p:cNvSpPr txBox="1"/>
          <p:nvPr/>
        </p:nvSpPr>
        <p:spPr>
          <a:xfrm>
            <a:off x="1586544" y="3434094"/>
            <a:ext cx="1517374" cy="613549"/>
          </a:xfrm>
          <a:prstGeom prst="rect">
            <a:avLst/>
          </a:prstGeom>
          <a:noFill/>
        </p:spPr>
        <p:txBody>
          <a:bodyPr wrap="square" rtlCol="0">
            <a:spAutoFit/>
          </a:bodyPr>
          <a:lstStyle/>
          <a:p>
            <a:r>
              <a:rPr lang="en-US" sz="1400" dirty="0"/>
              <a:t>Virtual Topology</a:t>
            </a:r>
          </a:p>
        </p:txBody>
      </p:sp>
      <p:sp>
        <p:nvSpPr>
          <p:cNvPr id="8" name="TextBox 7"/>
          <p:cNvSpPr txBox="1"/>
          <p:nvPr/>
        </p:nvSpPr>
        <p:spPr>
          <a:xfrm>
            <a:off x="3265747" y="6311561"/>
            <a:ext cx="1035936" cy="385800"/>
          </a:xfrm>
          <a:prstGeom prst="rect">
            <a:avLst/>
          </a:prstGeom>
          <a:noFill/>
        </p:spPr>
        <p:txBody>
          <a:bodyPr wrap="none" rtlCol="0">
            <a:spAutoFit/>
          </a:bodyPr>
          <a:lstStyle/>
          <a:p>
            <a:r>
              <a:rPr lang="en-US" dirty="0"/>
              <a:t>Switch1</a:t>
            </a:r>
          </a:p>
        </p:txBody>
      </p:sp>
      <p:sp>
        <p:nvSpPr>
          <p:cNvPr id="9" name="TextBox 8"/>
          <p:cNvSpPr txBox="1"/>
          <p:nvPr/>
        </p:nvSpPr>
        <p:spPr>
          <a:xfrm>
            <a:off x="5499742" y="6311561"/>
            <a:ext cx="1035936" cy="385800"/>
          </a:xfrm>
          <a:prstGeom prst="rect">
            <a:avLst/>
          </a:prstGeom>
          <a:noFill/>
        </p:spPr>
        <p:txBody>
          <a:bodyPr wrap="none" rtlCol="0">
            <a:spAutoFit/>
          </a:bodyPr>
          <a:lstStyle/>
          <a:p>
            <a:r>
              <a:rPr lang="en-US" dirty="0"/>
              <a:t>Switch2</a:t>
            </a:r>
          </a:p>
        </p:txBody>
      </p:sp>
      <p:sp>
        <p:nvSpPr>
          <p:cNvPr id="10" name="TextBox 9"/>
          <p:cNvSpPr txBox="1"/>
          <p:nvPr/>
        </p:nvSpPr>
        <p:spPr>
          <a:xfrm>
            <a:off x="7801931" y="6311561"/>
            <a:ext cx="1035936" cy="385800"/>
          </a:xfrm>
          <a:prstGeom prst="rect">
            <a:avLst/>
          </a:prstGeom>
          <a:noFill/>
        </p:spPr>
        <p:txBody>
          <a:bodyPr wrap="none" rtlCol="0">
            <a:spAutoFit/>
          </a:bodyPr>
          <a:lstStyle/>
          <a:p>
            <a:r>
              <a:rPr lang="en-US" dirty="0"/>
              <a:t>Switch3</a:t>
            </a:r>
          </a:p>
        </p:txBody>
      </p:sp>
      <p:grpSp>
        <p:nvGrpSpPr>
          <p:cNvPr id="94" name="Group 93"/>
          <p:cNvGrpSpPr/>
          <p:nvPr/>
        </p:nvGrpSpPr>
        <p:grpSpPr>
          <a:xfrm>
            <a:off x="2927360" y="5764493"/>
            <a:ext cx="6317149" cy="667425"/>
            <a:chOff x="2927360" y="5764493"/>
            <a:chExt cx="6317149" cy="667425"/>
          </a:xfrm>
        </p:grpSpPr>
        <p:pic>
          <p:nvPicPr>
            <p:cNvPr id="5"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927360" y="5764495"/>
              <a:ext cx="1849159" cy="6674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161355" y="5764494"/>
              <a:ext cx="1849159" cy="6674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395350" y="5764493"/>
              <a:ext cx="1849159" cy="66742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a:xfrm>
              <a:off x="4541130" y="6098202"/>
              <a:ext cx="1097122"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6672125" y="6098202"/>
              <a:ext cx="1129806" cy="0"/>
            </a:xfrm>
            <a:prstGeom prst="line">
              <a:avLst/>
            </a:prstGeom>
            <a:ln w="28575"/>
          </p:spPr>
          <p:style>
            <a:lnRef idx="3">
              <a:schemeClr val="dk1"/>
            </a:lnRef>
            <a:fillRef idx="0">
              <a:schemeClr val="dk1"/>
            </a:fillRef>
            <a:effectRef idx="2">
              <a:schemeClr val="dk1"/>
            </a:effectRef>
            <a:fontRef idx="minor">
              <a:schemeClr val="tx1"/>
            </a:fontRef>
          </p:style>
        </p:cxnSp>
      </p:grpSp>
      <p:sp>
        <p:nvSpPr>
          <p:cNvPr id="13" name="Rounded Rectangle 12"/>
          <p:cNvSpPr/>
          <p:nvPr/>
        </p:nvSpPr>
        <p:spPr>
          <a:xfrm>
            <a:off x="2927360" y="3486697"/>
            <a:ext cx="6133438" cy="1258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ysClr val="windowText" lastClr="000000"/>
                </a:solidFill>
              </a:rPr>
              <a:t>Network Hypervisor</a:t>
            </a:r>
          </a:p>
        </p:txBody>
      </p:sp>
      <p:cxnSp>
        <p:nvCxnSpPr>
          <p:cNvPr id="14" name="Straight Arrow Connector 13"/>
          <p:cNvCxnSpPr>
            <a:stCxn id="13" idx="2"/>
            <a:endCxn id="5" idx="0"/>
          </p:cNvCxnSpPr>
          <p:nvPr/>
        </p:nvCxnSpPr>
        <p:spPr>
          <a:xfrm flipH="1">
            <a:off x="3851936" y="4744962"/>
            <a:ext cx="2142141" cy="1019531"/>
          </a:xfrm>
          <a:prstGeom prst="straightConnector1">
            <a:avLst/>
          </a:prstGeom>
          <a:ln>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15" name="Straight Arrow Connector 14"/>
          <p:cNvCxnSpPr>
            <a:stCxn id="13" idx="2"/>
            <a:endCxn id="6" idx="0"/>
          </p:cNvCxnSpPr>
          <p:nvPr/>
        </p:nvCxnSpPr>
        <p:spPr>
          <a:xfrm>
            <a:off x="5994079" y="4744964"/>
            <a:ext cx="91854" cy="1019530"/>
          </a:xfrm>
          <a:prstGeom prst="straightConnector1">
            <a:avLst/>
          </a:prstGeom>
          <a:ln>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13" idx="2"/>
            <a:endCxn id="7" idx="0"/>
          </p:cNvCxnSpPr>
          <p:nvPr/>
        </p:nvCxnSpPr>
        <p:spPr>
          <a:xfrm>
            <a:off x="5994077" y="4744962"/>
            <a:ext cx="2325849" cy="1019528"/>
          </a:xfrm>
          <a:prstGeom prst="straightConnector1">
            <a:avLst/>
          </a:prstGeom>
          <a:ln>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3611516" y="4948001"/>
            <a:ext cx="1279902" cy="385800"/>
          </a:xfrm>
          <a:prstGeom prst="rect">
            <a:avLst/>
          </a:prstGeom>
          <a:noFill/>
        </p:spPr>
        <p:txBody>
          <a:bodyPr wrap="none" rtlCol="0">
            <a:spAutoFit/>
          </a:bodyPr>
          <a:lstStyle/>
          <a:p>
            <a:r>
              <a:rPr lang="en-US" dirty="0" err="1"/>
              <a:t>OpenFlow</a:t>
            </a:r>
            <a:endParaRPr lang="en-US" dirty="0"/>
          </a:p>
        </p:txBody>
      </p:sp>
      <p:cxnSp>
        <p:nvCxnSpPr>
          <p:cNvPr id="22" name="Straight Arrow Connector 21"/>
          <p:cNvCxnSpPr>
            <a:cxnSpLocks/>
            <a:stCxn id="13" idx="0"/>
            <a:endCxn id="4" idx="2"/>
          </p:cNvCxnSpPr>
          <p:nvPr/>
        </p:nvCxnSpPr>
        <p:spPr>
          <a:xfrm flipH="1" flipV="1">
            <a:off x="1771889" y="2467164"/>
            <a:ext cx="4222190" cy="10195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a:cxnSpLocks/>
            <a:stCxn id="13" idx="0"/>
            <a:endCxn id="20" idx="2"/>
          </p:cNvCxnSpPr>
          <p:nvPr/>
        </p:nvCxnSpPr>
        <p:spPr>
          <a:xfrm flipH="1" flipV="1">
            <a:off x="4861436" y="2466913"/>
            <a:ext cx="1132643" cy="10197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cxnSpLocks/>
            <a:stCxn id="13" idx="0"/>
            <a:endCxn id="21" idx="2"/>
          </p:cNvCxnSpPr>
          <p:nvPr/>
        </p:nvCxnSpPr>
        <p:spPr>
          <a:xfrm flipV="1">
            <a:off x="5994079" y="2464749"/>
            <a:ext cx="1941464" cy="10219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98" name="Group 97"/>
          <p:cNvGrpSpPr/>
          <p:nvPr/>
        </p:nvGrpSpPr>
        <p:grpSpPr>
          <a:xfrm>
            <a:off x="3322456" y="217849"/>
            <a:ext cx="3077962" cy="2249064"/>
            <a:chOff x="3322456" y="217849"/>
            <a:chExt cx="3077962" cy="2249064"/>
          </a:xfrm>
        </p:grpSpPr>
        <p:grpSp>
          <p:nvGrpSpPr>
            <p:cNvPr id="96" name="Group 95"/>
            <p:cNvGrpSpPr/>
            <p:nvPr/>
          </p:nvGrpSpPr>
          <p:grpSpPr>
            <a:xfrm>
              <a:off x="3322456" y="217849"/>
              <a:ext cx="3077962" cy="2249064"/>
              <a:chOff x="3322456" y="217849"/>
              <a:chExt cx="3077962" cy="2249064"/>
            </a:xfrm>
          </p:grpSpPr>
          <p:sp>
            <p:nvSpPr>
              <p:cNvPr id="20" name="Rectangle 19"/>
              <p:cNvSpPr/>
              <p:nvPr/>
            </p:nvSpPr>
            <p:spPr>
              <a:xfrm>
                <a:off x="3322456" y="245799"/>
                <a:ext cx="3077962"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TextBox 25"/>
              <p:cNvSpPr txBox="1"/>
              <p:nvPr/>
            </p:nvSpPr>
            <p:spPr>
              <a:xfrm>
                <a:off x="4388029" y="217849"/>
                <a:ext cx="1114772" cy="385800"/>
              </a:xfrm>
              <a:prstGeom prst="rect">
                <a:avLst/>
              </a:prstGeom>
              <a:noFill/>
            </p:spPr>
            <p:txBody>
              <a:bodyPr wrap="none" rtlCol="0">
                <a:spAutoFit/>
              </a:bodyPr>
              <a:lstStyle/>
              <a:p>
                <a:r>
                  <a:rPr lang="en-US" dirty="0"/>
                  <a:t>Tenant 2</a:t>
                </a:r>
              </a:p>
            </p:txBody>
          </p:sp>
          <p:sp>
            <p:nvSpPr>
              <p:cNvPr id="43" name="Rounded Rectangle 42"/>
              <p:cNvSpPr/>
              <p:nvPr/>
            </p:nvSpPr>
            <p:spPr>
              <a:xfrm>
                <a:off x="4069881" y="709803"/>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ONOS Controller</a:t>
                </a:r>
              </a:p>
            </p:txBody>
          </p:sp>
          <p:pic>
            <p:nvPicPr>
              <p:cNvPr id="44"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125579" y="149941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807708" y="205584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100570" y="178449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71779" y="2090874"/>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801362" y="1579829"/>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841612" y="187174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209014" y="212282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80050" y="1748665"/>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p:cNvCxnSpPr>
                <a:cxnSpLocks/>
                <a:stCxn id="34" idx="0"/>
              </p:cNvCxnSpPr>
              <p:nvPr/>
            </p:nvCxnSpPr>
            <p:spPr>
              <a:xfrm flipV="1">
                <a:off x="3807708" y="1652595"/>
                <a:ext cx="475924" cy="171293"/>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a:cxnSpLocks/>
                <a:stCxn id="34" idx="0"/>
                <a:endCxn id="45" idx="0"/>
              </p:cNvCxnSpPr>
              <p:nvPr/>
            </p:nvCxnSpPr>
            <p:spPr>
              <a:xfrm>
                <a:off x="3807708" y="1823889"/>
                <a:ext cx="317869" cy="231961"/>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4266648" y="2205475"/>
                <a:ext cx="393609" cy="0"/>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a:endCxn id="47" idx="0"/>
              </p:cNvCxnSpPr>
              <p:nvPr/>
            </p:nvCxnSpPr>
            <p:spPr>
              <a:xfrm>
                <a:off x="4531570" y="1921885"/>
                <a:ext cx="258078" cy="168989"/>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p:cNvCxnSpPr>
                <a:endCxn id="50" idx="0"/>
              </p:cNvCxnSpPr>
              <p:nvPr/>
            </p:nvCxnSpPr>
            <p:spPr>
              <a:xfrm>
                <a:off x="5280657" y="1991615"/>
                <a:ext cx="246224" cy="131215"/>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V="1">
                <a:off x="4616426" y="1892951"/>
                <a:ext cx="423171" cy="27480"/>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p:cNvCxnSpPr>
                <a:endCxn id="48" idx="0"/>
              </p:cNvCxnSpPr>
              <p:nvPr/>
            </p:nvCxnSpPr>
            <p:spPr>
              <a:xfrm flipV="1">
                <a:off x="4588885" y="1579829"/>
                <a:ext cx="530343" cy="65513"/>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p:cNvCxnSpPr>
                <a:endCxn id="49" idx="0"/>
              </p:cNvCxnSpPr>
              <p:nvPr/>
            </p:nvCxnSpPr>
            <p:spPr>
              <a:xfrm>
                <a:off x="4542281" y="1617581"/>
                <a:ext cx="617200" cy="254164"/>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a:off x="5268634" y="1707573"/>
                <a:ext cx="653530" cy="139339"/>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a:stCxn id="50" idx="0"/>
              </p:cNvCxnSpPr>
              <p:nvPr/>
            </p:nvCxnSpPr>
            <p:spPr>
              <a:xfrm flipV="1">
                <a:off x="5526884" y="1849081"/>
                <a:ext cx="106741" cy="273749"/>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a:endCxn id="50" idx="0"/>
              </p:cNvCxnSpPr>
              <p:nvPr/>
            </p:nvCxnSpPr>
            <p:spPr>
              <a:xfrm flipV="1">
                <a:off x="4879198" y="2122830"/>
                <a:ext cx="647683" cy="82625"/>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a:stCxn id="45" idx="0"/>
              </p:cNvCxnSpPr>
              <p:nvPr/>
            </p:nvCxnSpPr>
            <p:spPr>
              <a:xfrm flipV="1">
                <a:off x="4125577" y="1927365"/>
                <a:ext cx="135072" cy="128483"/>
              </a:xfrm>
              <a:prstGeom prst="line">
                <a:avLst/>
              </a:prstGeom>
            </p:spPr>
            <p:style>
              <a:lnRef idx="1">
                <a:schemeClr val="dk1"/>
              </a:lnRef>
              <a:fillRef idx="0">
                <a:schemeClr val="dk1"/>
              </a:fillRef>
              <a:effectRef idx="0">
                <a:schemeClr val="dk1"/>
              </a:effectRef>
              <a:fontRef idx="minor">
                <a:schemeClr val="tx1"/>
              </a:fontRef>
            </p:style>
          </p:cxnSp>
        </p:grpSp>
        <p:pic>
          <p:nvPicPr>
            <p:cNvPr id="34"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489839" y="1823886"/>
              <a:ext cx="635740" cy="2294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5" name="Group 94"/>
          <p:cNvGrpSpPr/>
          <p:nvPr/>
        </p:nvGrpSpPr>
        <p:grpSpPr>
          <a:xfrm>
            <a:off x="219845" y="210316"/>
            <a:ext cx="3104087" cy="2256848"/>
            <a:chOff x="219845" y="210316"/>
            <a:chExt cx="3104087" cy="2256848"/>
          </a:xfrm>
        </p:grpSpPr>
        <p:sp>
          <p:nvSpPr>
            <p:cNvPr id="4" name="Rectangle 3"/>
            <p:cNvSpPr/>
            <p:nvPr/>
          </p:nvSpPr>
          <p:spPr>
            <a:xfrm>
              <a:off x="219845" y="246050"/>
              <a:ext cx="3104087"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Box 24"/>
            <p:cNvSpPr txBox="1"/>
            <p:nvPr/>
          </p:nvSpPr>
          <p:spPr>
            <a:xfrm>
              <a:off x="1124893" y="210316"/>
              <a:ext cx="1114772" cy="385800"/>
            </a:xfrm>
            <a:prstGeom prst="rect">
              <a:avLst/>
            </a:prstGeom>
            <a:noFill/>
          </p:spPr>
          <p:txBody>
            <a:bodyPr wrap="none" rtlCol="0">
              <a:spAutoFit/>
            </a:bodyPr>
            <a:lstStyle/>
            <a:p>
              <a:r>
                <a:rPr lang="en-US" dirty="0"/>
                <a:t>Tenant 1</a:t>
              </a:r>
            </a:p>
          </p:txBody>
        </p:sp>
        <p:sp>
          <p:nvSpPr>
            <p:cNvPr id="28" name="Rounded Rectangle 27"/>
            <p:cNvSpPr/>
            <p:nvPr/>
          </p:nvSpPr>
          <p:spPr>
            <a:xfrm>
              <a:off x="799434" y="719393"/>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err="1">
                  <a:solidFill>
                    <a:schemeClr val="tx1"/>
                  </a:solidFill>
                </a:rPr>
                <a:t>OpenDaylight</a:t>
              </a:r>
              <a:r>
                <a:rPr lang="en-US" sz="1400" dirty="0">
                  <a:solidFill>
                    <a:schemeClr val="tx1"/>
                  </a:solidFill>
                </a:rPr>
                <a:t> Controller</a:t>
              </a:r>
            </a:p>
          </p:txBody>
        </p:sp>
        <p:pic>
          <p:nvPicPr>
            <p:cNvPr id="29"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31206" y="1743101"/>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515144" y="2099726"/>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50804" y="210503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33432" y="210503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767896" y="2099726"/>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085765" y="1744154"/>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345094" y="1355861"/>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p:cNvCxnSpPr>
              <a:stCxn id="29" idx="0"/>
            </p:cNvCxnSpPr>
            <p:nvPr/>
          </p:nvCxnSpPr>
          <p:spPr>
            <a:xfrm flipV="1">
              <a:off x="849073" y="1482804"/>
              <a:ext cx="625959" cy="260299"/>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p:cNvCxnSpPr>
              <a:cxnSpLocks/>
            </p:cNvCxnSpPr>
            <p:nvPr/>
          </p:nvCxnSpPr>
          <p:spPr>
            <a:xfrm flipV="1">
              <a:off x="512665" y="1896095"/>
              <a:ext cx="225747" cy="20894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p:cNvCxnSpPr>
              <a:cxnSpLocks/>
              <a:stCxn id="31" idx="0"/>
            </p:cNvCxnSpPr>
            <p:nvPr/>
          </p:nvCxnSpPr>
          <p:spPr>
            <a:xfrm flipH="1" flipV="1">
              <a:off x="960002" y="1857831"/>
              <a:ext cx="308668" cy="247202"/>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a:cxnSpLocks/>
              <a:stCxn id="33" idx="0"/>
            </p:cNvCxnSpPr>
            <p:nvPr/>
          </p:nvCxnSpPr>
          <p:spPr>
            <a:xfrm flipV="1">
              <a:off x="2085763" y="1866804"/>
              <a:ext cx="175247" cy="232925"/>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a:cxnSpLocks/>
              <a:stCxn id="30" idx="0"/>
            </p:cNvCxnSpPr>
            <p:nvPr/>
          </p:nvCxnSpPr>
          <p:spPr>
            <a:xfrm flipH="1" flipV="1">
              <a:off x="2549592" y="1896093"/>
              <a:ext cx="283419" cy="203634"/>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flipH="1" flipV="1">
              <a:off x="1777677" y="1482804"/>
              <a:ext cx="593584" cy="260299"/>
            </a:xfrm>
            <a:prstGeom prst="line">
              <a:avLst/>
            </a:prstGeom>
          </p:spPr>
          <p:style>
            <a:lnRef idx="1">
              <a:schemeClr val="dk1"/>
            </a:lnRef>
            <a:fillRef idx="0">
              <a:schemeClr val="dk1"/>
            </a:fillRef>
            <a:effectRef idx="0">
              <a:schemeClr val="dk1"/>
            </a:effectRef>
            <a:fontRef idx="minor">
              <a:schemeClr val="tx1"/>
            </a:fontRef>
          </p:style>
        </p:cxnSp>
      </p:grpSp>
      <p:pic>
        <p:nvPicPr>
          <p:cNvPr id="66" name="Picture 4" descr="Image result for customer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9434" y="3699537"/>
            <a:ext cx="923851" cy="847637"/>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p:cNvCxnSpPr/>
          <p:nvPr/>
        </p:nvCxnSpPr>
        <p:spPr>
          <a:xfrm>
            <a:off x="1723571" y="3891430"/>
            <a:ext cx="120378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Straight Arrow Connector 67"/>
          <p:cNvCxnSpPr/>
          <p:nvPr/>
        </p:nvCxnSpPr>
        <p:spPr>
          <a:xfrm flipH="1">
            <a:off x="1723285" y="4328481"/>
            <a:ext cx="1204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0" name="TextBox 69"/>
          <p:cNvSpPr txBox="1"/>
          <p:nvPr/>
        </p:nvSpPr>
        <p:spPr>
          <a:xfrm>
            <a:off x="1622600" y="4427162"/>
            <a:ext cx="1517374" cy="613549"/>
          </a:xfrm>
          <a:prstGeom prst="rect">
            <a:avLst/>
          </a:prstGeom>
          <a:noFill/>
        </p:spPr>
        <p:txBody>
          <a:bodyPr wrap="square" rtlCol="0">
            <a:spAutoFit/>
          </a:bodyPr>
          <a:lstStyle/>
          <a:p>
            <a:r>
              <a:rPr lang="en-US" sz="1400" dirty="0"/>
              <a:t>Tenant Mapping</a:t>
            </a:r>
          </a:p>
        </p:txBody>
      </p:sp>
      <p:grpSp>
        <p:nvGrpSpPr>
          <p:cNvPr id="97" name="Group 96"/>
          <p:cNvGrpSpPr/>
          <p:nvPr/>
        </p:nvGrpSpPr>
        <p:grpSpPr>
          <a:xfrm>
            <a:off x="6398738" y="217849"/>
            <a:ext cx="3080026" cy="2246900"/>
            <a:chOff x="6398738" y="217849"/>
            <a:chExt cx="3080026" cy="2246900"/>
          </a:xfrm>
        </p:grpSpPr>
        <p:sp>
          <p:nvSpPr>
            <p:cNvPr id="21" name="Rectangle 20"/>
            <p:cNvSpPr/>
            <p:nvPr/>
          </p:nvSpPr>
          <p:spPr>
            <a:xfrm>
              <a:off x="6398738" y="243635"/>
              <a:ext cx="3073611"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TextBox 26"/>
            <p:cNvSpPr txBox="1"/>
            <p:nvPr/>
          </p:nvSpPr>
          <p:spPr>
            <a:xfrm>
              <a:off x="7503841" y="217849"/>
              <a:ext cx="1114772" cy="385800"/>
            </a:xfrm>
            <a:prstGeom prst="rect">
              <a:avLst/>
            </a:prstGeom>
            <a:noFill/>
          </p:spPr>
          <p:txBody>
            <a:bodyPr wrap="none" rtlCol="0">
              <a:spAutoFit/>
            </a:bodyPr>
            <a:lstStyle/>
            <a:p>
              <a:r>
                <a:rPr lang="en-US" dirty="0"/>
                <a:t>Tenant 3</a:t>
              </a:r>
            </a:p>
          </p:txBody>
        </p:sp>
        <p:sp>
          <p:nvSpPr>
            <p:cNvPr id="63" name="Rounded Rectangle 62"/>
            <p:cNvSpPr/>
            <p:nvPr/>
          </p:nvSpPr>
          <p:spPr>
            <a:xfrm>
              <a:off x="7217793" y="708972"/>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POX Controller</a:t>
              </a:r>
            </a:p>
          </p:txBody>
        </p:sp>
        <p:pic>
          <p:nvPicPr>
            <p:cNvPr id="71" name="Picture 2" descr="https://openclipart.org/image/2400px/svg_to_png/215022/blue-switch.png">
              <a:extLst>
                <a:ext uri="{FF2B5EF4-FFF2-40B4-BE49-F238E27FC236}">
                  <a16:creationId xmlns:a16="http://schemas.microsoft.com/office/drawing/2014/main" xmlns="" id="{B92059DC-D3F4-48AC-B103-9AA9115C69B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859086" y="1726855"/>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https://openclipart.org/image/2400px/svg_to_png/215022/blue-switch.png">
              <a:extLst>
                <a:ext uri="{FF2B5EF4-FFF2-40B4-BE49-F238E27FC236}">
                  <a16:creationId xmlns:a16="http://schemas.microsoft.com/office/drawing/2014/main" xmlns="" id="{B5947960-1A8E-4223-9CDA-B0FCD2B4F9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843024" y="2083481"/>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https://openclipart.org/image/2400px/svg_to_png/215022/blue-switch.png">
              <a:extLst>
                <a:ext uri="{FF2B5EF4-FFF2-40B4-BE49-F238E27FC236}">
                  <a16:creationId xmlns:a16="http://schemas.microsoft.com/office/drawing/2014/main" xmlns="" id="{72E1143B-CD28-4776-8924-9EE5781B09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278683" y="208878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https://openclipart.org/image/2400px/svg_to_png/215022/blue-switch.png">
              <a:extLst>
                <a:ext uri="{FF2B5EF4-FFF2-40B4-BE49-F238E27FC236}">
                  <a16:creationId xmlns:a16="http://schemas.microsoft.com/office/drawing/2014/main" xmlns="" id="{E492ED53-BCAE-4E05-B185-BABA8E67AB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522678" y="208878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https://openclipart.org/image/2400px/svg_to_png/215022/blue-switch.png">
              <a:extLst>
                <a:ext uri="{FF2B5EF4-FFF2-40B4-BE49-F238E27FC236}">
                  <a16:creationId xmlns:a16="http://schemas.microsoft.com/office/drawing/2014/main" xmlns="" id="{D4D3B828-0D67-4BB3-BFB1-3F0ED60D13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095776" y="2083481"/>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https://openclipart.org/image/2400px/svg_to_png/215022/blue-switch.png">
              <a:extLst>
                <a:ext uri="{FF2B5EF4-FFF2-40B4-BE49-F238E27FC236}">
                  <a16:creationId xmlns:a16="http://schemas.microsoft.com/office/drawing/2014/main" xmlns="" id="{6769C193-5B2B-4502-B54D-B44B6BEFC3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413645" y="1727908"/>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https://openclipart.org/image/2400px/svg_to_png/215022/blue-switch.png">
              <a:extLst>
                <a:ext uri="{FF2B5EF4-FFF2-40B4-BE49-F238E27FC236}">
                  <a16:creationId xmlns:a16="http://schemas.microsoft.com/office/drawing/2014/main" xmlns="" id="{6B73617F-42BD-418B-B04D-D0494D8324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324952" y="1339594"/>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Connector 77">
              <a:extLst>
                <a:ext uri="{FF2B5EF4-FFF2-40B4-BE49-F238E27FC236}">
                  <a16:creationId xmlns:a16="http://schemas.microsoft.com/office/drawing/2014/main" xmlns="" id="{3EE0AB34-1497-4F8F-82DA-7861FC3D3D49}"/>
                </a:ext>
              </a:extLst>
            </p:cNvPr>
            <p:cNvCxnSpPr>
              <a:cxnSpLocks/>
              <a:stCxn id="71" idx="0"/>
            </p:cNvCxnSpPr>
            <p:nvPr/>
          </p:nvCxnSpPr>
          <p:spPr>
            <a:xfrm flipV="1">
              <a:off x="7176955" y="1490026"/>
              <a:ext cx="315650" cy="236829"/>
            </a:xfrm>
            <a:prstGeom prst="line">
              <a:avLst/>
            </a:prstGeom>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xmlns="" id="{4C4D59B3-2A6D-49DC-8D9B-60930F9CCACF}"/>
                </a:ext>
              </a:extLst>
            </p:cNvPr>
            <p:cNvCxnSpPr>
              <a:cxnSpLocks/>
            </p:cNvCxnSpPr>
            <p:nvPr/>
          </p:nvCxnSpPr>
          <p:spPr>
            <a:xfrm flipV="1">
              <a:off x="6859861" y="1897573"/>
              <a:ext cx="225747" cy="208940"/>
            </a:xfrm>
            <a:prstGeom prst="line">
              <a:avLst/>
            </a:prstGeom>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xmlns="" id="{9213E8AB-76DA-47AE-995F-3BFD8CC4A864}"/>
                </a:ext>
              </a:extLst>
            </p:cNvPr>
            <p:cNvCxnSpPr>
              <a:cxnSpLocks/>
            </p:cNvCxnSpPr>
            <p:nvPr/>
          </p:nvCxnSpPr>
          <p:spPr>
            <a:xfrm flipH="1" flipV="1">
              <a:off x="7307199" y="1859308"/>
              <a:ext cx="308668" cy="247202"/>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xmlns="" id="{50FCCF99-6F81-440D-AC63-C73B3E8DF563}"/>
                </a:ext>
              </a:extLst>
            </p:cNvPr>
            <p:cNvCxnSpPr>
              <a:cxnSpLocks/>
            </p:cNvCxnSpPr>
            <p:nvPr/>
          </p:nvCxnSpPr>
          <p:spPr>
            <a:xfrm flipV="1">
              <a:off x="8432959" y="1868281"/>
              <a:ext cx="175247" cy="232925"/>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xmlns="" id="{3AFA258F-2465-4F84-A34D-6BA5CFF7B089}"/>
                </a:ext>
              </a:extLst>
            </p:cNvPr>
            <p:cNvCxnSpPr>
              <a:cxnSpLocks/>
            </p:cNvCxnSpPr>
            <p:nvPr/>
          </p:nvCxnSpPr>
          <p:spPr>
            <a:xfrm flipH="1" flipV="1">
              <a:off x="8896789" y="1897570"/>
              <a:ext cx="283419" cy="203634"/>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xmlns="" id="{CDE1ECB8-F076-4CF5-B53C-14438AAC839E}"/>
                </a:ext>
              </a:extLst>
            </p:cNvPr>
            <p:cNvCxnSpPr>
              <a:cxnSpLocks/>
            </p:cNvCxnSpPr>
            <p:nvPr/>
          </p:nvCxnSpPr>
          <p:spPr>
            <a:xfrm flipH="1" flipV="1">
              <a:off x="8520583" y="1471266"/>
              <a:ext cx="197876" cy="273315"/>
            </a:xfrm>
            <a:prstGeom prst="line">
              <a:avLst/>
            </a:prstGeom>
          </p:spPr>
          <p:style>
            <a:lnRef idx="1">
              <a:schemeClr val="dk1"/>
            </a:lnRef>
            <a:fillRef idx="0">
              <a:schemeClr val="dk1"/>
            </a:fillRef>
            <a:effectRef idx="0">
              <a:schemeClr val="dk1"/>
            </a:effectRef>
            <a:fontRef idx="minor">
              <a:schemeClr val="tx1"/>
            </a:fontRef>
          </p:style>
        </p:cxnSp>
        <p:pic>
          <p:nvPicPr>
            <p:cNvPr id="84" name="Picture 2" descr="https://openclipart.org/image/2400px/svg_to_png/215022/blue-switch.png">
              <a:extLst>
                <a:ext uri="{FF2B5EF4-FFF2-40B4-BE49-F238E27FC236}">
                  <a16:creationId xmlns:a16="http://schemas.microsoft.com/office/drawing/2014/main" xmlns="" id="{5F4E1897-F364-4838-9E39-31729D8F76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075719" y="1320289"/>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traight Connector 84">
              <a:extLst>
                <a:ext uri="{FF2B5EF4-FFF2-40B4-BE49-F238E27FC236}">
                  <a16:creationId xmlns:a16="http://schemas.microsoft.com/office/drawing/2014/main" xmlns="" id="{21BA8FF7-37C2-48DE-8688-0277C8F8AF39}"/>
                </a:ext>
              </a:extLst>
            </p:cNvPr>
            <p:cNvCxnSpPr>
              <a:cxnSpLocks/>
            </p:cNvCxnSpPr>
            <p:nvPr/>
          </p:nvCxnSpPr>
          <p:spPr>
            <a:xfrm flipV="1">
              <a:off x="7274342" y="1471266"/>
              <a:ext cx="971821" cy="373767"/>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xmlns="" id="{6B251039-16DA-4677-8821-797B12612913}"/>
                </a:ext>
              </a:extLst>
            </p:cNvPr>
            <p:cNvCxnSpPr>
              <a:cxnSpLocks/>
            </p:cNvCxnSpPr>
            <p:nvPr/>
          </p:nvCxnSpPr>
          <p:spPr>
            <a:xfrm flipH="1" flipV="1">
              <a:off x="7769245" y="1506891"/>
              <a:ext cx="828987" cy="297770"/>
            </a:xfrm>
            <a:prstGeom prst="line">
              <a:avLst/>
            </a:prstGeom>
          </p:spPr>
          <p:style>
            <a:lnRef idx="1">
              <a:schemeClr val="dk1"/>
            </a:lnRef>
            <a:fillRef idx="0">
              <a:schemeClr val="dk1"/>
            </a:fillRef>
            <a:effectRef idx="0">
              <a:schemeClr val="dk1"/>
            </a:effectRef>
            <a:fontRef idx="minor">
              <a:schemeClr val="tx1"/>
            </a:fontRef>
          </p:style>
        </p:cxnSp>
      </p:grpSp>
      <p:sp>
        <p:nvSpPr>
          <p:cNvPr id="87" name="Rectangle 86">
            <a:extLst>
              <a:ext uri="{FF2B5EF4-FFF2-40B4-BE49-F238E27FC236}">
                <a16:creationId xmlns:a16="http://schemas.microsoft.com/office/drawing/2014/main" xmlns="" id="{76BDBFD5-0D32-45C1-8A9C-132629855749}"/>
              </a:ext>
            </a:extLst>
          </p:cNvPr>
          <p:cNvSpPr/>
          <p:nvPr/>
        </p:nvSpPr>
        <p:spPr>
          <a:xfrm>
            <a:off x="9724203" y="243635"/>
            <a:ext cx="2261853"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a:p>
            <a:pPr algn="ctr"/>
            <a:endParaRPr lang="en-US" dirty="0"/>
          </a:p>
          <a:p>
            <a:pPr algn="ctr"/>
            <a:endParaRPr lang="en-US" dirty="0"/>
          </a:p>
          <a:p>
            <a:pPr algn="ctr"/>
            <a:endParaRPr lang="en-US" dirty="0"/>
          </a:p>
          <a:p>
            <a:pPr algn="ctr"/>
            <a:r>
              <a:rPr lang="en-US" dirty="0" err="1"/>
              <a:t>FatTree</a:t>
            </a:r>
            <a:r>
              <a:rPr lang="en-US" dirty="0"/>
              <a:t>, </a:t>
            </a:r>
            <a:r>
              <a:rPr lang="en-US" dirty="0" err="1"/>
              <a:t>JellyFish</a:t>
            </a:r>
            <a:r>
              <a:rPr lang="en-US" dirty="0"/>
              <a:t>, </a:t>
            </a:r>
            <a:r>
              <a:rPr lang="en-US" dirty="0" err="1"/>
              <a:t>HyperCube</a:t>
            </a:r>
            <a:r>
              <a:rPr lang="en-US" dirty="0"/>
              <a:t>, HyperX, </a:t>
            </a:r>
            <a:r>
              <a:rPr lang="en-US" dirty="0" err="1"/>
              <a:t>Xpander</a:t>
            </a:r>
            <a:r>
              <a:rPr lang="en-US" dirty="0"/>
              <a:t>, Arbitrary topologies…</a:t>
            </a:r>
            <a:r>
              <a:rPr lang="en-US" dirty="0" err="1"/>
              <a:t>etc</a:t>
            </a:r>
            <a:endParaRPr lang="en-US" dirty="0"/>
          </a:p>
        </p:txBody>
      </p:sp>
      <p:sp>
        <p:nvSpPr>
          <p:cNvPr id="88" name="TextBox 87">
            <a:extLst>
              <a:ext uri="{FF2B5EF4-FFF2-40B4-BE49-F238E27FC236}">
                <a16:creationId xmlns:a16="http://schemas.microsoft.com/office/drawing/2014/main" xmlns="" id="{A373FA3C-EF3D-4F9F-82F0-4B6FC5A8AB05}"/>
              </a:ext>
            </a:extLst>
          </p:cNvPr>
          <p:cNvSpPr txBox="1"/>
          <p:nvPr/>
        </p:nvSpPr>
        <p:spPr>
          <a:xfrm>
            <a:off x="10297641" y="215160"/>
            <a:ext cx="1101392" cy="369332"/>
          </a:xfrm>
          <a:prstGeom prst="rect">
            <a:avLst/>
          </a:prstGeom>
          <a:noFill/>
        </p:spPr>
        <p:txBody>
          <a:bodyPr wrap="none" rtlCol="0">
            <a:spAutoFit/>
          </a:bodyPr>
          <a:lstStyle/>
          <a:p>
            <a:r>
              <a:rPr lang="en-US" dirty="0"/>
              <a:t>  Tenant n</a:t>
            </a:r>
          </a:p>
        </p:txBody>
      </p:sp>
      <p:sp>
        <p:nvSpPr>
          <p:cNvPr id="89" name="TextBox 88">
            <a:extLst>
              <a:ext uri="{FF2B5EF4-FFF2-40B4-BE49-F238E27FC236}">
                <a16:creationId xmlns:a16="http://schemas.microsoft.com/office/drawing/2014/main" xmlns="" id="{432DA72F-831C-4B47-8741-6C508BF44D16}"/>
              </a:ext>
            </a:extLst>
          </p:cNvPr>
          <p:cNvSpPr txBox="1"/>
          <p:nvPr/>
        </p:nvSpPr>
        <p:spPr>
          <a:xfrm>
            <a:off x="9412904" y="1169736"/>
            <a:ext cx="410163" cy="385800"/>
          </a:xfrm>
          <a:prstGeom prst="rect">
            <a:avLst/>
          </a:prstGeom>
          <a:noFill/>
        </p:spPr>
        <p:txBody>
          <a:bodyPr wrap="none" rtlCol="0">
            <a:spAutoFit/>
          </a:bodyPr>
          <a:lstStyle/>
          <a:p>
            <a:r>
              <a:rPr lang="en-US" dirty="0"/>
              <a:t>…</a:t>
            </a:r>
          </a:p>
        </p:txBody>
      </p:sp>
      <p:cxnSp>
        <p:nvCxnSpPr>
          <p:cNvPr id="90" name="Straight Arrow Connector 89">
            <a:extLst>
              <a:ext uri="{FF2B5EF4-FFF2-40B4-BE49-F238E27FC236}">
                <a16:creationId xmlns:a16="http://schemas.microsoft.com/office/drawing/2014/main" xmlns="" id="{C375E27A-8730-4545-8130-9A105CD9C062}"/>
              </a:ext>
            </a:extLst>
          </p:cNvPr>
          <p:cNvCxnSpPr>
            <a:cxnSpLocks/>
            <a:endCxn id="87" idx="2"/>
          </p:cNvCxnSpPr>
          <p:nvPr/>
        </p:nvCxnSpPr>
        <p:spPr>
          <a:xfrm flipV="1">
            <a:off x="5972240" y="2464749"/>
            <a:ext cx="4882890" cy="10251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1" name="Rounded Rectangle 117">
            <a:extLst>
              <a:ext uri="{FF2B5EF4-FFF2-40B4-BE49-F238E27FC236}">
                <a16:creationId xmlns:a16="http://schemas.microsoft.com/office/drawing/2014/main" xmlns="" id="{38509946-A32E-4A43-B679-287618F19F71}"/>
              </a:ext>
            </a:extLst>
          </p:cNvPr>
          <p:cNvSpPr/>
          <p:nvPr/>
        </p:nvSpPr>
        <p:spPr>
          <a:xfrm>
            <a:off x="10042174" y="708972"/>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Any SDN Controller</a:t>
            </a:r>
          </a:p>
        </p:txBody>
      </p:sp>
    </p:spTree>
    <p:extLst>
      <p:ext uri="{BB962C8B-B14F-4D97-AF65-F5344CB8AC3E}">
        <p14:creationId xmlns:p14="http://schemas.microsoft.com/office/powerpoint/2010/main" val="280112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6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afterEffect">
                                  <p:stCondLst>
                                    <p:cond delay="0"/>
                                  </p:stCondLst>
                                  <p:childTnLst>
                                    <p:set>
                                      <p:cBhvr>
                                        <p:cTn id="47" dur="1" fill="hold">
                                          <p:stCondLst>
                                            <p:cond delay="0"/>
                                          </p:stCondLst>
                                        </p:cTn>
                                        <p:tgtEl>
                                          <p:spTgt spid="98"/>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nodeType="afterEffect">
                                  <p:stCondLst>
                                    <p:cond delay="0"/>
                                  </p:stCondLst>
                                  <p:childTnLst>
                                    <p:set>
                                      <p:cBhvr>
                                        <p:cTn id="57" dur="1" fill="hold">
                                          <p:stCondLst>
                                            <p:cond delay="0"/>
                                          </p:stCondLst>
                                        </p:cTn>
                                        <p:tgtEl>
                                          <p:spTgt spid="9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90"/>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0" nodeType="afterEffect">
                                  <p:stCondLst>
                                    <p:cond delay="0"/>
                                  </p:stCondLst>
                                  <p:childTnLst>
                                    <p:set>
                                      <p:cBhvr>
                                        <p:cTn id="64" dur="1" fill="hold">
                                          <p:stCondLst>
                                            <p:cond delay="0"/>
                                          </p:stCondLst>
                                        </p:cTn>
                                        <p:tgtEl>
                                          <p:spTgt spid="88"/>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91"/>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grpId="0" nodeType="afterEffect">
                                  <p:stCondLst>
                                    <p:cond delay="0"/>
                                  </p:stCondLst>
                                  <p:childTnLst>
                                    <p:set>
                                      <p:cBhvr>
                                        <p:cTn id="70" dur="1" fill="hold">
                                          <p:stCondLst>
                                            <p:cond delay="0"/>
                                          </p:stCondLst>
                                        </p:cTn>
                                        <p:tgtEl>
                                          <p:spTgt spid="8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8" grpId="0"/>
      <p:bldP spid="9" grpId="0"/>
      <p:bldP spid="10" grpId="0"/>
      <p:bldP spid="13" grpId="0" animBg="1"/>
      <p:bldP spid="17" grpId="0"/>
      <p:bldP spid="70" grpId="0"/>
      <p:bldP spid="87" grpId="0" animBg="1"/>
      <p:bldP spid="88" grpId="0"/>
      <p:bldP spid="89" grpId="0"/>
      <p:bldP spid="9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p:cNvSpPr txBox="1"/>
          <p:nvPr/>
        </p:nvSpPr>
        <p:spPr>
          <a:xfrm>
            <a:off x="1586544" y="3434094"/>
            <a:ext cx="1517374" cy="613549"/>
          </a:xfrm>
          <a:prstGeom prst="rect">
            <a:avLst/>
          </a:prstGeom>
          <a:noFill/>
        </p:spPr>
        <p:txBody>
          <a:bodyPr wrap="square" rtlCol="0">
            <a:spAutoFit/>
          </a:bodyPr>
          <a:lstStyle/>
          <a:p>
            <a:r>
              <a:rPr lang="en-US" sz="1400" dirty="0"/>
              <a:t>Virtual Topology</a:t>
            </a:r>
          </a:p>
        </p:txBody>
      </p:sp>
      <p:sp>
        <p:nvSpPr>
          <p:cNvPr id="8" name="TextBox 7"/>
          <p:cNvSpPr txBox="1"/>
          <p:nvPr/>
        </p:nvSpPr>
        <p:spPr>
          <a:xfrm>
            <a:off x="3265747" y="6311561"/>
            <a:ext cx="1035936" cy="385800"/>
          </a:xfrm>
          <a:prstGeom prst="rect">
            <a:avLst/>
          </a:prstGeom>
          <a:noFill/>
        </p:spPr>
        <p:txBody>
          <a:bodyPr wrap="none" rtlCol="0">
            <a:spAutoFit/>
          </a:bodyPr>
          <a:lstStyle/>
          <a:p>
            <a:r>
              <a:rPr lang="en-US" dirty="0"/>
              <a:t>Switch1</a:t>
            </a:r>
          </a:p>
        </p:txBody>
      </p:sp>
      <p:sp>
        <p:nvSpPr>
          <p:cNvPr id="9" name="TextBox 8"/>
          <p:cNvSpPr txBox="1"/>
          <p:nvPr/>
        </p:nvSpPr>
        <p:spPr>
          <a:xfrm>
            <a:off x="5499742" y="6311561"/>
            <a:ext cx="1035936" cy="385800"/>
          </a:xfrm>
          <a:prstGeom prst="rect">
            <a:avLst/>
          </a:prstGeom>
          <a:noFill/>
        </p:spPr>
        <p:txBody>
          <a:bodyPr wrap="none" rtlCol="0">
            <a:spAutoFit/>
          </a:bodyPr>
          <a:lstStyle/>
          <a:p>
            <a:r>
              <a:rPr lang="en-US" dirty="0"/>
              <a:t>Switch2</a:t>
            </a:r>
          </a:p>
        </p:txBody>
      </p:sp>
      <p:sp>
        <p:nvSpPr>
          <p:cNvPr id="10" name="TextBox 9"/>
          <p:cNvSpPr txBox="1"/>
          <p:nvPr/>
        </p:nvSpPr>
        <p:spPr>
          <a:xfrm>
            <a:off x="7801931" y="6311561"/>
            <a:ext cx="1035936" cy="385800"/>
          </a:xfrm>
          <a:prstGeom prst="rect">
            <a:avLst/>
          </a:prstGeom>
          <a:noFill/>
        </p:spPr>
        <p:txBody>
          <a:bodyPr wrap="none" rtlCol="0">
            <a:spAutoFit/>
          </a:bodyPr>
          <a:lstStyle/>
          <a:p>
            <a:r>
              <a:rPr lang="en-US" dirty="0"/>
              <a:t>Switch3</a:t>
            </a:r>
          </a:p>
        </p:txBody>
      </p:sp>
      <p:grpSp>
        <p:nvGrpSpPr>
          <p:cNvPr id="94" name="Group 93"/>
          <p:cNvGrpSpPr/>
          <p:nvPr/>
        </p:nvGrpSpPr>
        <p:grpSpPr>
          <a:xfrm>
            <a:off x="2927360" y="5764493"/>
            <a:ext cx="6317149" cy="667425"/>
            <a:chOff x="2927360" y="5764493"/>
            <a:chExt cx="6317149" cy="667425"/>
          </a:xfrm>
        </p:grpSpPr>
        <p:pic>
          <p:nvPicPr>
            <p:cNvPr id="5"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927360" y="5764495"/>
              <a:ext cx="1849159" cy="6674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161355" y="5764494"/>
              <a:ext cx="1849159" cy="6674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395350" y="5764493"/>
              <a:ext cx="1849159" cy="66742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a:xfrm>
              <a:off x="4541130" y="6098202"/>
              <a:ext cx="1097122"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6672125" y="6098202"/>
              <a:ext cx="1129806" cy="0"/>
            </a:xfrm>
            <a:prstGeom prst="line">
              <a:avLst/>
            </a:prstGeom>
            <a:ln w="28575"/>
          </p:spPr>
          <p:style>
            <a:lnRef idx="3">
              <a:schemeClr val="dk1"/>
            </a:lnRef>
            <a:fillRef idx="0">
              <a:schemeClr val="dk1"/>
            </a:fillRef>
            <a:effectRef idx="2">
              <a:schemeClr val="dk1"/>
            </a:effectRef>
            <a:fontRef idx="minor">
              <a:schemeClr val="tx1"/>
            </a:fontRef>
          </p:style>
        </p:cxnSp>
      </p:grpSp>
      <p:sp>
        <p:nvSpPr>
          <p:cNvPr id="13" name="Rounded Rectangle 12"/>
          <p:cNvSpPr/>
          <p:nvPr/>
        </p:nvSpPr>
        <p:spPr>
          <a:xfrm>
            <a:off x="2927360" y="3486697"/>
            <a:ext cx="6133438" cy="1258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ysClr val="windowText" lastClr="000000"/>
                </a:solidFill>
              </a:rPr>
              <a:t>BNV</a:t>
            </a:r>
            <a:endParaRPr lang="en-US" b="1" dirty="0">
              <a:solidFill>
                <a:sysClr val="windowText" lastClr="000000"/>
              </a:solidFill>
            </a:endParaRPr>
          </a:p>
        </p:txBody>
      </p:sp>
      <p:cxnSp>
        <p:nvCxnSpPr>
          <p:cNvPr id="14" name="Straight Arrow Connector 13"/>
          <p:cNvCxnSpPr>
            <a:stCxn id="13" idx="2"/>
            <a:endCxn id="5" idx="0"/>
          </p:cNvCxnSpPr>
          <p:nvPr/>
        </p:nvCxnSpPr>
        <p:spPr>
          <a:xfrm flipH="1">
            <a:off x="3851936" y="4744962"/>
            <a:ext cx="2142141" cy="1019531"/>
          </a:xfrm>
          <a:prstGeom prst="straightConnector1">
            <a:avLst/>
          </a:prstGeom>
          <a:ln>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15" name="Straight Arrow Connector 14"/>
          <p:cNvCxnSpPr>
            <a:stCxn id="13" idx="2"/>
            <a:endCxn id="6" idx="0"/>
          </p:cNvCxnSpPr>
          <p:nvPr/>
        </p:nvCxnSpPr>
        <p:spPr>
          <a:xfrm>
            <a:off x="5994079" y="4744964"/>
            <a:ext cx="91854" cy="1019530"/>
          </a:xfrm>
          <a:prstGeom prst="straightConnector1">
            <a:avLst/>
          </a:prstGeom>
          <a:ln>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13" idx="2"/>
            <a:endCxn id="7" idx="0"/>
          </p:cNvCxnSpPr>
          <p:nvPr/>
        </p:nvCxnSpPr>
        <p:spPr>
          <a:xfrm>
            <a:off x="5994077" y="4744962"/>
            <a:ext cx="2325849" cy="1019528"/>
          </a:xfrm>
          <a:prstGeom prst="straightConnector1">
            <a:avLst/>
          </a:prstGeom>
          <a:ln>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3611516" y="4948001"/>
            <a:ext cx="1279902" cy="385800"/>
          </a:xfrm>
          <a:prstGeom prst="rect">
            <a:avLst/>
          </a:prstGeom>
          <a:noFill/>
        </p:spPr>
        <p:txBody>
          <a:bodyPr wrap="none" rtlCol="0">
            <a:spAutoFit/>
          </a:bodyPr>
          <a:lstStyle/>
          <a:p>
            <a:r>
              <a:rPr lang="en-US" dirty="0" err="1"/>
              <a:t>OpenFlow</a:t>
            </a:r>
            <a:endParaRPr lang="en-US" dirty="0"/>
          </a:p>
        </p:txBody>
      </p:sp>
      <p:sp>
        <p:nvSpPr>
          <p:cNvPr id="18" name="Rounded Rectangle 17"/>
          <p:cNvSpPr/>
          <p:nvPr/>
        </p:nvSpPr>
        <p:spPr>
          <a:xfrm>
            <a:off x="4776518" y="4328481"/>
            <a:ext cx="2396973" cy="405456"/>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Flow Translation</a:t>
            </a:r>
          </a:p>
        </p:txBody>
      </p:sp>
      <p:sp>
        <p:nvSpPr>
          <p:cNvPr id="19" name="Rounded Rectangle 18"/>
          <p:cNvSpPr/>
          <p:nvPr/>
        </p:nvSpPr>
        <p:spPr>
          <a:xfrm>
            <a:off x="4776520" y="3489922"/>
            <a:ext cx="2391440" cy="438709"/>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Topology Abstraction</a:t>
            </a:r>
          </a:p>
        </p:txBody>
      </p:sp>
      <p:cxnSp>
        <p:nvCxnSpPr>
          <p:cNvPr id="22" name="Straight Arrow Connector 21"/>
          <p:cNvCxnSpPr>
            <a:cxnSpLocks/>
            <a:stCxn id="13" idx="0"/>
            <a:endCxn id="4" idx="2"/>
          </p:cNvCxnSpPr>
          <p:nvPr/>
        </p:nvCxnSpPr>
        <p:spPr>
          <a:xfrm flipH="1" flipV="1">
            <a:off x="1771889" y="2467164"/>
            <a:ext cx="4222190" cy="10195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a:cxnSpLocks/>
            <a:stCxn id="13" idx="0"/>
            <a:endCxn id="20" idx="2"/>
          </p:cNvCxnSpPr>
          <p:nvPr/>
        </p:nvCxnSpPr>
        <p:spPr>
          <a:xfrm flipH="1" flipV="1">
            <a:off x="4861436" y="2466913"/>
            <a:ext cx="1132643" cy="10197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cxnSpLocks/>
            <a:stCxn id="13" idx="0"/>
            <a:endCxn id="21" idx="2"/>
          </p:cNvCxnSpPr>
          <p:nvPr/>
        </p:nvCxnSpPr>
        <p:spPr>
          <a:xfrm flipV="1">
            <a:off x="5994079" y="2464749"/>
            <a:ext cx="1941464" cy="10219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98" name="Group 97"/>
          <p:cNvGrpSpPr/>
          <p:nvPr/>
        </p:nvGrpSpPr>
        <p:grpSpPr>
          <a:xfrm>
            <a:off x="3322456" y="217849"/>
            <a:ext cx="3077962" cy="2249064"/>
            <a:chOff x="3322456" y="217849"/>
            <a:chExt cx="3077962" cy="2249064"/>
          </a:xfrm>
        </p:grpSpPr>
        <p:grpSp>
          <p:nvGrpSpPr>
            <p:cNvPr id="96" name="Group 95"/>
            <p:cNvGrpSpPr/>
            <p:nvPr/>
          </p:nvGrpSpPr>
          <p:grpSpPr>
            <a:xfrm>
              <a:off x="3322456" y="217849"/>
              <a:ext cx="3077962" cy="2249064"/>
              <a:chOff x="3322456" y="217849"/>
              <a:chExt cx="3077962" cy="2249064"/>
            </a:xfrm>
          </p:grpSpPr>
          <p:sp>
            <p:nvSpPr>
              <p:cNvPr id="20" name="Rectangle 19"/>
              <p:cNvSpPr/>
              <p:nvPr/>
            </p:nvSpPr>
            <p:spPr>
              <a:xfrm>
                <a:off x="3322456" y="245799"/>
                <a:ext cx="3077962"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TextBox 25"/>
              <p:cNvSpPr txBox="1"/>
              <p:nvPr/>
            </p:nvSpPr>
            <p:spPr>
              <a:xfrm>
                <a:off x="4388029" y="217849"/>
                <a:ext cx="1114772" cy="385800"/>
              </a:xfrm>
              <a:prstGeom prst="rect">
                <a:avLst/>
              </a:prstGeom>
              <a:noFill/>
            </p:spPr>
            <p:txBody>
              <a:bodyPr wrap="none" rtlCol="0">
                <a:spAutoFit/>
              </a:bodyPr>
              <a:lstStyle/>
              <a:p>
                <a:r>
                  <a:rPr lang="en-US" dirty="0"/>
                  <a:t>Tenant 2</a:t>
                </a:r>
              </a:p>
            </p:txBody>
          </p:sp>
          <p:sp>
            <p:nvSpPr>
              <p:cNvPr id="43" name="Rounded Rectangle 42"/>
              <p:cNvSpPr/>
              <p:nvPr/>
            </p:nvSpPr>
            <p:spPr>
              <a:xfrm>
                <a:off x="4069881" y="709803"/>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ONOS Controller</a:t>
                </a:r>
              </a:p>
            </p:txBody>
          </p:sp>
          <p:pic>
            <p:nvPicPr>
              <p:cNvPr id="44"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125579" y="149941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807708" y="205584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100570" y="178449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471779" y="2090874"/>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801362" y="1579829"/>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841612" y="187174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209014" y="212282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80050" y="1748665"/>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p:cNvCxnSpPr>
                <a:cxnSpLocks/>
                <a:stCxn id="34" idx="0"/>
              </p:cNvCxnSpPr>
              <p:nvPr/>
            </p:nvCxnSpPr>
            <p:spPr>
              <a:xfrm flipV="1">
                <a:off x="3807708" y="1652595"/>
                <a:ext cx="475924" cy="171293"/>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a:cxnSpLocks/>
                <a:stCxn id="34" idx="0"/>
                <a:endCxn id="45" idx="0"/>
              </p:cNvCxnSpPr>
              <p:nvPr/>
            </p:nvCxnSpPr>
            <p:spPr>
              <a:xfrm>
                <a:off x="3807708" y="1823889"/>
                <a:ext cx="317869" cy="231961"/>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4266648" y="2205475"/>
                <a:ext cx="393609" cy="0"/>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a:endCxn id="47" idx="0"/>
              </p:cNvCxnSpPr>
              <p:nvPr/>
            </p:nvCxnSpPr>
            <p:spPr>
              <a:xfrm>
                <a:off x="4531570" y="1921885"/>
                <a:ext cx="258078" cy="168989"/>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p:cNvCxnSpPr>
                <a:endCxn id="50" idx="0"/>
              </p:cNvCxnSpPr>
              <p:nvPr/>
            </p:nvCxnSpPr>
            <p:spPr>
              <a:xfrm>
                <a:off x="5280657" y="1991615"/>
                <a:ext cx="246224" cy="131215"/>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V="1">
                <a:off x="4616426" y="1892951"/>
                <a:ext cx="423171" cy="27480"/>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p:cNvCxnSpPr>
                <a:endCxn id="48" idx="0"/>
              </p:cNvCxnSpPr>
              <p:nvPr/>
            </p:nvCxnSpPr>
            <p:spPr>
              <a:xfrm flipV="1">
                <a:off x="4588885" y="1579829"/>
                <a:ext cx="530343" cy="65513"/>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p:cNvCxnSpPr>
                <a:endCxn id="49" idx="0"/>
              </p:cNvCxnSpPr>
              <p:nvPr/>
            </p:nvCxnSpPr>
            <p:spPr>
              <a:xfrm>
                <a:off x="4542281" y="1617581"/>
                <a:ext cx="617200" cy="254164"/>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a:off x="5268634" y="1707573"/>
                <a:ext cx="653530" cy="139339"/>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a:stCxn id="50" idx="0"/>
              </p:cNvCxnSpPr>
              <p:nvPr/>
            </p:nvCxnSpPr>
            <p:spPr>
              <a:xfrm flipV="1">
                <a:off x="5526884" y="1849081"/>
                <a:ext cx="106741" cy="273749"/>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a:endCxn id="50" idx="0"/>
              </p:cNvCxnSpPr>
              <p:nvPr/>
            </p:nvCxnSpPr>
            <p:spPr>
              <a:xfrm flipV="1">
                <a:off x="4879198" y="2122830"/>
                <a:ext cx="647683" cy="82625"/>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a:stCxn id="45" idx="0"/>
              </p:cNvCxnSpPr>
              <p:nvPr/>
            </p:nvCxnSpPr>
            <p:spPr>
              <a:xfrm flipV="1">
                <a:off x="4125577" y="1927365"/>
                <a:ext cx="135072" cy="128483"/>
              </a:xfrm>
              <a:prstGeom prst="line">
                <a:avLst/>
              </a:prstGeom>
            </p:spPr>
            <p:style>
              <a:lnRef idx="1">
                <a:schemeClr val="dk1"/>
              </a:lnRef>
              <a:fillRef idx="0">
                <a:schemeClr val="dk1"/>
              </a:fillRef>
              <a:effectRef idx="0">
                <a:schemeClr val="dk1"/>
              </a:effectRef>
              <a:fontRef idx="minor">
                <a:schemeClr val="tx1"/>
              </a:fontRef>
            </p:style>
          </p:cxnSp>
        </p:grpSp>
        <p:pic>
          <p:nvPicPr>
            <p:cNvPr id="34"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489839" y="1823886"/>
              <a:ext cx="635740" cy="2294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5" name="Group 94"/>
          <p:cNvGrpSpPr/>
          <p:nvPr/>
        </p:nvGrpSpPr>
        <p:grpSpPr>
          <a:xfrm>
            <a:off x="219845" y="210316"/>
            <a:ext cx="3104087" cy="2256848"/>
            <a:chOff x="219845" y="210316"/>
            <a:chExt cx="3104087" cy="2256848"/>
          </a:xfrm>
        </p:grpSpPr>
        <p:sp>
          <p:nvSpPr>
            <p:cNvPr id="4" name="Rectangle 3"/>
            <p:cNvSpPr/>
            <p:nvPr/>
          </p:nvSpPr>
          <p:spPr>
            <a:xfrm>
              <a:off x="219845" y="246050"/>
              <a:ext cx="3104087"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Box 24"/>
            <p:cNvSpPr txBox="1"/>
            <p:nvPr/>
          </p:nvSpPr>
          <p:spPr>
            <a:xfrm>
              <a:off x="1124893" y="210316"/>
              <a:ext cx="1114772" cy="385800"/>
            </a:xfrm>
            <a:prstGeom prst="rect">
              <a:avLst/>
            </a:prstGeom>
            <a:noFill/>
          </p:spPr>
          <p:txBody>
            <a:bodyPr wrap="none" rtlCol="0">
              <a:spAutoFit/>
            </a:bodyPr>
            <a:lstStyle/>
            <a:p>
              <a:r>
                <a:rPr lang="en-US" dirty="0"/>
                <a:t>Tenant 1</a:t>
              </a:r>
            </a:p>
          </p:txBody>
        </p:sp>
        <p:sp>
          <p:nvSpPr>
            <p:cNvPr id="28" name="Rounded Rectangle 27"/>
            <p:cNvSpPr/>
            <p:nvPr/>
          </p:nvSpPr>
          <p:spPr>
            <a:xfrm>
              <a:off x="799434" y="719393"/>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err="1">
                  <a:solidFill>
                    <a:schemeClr val="tx1"/>
                  </a:solidFill>
                </a:rPr>
                <a:t>OpenDaylight</a:t>
              </a:r>
              <a:r>
                <a:rPr lang="en-US" sz="1400" dirty="0">
                  <a:solidFill>
                    <a:schemeClr val="tx1"/>
                  </a:solidFill>
                </a:rPr>
                <a:t> Controller</a:t>
              </a:r>
            </a:p>
          </p:txBody>
        </p:sp>
        <p:pic>
          <p:nvPicPr>
            <p:cNvPr id="29"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31206" y="1743101"/>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515144" y="2099726"/>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50804" y="210503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33432" y="210503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767896" y="2099726"/>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085765" y="1744154"/>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openclipart.org/image/2400px/svg_to_png/215022/blue-switc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345094" y="1355861"/>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p:cNvCxnSpPr>
              <a:stCxn id="29" idx="0"/>
            </p:cNvCxnSpPr>
            <p:nvPr/>
          </p:nvCxnSpPr>
          <p:spPr>
            <a:xfrm flipV="1">
              <a:off x="849073" y="1482804"/>
              <a:ext cx="625959" cy="260299"/>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p:cNvCxnSpPr>
              <a:cxnSpLocks/>
            </p:cNvCxnSpPr>
            <p:nvPr/>
          </p:nvCxnSpPr>
          <p:spPr>
            <a:xfrm flipV="1">
              <a:off x="512665" y="1896095"/>
              <a:ext cx="225747" cy="20894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p:cNvCxnSpPr>
              <a:cxnSpLocks/>
              <a:stCxn id="31" idx="0"/>
            </p:cNvCxnSpPr>
            <p:nvPr/>
          </p:nvCxnSpPr>
          <p:spPr>
            <a:xfrm flipH="1" flipV="1">
              <a:off x="960002" y="1857831"/>
              <a:ext cx="308668" cy="247202"/>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a:cxnSpLocks/>
              <a:stCxn id="33" idx="0"/>
            </p:cNvCxnSpPr>
            <p:nvPr/>
          </p:nvCxnSpPr>
          <p:spPr>
            <a:xfrm flipV="1">
              <a:off x="2085763" y="1866804"/>
              <a:ext cx="175247" cy="232925"/>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a:cxnSpLocks/>
              <a:stCxn id="30" idx="0"/>
            </p:cNvCxnSpPr>
            <p:nvPr/>
          </p:nvCxnSpPr>
          <p:spPr>
            <a:xfrm flipH="1" flipV="1">
              <a:off x="2549592" y="1896093"/>
              <a:ext cx="283419" cy="203634"/>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flipH="1" flipV="1">
              <a:off x="1777677" y="1482804"/>
              <a:ext cx="593584" cy="260299"/>
            </a:xfrm>
            <a:prstGeom prst="line">
              <a:avLst/>
            </a:prstGeom>
          </p:spPr>
          <p:style>
            <a:lnRef idx="1">
              <a:schemeClr val="dk1"/>
            </a:lnRef>
            <a:fillRef idx="0">
              <a:schemeClr val="dk1"/>
            </a:fillRef>
            <a:effectRef idx="0">
              <a:schemeClr val="dk1"/>
            </a:effectRef>
            <a:fontRef idx="minor">
              <a:schemeClr val="tx1"/>
            </a:fontRef>
          </p:style>
        </p:cxnSp>
      </p:grpSp>
      <p:sp>
        <p:nvSpPr>
          <p:cNvPr id="65" name="Rounded Rectangle 64"/>
          <p:cNvSpPr/>
          <p:nvPr/>
        </p:nvSpPr>
        <p:spPr>
          <a:xfrm>
            <a:off x="2927360" y="3752802"/>
            <a:ext cx="1208684" cy="726718"/>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BNV Mapper</a:t>
            </a:r>
          </a:p>
        </p:txBody>
      </p:sp>
      <p:pic>
        <p:nvPicPr>
          <p:cNvPr id="66" name="Picture 4" descr="Image result for customer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9434" y="3699537"/>
            <a:ext cx="923851" cy="847637"/>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p:cNvCxnSpPr/>
          <p:nvPr/>
        </p:nvCxnSpPr>
        <p:spPr>
          <a:xfrm>
            <a:off x="1723571" y="3891430"/>
            <a:ext cx="120378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Straight Arrow Connector 67"/>
          <p:cNvCxnSpPr/>
          <p:nvPr/>
        </p:nvCxnSpPr>
        <p:spPr>
          <a:xfrm flipH="1">
            <a:off x="1723285" y="4328481"/>
            <a:ext cx="1204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0" name="TextBox 69"/>
          <p:cNvSpPr txBox="1"/>
          <p:nvPr/>
        </p:nvSpPr>
        <p:spPr>
          <a:xfrm>
            <a:off x="1622600" y="4427162"/>
            <a:ext cx="1517374" cy="613549"/>
          </a:xfrm>
          <a:prstGeom prst="rect">
            <a:avLst/>
          </a:prstGeom>
          <a:noFill/>
        </p:spPr>
        <p:txBody>
          <a:bodyPr wrap="square" rtlCol="0">
            <a:spAutoFit/>
          </a:bodyPr>
          <a:lstStyle/>
          <a:p>
            <a:r>
              <a:rPr lang="en-US" sz="1400" dirty="0"/>
              <a:t>Tenant Mapping</a:t>
            </a:r>
          </a:p>
        </p:txBody>
      </p:sp>
      <p:grpSp>
        <p:nvGrpSpPr>
          <p:cNvPr id="97" name="Group 96"/>
          <p:cNvGrpSpPr/>
          <p:nvPr/>
        </p:nvGrpSpPr>
        <p:grpSpPr>
          <a:xfrm>
            <a:off x="6398738" y="217849"/>
            <a:ext cx="3080026" cy="2246900"/>
            <a:chOff x="6398738" y="217849"/>
            <a:chExt cx="3080026" cy="2246900"/>
          </a:xfrm>
        </p:grpSpPr>
        <p:sp>
          <p:nvSpPr>
            <p:cNvPr id="21" name="Rectangle 20"/>
            <p:cNvSpPr/>
            <p:nvPr/>
          </p:nvSpPr>
          <p:spPr>
            <a:xfrm>
              <a:off x="6398738" y="243635"/>
              <a:ext cx="3073611"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TextBox 26"/>
            <p:cNvSpPr txBox="1"/>
            <p:nvPr/>
          </p:nvSpPr>
          <p:spPr>
            <a:xfrm>
              <a:off x="7503841" y="217849"/>
              <a:ext cx="1114772" cy="385800"/>
            </a:xfrm>
            <a:prstGeom prst="rect">
              <a:avLst/>
            </a:prstGeom>
            <a:noFill/>
          </p:spPr>
          <p:txBody>
            <a:bodyPr wrap="none" rtlCol="0">
              <a:spAutoFit/>
            </a:bodyPr>
            <a:lstStyle/>
            <a:p>
              <a:r>
                <a:rPr lang="en-US" dirty="0"/>
                <a:t>Tenant 3</a:t>
              </a:r>
            </a:p>
          </p:txBody>
        </p:sp>
        <p:sp>
          <p:nvSpPr>
            <p:cNvPr id="63" name="Rounded Rectangle 62"/>
            <p:cNvSpPr/>
            <p:nvPr/>
          </p:nvSpPr>
          <p:spPr>
            <a:xfrm>
              <a:off x="7217793" y="708972"/>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POX Controller</a:t>
              </a:r>
            </a:p>
          </p:txBody>
        </p:sp>
        <p:pic>
          <p:nvPicPr>
            <p:cNvPr id="71" name="Picture 2" descr="https://openclipart.org/image/2400px/svg_to_png/215022/blue-switch.png">
              <a:extLst>
                <a:ext uri="{FF2B5EF4-FFF2-40B4-BE49-F238E27FC236}">
                  <a16:creationId xmlns:a16="http://schemas.microsoft.com/office/drawing/2014/main" xmlns="" id="{B92059DC-D3F4-48AC-B103-9AA9115C69B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859086" y="1726855"/>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https://openclipart.org/image/2400px/svg_to_png/215022/blue-switch.png">
              <a:extLst>
                <a:ext uri="{FF2B5EF4-FFF2-40B4-BE49-F238E27FC236}">
                  <a16:creationId xmlns:a16="http://schemas.microsoft.com/office/drawing/2014/main" xmlns="" id="{B5947960-1A8E-4223-9CDA-B0FCD2B4F9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843024" y="2083481"/>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https://openclipart.org/image/2400px/svg_to_png/215022/blue-switch.png">
              <a:extLst>
                <a:ext uri="{FF2B5EF4-FFF2-40B4-BE49-F238E27FC236}">
                  <a16:creationId xmlns:a16="http://schemas.microsoft.com/office/drawing/2014/main" xmlns="" id="{72E1143B-CD28-4776-8924-9EE5781B09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278683" y="208878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https://openclipart.org/image/2400px/svg_to_png/215022/blue-switch.png">
              <a:extLst>
                <a:ext uri="{FF2B5EF4-FFF2-40B4-BE49-F238E27FC236}">
                  <a16:creationId xmlns:a16="http://schemas.microsoft.com/office/drawing/2014/main" xmlns="" id="{E492ED53-BCAE-4E05-B185-BABA8E67AB6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522678" y="208878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https://openclipart.org/image/2400px/svg_to_png/215022/blue-switch.png">
              <a:extLst>
                <a:ext uri="{FF2B5EF4-FFF2-40B4-BE49-F238E27FC236}">
                  <a16:creationId xmlns:a16="http://schemas.microsoft.com/office/drawing/2014/main" xmlns="" id="{D4D3B828-0D67-4BB3-BFB1-3F0ED60D13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095776" y="2083481"/>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https://openclipart.org/image/2400px/svg_to_png/215022/blue-switch.png">
              <a:extLst>
                <a:ext uri="{FF2B5EF4-FFF2-40B4-BE49-F238E27FC236}">
                  <a16:creationId xmlns:a16="http://schemas.microsoft.com/office/drawing/2014/main" xmlns="" id="{6769C193-5B2B-4502-B54D-B44B6BEFC3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413645" y="1727908"/>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https://openclipart.org/image/2400px/svg_to_png/215022/blue-switch.png">
              <a:extLst>
                <a:ext uri="{FF2B5EF4-FFF2-40B4-BE49-F238E27FC236}">
                  <a16:creationId xmlns:a16="http://schemas.microsoft.com/office/drawing/2014/main" xmlns="" id="{6B73617F-42BD-418B-B04D-D0494D8324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324952" y="1339594"/>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Connector 77">
              <a:extLst>
                <a:ext uri="{FF2B5EF4-FFF2-40B4-BE49-F238E27FC236}">
                  <a16:creationId xmlns:a16="http://schemas.microsoft.com/office/drawing/2014/main" xmlns="" id="{3EE0AB34-1497-4F8F-82DA-7861FC3D3D49}"/>
                </a:ext>
              </a:extLst>
            </p:cNvPr>
            <p:cNvCxnSpPr>
              <a:cxnSpLocks/>
              <a:stCxn id="71" idx="0"/>
            </p:cNvCxnSpPr>
            <p:nvPr/>
          </p:nvCxnSpPr>
          <p:spPr>
            <a:xfrm flipV="1">
              <a:off x="7176955" y="1490026"/>
              <a:ext cx="315650" cy="236829"/>
            </a:xfrm>
            <a:prstGeom prst="line">
              <a:avLst/>
            </a:prstGeom>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xmlns="" id="{4C4D59B3-2A6D-49DC-8D9B-60930F9CCACF}"/>
                </a:ext>
              </a:extLst>
            </p:cNvPr>
            <p:cNvCxnSpPr>
              <a:cxnSpLocks/>
            </p:cNvCxnSpPr>
            <p:nvPr/>
          </p:nvCxnSpPr>
          <p:spPr>
            <a:xfrm flipV="1">
              <a:off x="6859861" y="1897573"/>
              <a:ext cx="225747" cy="208940"/>
            </a:xfrm>
            <a:prstGeom prst="line">
              <a:avLst/>
            </a:prstGeom>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xmlns="" id="{9213E8AB-76DA-47AE-995F-3BFD8CC4A864}"/>
                </a:ext>
              </a:extLst>
            </p:cNvPr>
            <p:cNvCxnSpPr>
              <a:cxnSpLocks/>
            </p:cNvCxnSpPr>
            <p:nvPr/>
          </p:nvCxnSpPr>
          <p:spPr>
            <a:xfrm flipH="1" flipV="1">
              <a:off x="7307199" y="1859308"/>
              <a:ext cx="308668" cy="247202"/>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xmlns="" id="{50FCCF99-6F81-440D-AC63-C73B3E8DF563}"/>
                </a:ext>
              </a:extLst>
            </p:cNvPr>
            <p:cNvCxnSpPr>
              <a:cxnSpLocks/>
            </p:cNvCxnSpPr>
            <p:nvPr/>
          </p:nvCxnSpPr>
          <p:spPr>
            <a:xfrm flipV="1">
              <a:off x="8432959" y="1868281"/>
              <a:ext cx="175247" cy="232925"/>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xmlns="" id="{3AFA258F-2465-4F84-A34D-6BA5CFF7B089}"/>
                </a:ext>
              </a:extLst>
            </p:cNvPr>
            <p:cNvCxnSpPr>
              <a:cxnSpLocks/>
            </p:cNvCxnSpPr>
            <p:nvPr/>
          </p:nvCxnSpPr>
          <p:spPr>
            <a:xfrm flipH="1" flipV="1">
              <a:off x="8896789" y="1897570"/>
              <a:ext cx="283419" cy="203634"/>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xmlns="" id="{CDE1ECB8-F076-4CF5-B53C-14438AAC839E}"/>
                </a:ext>
              </a:extLst>
            </p:cNvPr>
            <p:cNvCxnSpPr>
              <a:cxnSpLocks/>
            </p:cNvCxnSpPr>
            <p:nvPr/>
          </p:nvCxnSpPr>
          <p:spPr>
            <a:xfrm flipH="1" flipV="1">
              <a:off x="8520583" y="1471266"/>
              <a:ext cx="197876" cy="273315"/>
            </a:xfrm>
            <a:prstGeom prst="line">
              <a:avLst/>
            </a:prstGeom>
          </p:spPr>
          <p:style>
            <a:lnRef idx="1">
              <a:schemeClr val="dk1"/>
            </a:lnRef>
            <a:fillRef idx="0">
              <a:schemeClr val="dk1"/>
            </a:fillRef>
            <a:effectRef idx="0">
              <a:schemeClr val="dk1"/>
            </a:effectRef>
            <a:fontRef idx="minor">
              <a:schemeClr val="tx1"/>
            </a:fontRef>
          </p:style>
        </p:cxnSp>
        <p:pic>
          <p:nvPicPr>
            <p:cNvPr id="84" name="Picture 2" descr="https://openclipart.org/image/2400px/svg_to_png/215022/blue-switch.png">
              <a:extLst>
                <a:ext uri="{FF2B5EF4-FFF2-40B4-BE49-F238E27FC236}">
                  <a16:creationId xmlns:a16="http://schemas.microsoft.com/office/drawing/2014/main" xmlns="" id="{5F4E1897-F364-4838-9E39-31729D8F76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075719" y="1320289"/>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traight Connector 84">
              <a:extLst>
                <a:ext uri="{FF2B5EF4-FFF2-40B4-BE49-F238E27FC236}">
                  <a16:creationId xmlns:a16="http://schemas.microsoft.com/office/drawing/2014/main" xmlns="" id="{21BA8FF7-37C2-48DE-8688-0277C8F8AF39}"/>
                </a:ext>
              </a:extLst>
            </p:cNvPr>
            <p:cNvCxnSpPr>
              <a:cxnSpLocks/>
            </p:cNvCxnSpPr>
            <p:nvPr/>
          </p:nvCxnSpPr>
          <p:spPr>
            <a:xfrm flipV="1">
              <a:off x="7274342" y="1471266"/>
              <a:ext cx="971821" cy="373767"/>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xmlns="" id="{6B251039-16DA-4677-8821-797B12612913}"/>
                </a:ext>
              </a:extLst>
            </p:cNvPr>
            <p:cNvCxnSpPr>
              <a:cxnSpLocks/>
            </p:cNvCxnSpPr>
            <p:nvPr/>
          </p:nvCxnSpPr>
          <p:spPr>
            <a:xfrm flipH="1" flipV="1">
              <a:off x="7769245" y="1506891"/>
              <a:ext cx="828987" cy="297770"/>
            </a:xfrm>
            <a:prstGeom prst="line">
              <a:avLst/>
            </a:prstGeom>
          </p:spPr>
          <p:style>
            <a:lnRef idx="1">
              <a:schemeClr val="dk1"/>
            </a:lnRef>
            <a:fillRef idx="0">
              <a:schemeClr val="dk1"/>
            </a:fillRef>
            <a:effectRef idx="0">
              <a:schemeClr val="dk1"/>
            </a:effectRef>
            <a:fontRef idx="minor">
              <a:schemeClr val="tx1"/>
            </a:fontRef>
          </p:style>
        </p:cxnSp>
      </p:grpSp>
      <p:sp>
        <p:nvSpPr>
          <p:cNvPr id="87" name="Rectangle 86">
            <a:extLst>
              <a:ext uri="{FF2B5EF4-FFF2-40B4-BE49-F238E27FC236}">
                <a16:creationId xmlns:a16="http://schemas.microsoft.com/office/drawing/2014/main" xmlns="" id="{76BDBFD5-0D32-45C1-8A9C-132629855749}"/>
              </a:ext>
            </a:extLst>
          </p:cNvPr>
          <p:cNvSpPr/>
          <p:nvPr/>
        </p:nvSpPr>
        <p:spPr>
          <a:xfrm>
            <a:off x="9724203" y="243635"/>
            <a:ext cx="2261853"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a:p>
            <a:pPr algn="ctr"/>
            <a:endParaRPr lang="en-US" dirty="0"/>
          </a:p>
          <a:p>
            <a:pPr algn="ctr"/>
            <a:endParaRPr lang="en-US" dirty="0"/>
          </a:p>
          <a:p>
            <a:pPr algn="ctr"/>
            <a:endParaRPr lang="en-US" dirty="0"/>
          </a:p>
          <a:p>
            <a:pPr algn="ctr"/>
            <a:r>
              <a:rPr lang="en-US" dirty="0" err="1"/>
              <a:t>FatTree</a:t>
            </a:r>
            <a:r>
              <a:rPr lang="en-US" dirty="0"/>
              <a:t>, </a:t>
            </a:r>
            <a:r>
              <a:rPr lang="en-US" dirty="0" err="1"/>
              <a:t>JellyFish</a:t>
            </a:r>
            <a:r>
              <a:rPr lang="en-US" dirty="0"/>
              <a:t>, </a:t>
            </a:r>
            <a:r>
              <a:rPr lang="en-US" dirty="0" err="1"/>
              <a:t>HyperCube</a:t>
            </a:r>
            <a:r>
              <a:rPr lang="en-US" dirty="0"/>
              <a:t>, HyperX, </a:t>
            </a:r>
            <a:r>
              <a:rPr lang="en-US" dirty="0" err="1"/>
              <a:t>Xpander</a:t>
            </a:r>
            <a:r>
              <a:rPr lang="en-US" dirty="0"/>
              <a:t>, Arbitrary topologies…</a:t>
            </a:r>
            <a:r>
              <a:rPr lang="en-US" dirty="0" err="1"/>
              <a:t>etc</a:t>
            </a:r>
            <a:endParaRPr lang="en-US" dirty="0"/>
          </a:p>
        </p:txBody>
      </p:sp>
      <p:sp>
        <p:nvSpPr>
          <p:cNvPr id="88" name="TextBox 87">
            <a:extLst>
              <a:ext uri="{FF2B5EF4-FFF2-40B4-BE49-F238E27FC236}">
                <a16:creationId xmlns:a16="http://schemas.microsoft.com/office/drawing/2014/main" xmlns="" id="{A373FA3C-EF3D-4F9F-82F0-4B6FC5A8AB05}"/>
              </a:ext>
            </a:extLst>
          </p:cNvPr>
          <p:cNvSpPr txBox="1"/>
          <p:nvPr/>
        </p:nvSpPr>
        <p:spPr>
          <a:xfrm>
            <a:off x="10297641" y="215160"/>
            <a:ext cx="1101392" cy="369332"/>
          </a:xfrm>
          <a:prstGeom prst="rect">
            <a:avLst/>
          </a:prstGeom>
          <a:noFill/>
        </p:spPr>
        <p:txBody>
          <a:bodyPr wrap="none" rtlCol="0">
            <a:spAutoFit/>
          </a:bodyPr>
          <a:lstStyle/>
          <a:p>
            <a:r>
              <a:rPr lang="en-US" dirty="0"/>
              <a:t>  Tenant n</a:t>
            </a:r>
          </a:p>
        </p:txBody>
      </p:sp>
      <p:sp>
        <p:nvSpPr>
          <p:cNvPr id="89" name="TextBox 88">
            <a:extLst>
              <a:ext uri="{FF2B5EF4-FFF2-40B4-BE49-F238E27FC236}">
                <a16:creationId xmlns:a16="http://schemas.microsoft.com/office/drawing/2014/main" xmlns="" id="{432DA72F-831C-4B47-8741-6C508BF44D16}"/>
              </a:ext>
            </a:extLst>
          </p:cNvPr>
          <p:cNvSpPr txBox="1"/>
          <p:nvPr/>
        </p:nvSpPr>
        <p:spPr>
          <a:xfrm>
            <a:off x="9412904" y="1169736"/>
            <a:ext cx="410163" cy="385800"/>
          </a:xfrm>
          <a:prstGeom prst="rect">
            <a:avLst/>
          </a:prstGeom>
          <a:noFill/>
        </p:spPr>
        <p:txBody>
          <a:bodyPr wrap="none" rtlCol="0">
            <a:spAutoFit/>
          </a:bodyPr>
          <a:lstStyle/>
          <a:p>
            <a:r>
              <a:rPr lang="en-US" dirty="0"/>
              <a:t>…</a:t>
            </a:r>
          </a:p>
        </p:txBody>
      </p:sp>
      <p:cxnSp>
        <p:nvCxnSpPr>
          <p:cNvPr id="90" name="Straight Arrow Connector 89">
            <a:extLst>
              <a:ext uri="{FF2B5EF4-FFF2-40B4-BE49-F238E27FC236}">
                <a16:creationId xmlns:a16="http://schemas.microsoft.com/office/drawing/2014/main" xmlns="" id="{C375E27A-8730-4545-8130-9A105CD9C062}"/>
              </a:ext>
            </a:extLst>
          </p:cNvPr>
          <p:cNvCxnSpPr>
            <a:cxnSpLocks/>
            <a:stCxn id="19" idx="0"/>
            <a:endCxn id="87" idx="2"/>
          </p:cNvCxnSpPr>
          <p:nvPr/>
        </p:nvCxnSpPr>
        <p:spPr>
          <a:xfrm flipV="1">
            <a:off x="5972240" y="2464749"/>
            <a:ext cx="4882890" cy="10251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1" name="Rounded Rectangle 117">
            <a:extLst>
              <a:ext uri="{FF2B5EF4-FFF2-40B4-BE49-F238E27FC236}">
                <a16:creationId xmlns:a16="http://schemas.microsoft.com/office/drawing/2014/main" xmlns="" id="{38509946-A32E-4A43-B679-287618F19F71}"/>
              </a:ext>
            </a:extLst>
          </p:cNvPr>
          <p:cNvSpPr/>
          <p:nvPr/>
        </p:nvSpPr>
        <p:spPr>
          <a:xfrm>
            <a:off x="10042174" y="708972"/>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Any SDN Controller</a:t>
            </a:r>
          </a:p>
        </p:txBody>
      </p:sp>
    </p:spTree>
    <p:extLst>
      <p:ext uri="{BB962C8B-B14F-4D97-AF65-F5344CB8AC3E}">
        <p14:creationId xmlns:p14="http://schemas.microsoft.com/office/powerpoint/2010/main" val="16721075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3" name="Rounded Rectangle 92"/>
          <p:cNvSpPr/>
          <p:nvPr/>
        </p:nvSpPr>
        <p:spPr>
          <a:xfrm>
            <a:off x="4776518" y="4328481"/>
            <a:ext cx="2396973" cy="405456"/>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Flow Translation</a:t>
            </a:r>
          </a:p>
        </p:txBody>
      </p:sp>
      <p:sp>
        <p:nvSpPr>
          <p:cNvPr id="99" name="Rounded Rectangle 98"/>
          <p:cNvSpPr/>
          <p:nvPr/>
        </p:nvSpPr>
        <p:spPr>
          <a:xfrm>
            <a:off x="4776520" y="3489922"/>
            <a:ext cx="2391440" cy="438709"/>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Topology Abstraction</a:t>
            </a:r>
          </a:p>
        </p:txBody>
      </p:sp>
      <p:pic>
        <p:nvPicPr>
          <p:cNvPr id="2" name="PPTIndicator201801021146462188"/>
          <p:cNvPicPr>
            <a:picLocks/>
          </p:cNvPicPr>
          <p:nvPr/>
        </p:nvPicPr>
        <p:blipFill>
          <a:blip r:embed="rId4">
            <a:extLst>
              <a:ext uri="{28A0092B-C50C-407E-A947-70E740481C1C}">
                <a14:useLocalDpi xmlns:a14="http://schemas.microsoft.com/office/drawing/2010/main" val="0"/>
              </a:ext>
            </a:extLst>
          </a:blip>
          <a:stretch>
            <a:fillRect/>
          </a:stretch>
        </p:blipFill>
        <p:spPr>
          <a:xfrm>
            <a:off x="10668000" y="0"/>
            <a:ext cx="1524000" cy="1066800"/>
          </a:xfrm>
          <a:prstGeom prst="rect">
            <a:avLst/>
          </a:prstGeom>
        </p:spPr>
      </p:pic>
    </p:spTree>
    <p:extLst>
      <p:ext uri="{BB962C8B-B14F-4D97-AF65-F5344CB8AC3E}">
        <p14:creationId xmlns:p14="http://schemas.microsoft.com/office/powerpoint/2010/main" val="535269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GENERIC Topology</a:t>
            </a:r>
          </a:p>
        </p:txBody>
      </p:sp>
      <p:sp>
        <p:nvSpPr>
          <p:cNvPr id="6" name="Rectangle 5"/>
          <p:cNvSpPr/>
          <p:nvPr/>
        </p:nvSpPr>
        <p:spPr>
          <a:xfrm>
            <a:off x="2780786" y="299831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ysClr val="windowText" lastClr="000000"/>
              </a:solidFill>
            </a:endParaRPr>
          </a:p>
        </p:txBody>
      </p:sp>
      <p:sp>
        <p:nvSpPr>
          <p:cNvPr id="7" name="Rectangle 6"/>
          <p:cNvSpPr/>
          <p:nvPr/>
        </p:nvSpPr>
        <p:spPr>
          <a:xfrm>
            <a:off x="6755543" y="299831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276851" y="3364899"/>
            <a:ext cx="1478692" cy="4119"/>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5005002" y="322073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5</a:t>
            </a:r>
          </a:p>
        </p:txBody>
      </p:sp>
      <p:sp>
        <p:nvSpPr>
          <p:cNvPr id="10" name="Rectangle 9"/>
          <p:cNvSpPr/>
          <p:nvPr/>
        </p:nvSpPr>
        <p:spPr>
          <a:xfrm>
            <a:off x="6755542" y="322073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5</a:t>
            </a:r>
          </a:p>
        </p:txBody>
      </p:sp>
      <p:sp>
        <p:nvSpPr>
          <p:cNvPr id="11" name="Rectangle 10"/>
          <p:cNvSpPr/>
          <p:nvPr/>
        </p:nvSpPr>
        <p:spPr>
          <a:xfrm>
            <a:off x="2974039"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1</a:t>
            </a:r>
          </a:p>
        </p:txBody>
      </p:sp>
      <p:sp>
        <p:nvSpPr>
          <p:cNvPr id="12" name="Rectangle 11"/>
          <p:cNvSpPr/>
          <p:nvPr/>
        </p:nvSpPr>
        <p:spPr>
          <a:xfrm>
            <a:off x="3485121"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3" name="Rectangle 12"/>
          <p:cNvSpPr/>
          <p:nvPr/>
        </p:nvSpPr>
        <p:spPr>
          <a:xfrm>
            <a:off x="3989521"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4" name="Rectangle 13"/>
          <p:cNvSpPr/>
          <p:nvPr/>
        </p:nvSpPr>
        <p:spPr>
          <a:xfrm>
            <a:off x="4500602"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5" name="Rectangle 14"/>
          <p:cNvSpPr/>
          <p:nvPr/>
        </p:nvSpPr>
        <p:spPr>
          <a:xfrm>
            <a:off x="7240293"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1</a:t>
            </a:r>
          </a:p>
        </p:txBody>
      </p:sp>
      <p:sp>
        <p:nvSpPr>
          <p:cNvPr id="16" name="Rectangle 15"/>
          <p:cNvSpPr/>
          <p:nvPr/>
        </p:nvSpPr>
        <p:spPr>
          <a:xfrm>
            <a:off x="7751375"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255775"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766856"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892710" y="4192803"/>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403792" y="4192803"/>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H2</a:t>
            </a:r>
          </a:p>
        </p:txBody>
      </p:sp>
      <p:sp>
        <p:nvSpPr>
          <p:cNvPr id="21" name="Rounded Rectangle 20"/>
          <p:cNvSpPr/>
          <p:nvPr/>
        </p:nvSpPr>
        <p:spPr>
          <a:xfrm>
            <a:off x="3914874" y="4192802"/>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H3</a:t>
            </a:r>
          </a:p>
        </p:txBody>
      </p:sp>
      <p:sp>
        <p:nvSpPr>
          <p:cNvPr id="22" name="Rounded Rectangle 21"/>
          <p:cNvSpPr/>
          <p:nvPr/>
        </p:nvSpPr>
        <p:spPr>
          <a:xfrm>
            <a:off x="4419273" y="419280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H4</a:t>
            </a:r>
          </a:p>
        </p:txBody>
      </p:sp>
      <p:cxnSp>
        <p:nvCxnSpPr>
          <p:cNvPr id="23" name="Straight Connector 22"/>
          <p:cNvCxnSpPr>
            <a:endCxn id="19" idx="0"/>
          </p:cNvCxnSpPr>
          <p:nvPr/>
        </p:nvCxnSpPr>
        <p:spPr>
          <a:xfrm>
            <a:off x="3109962" y="373972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4" name="Straight Connector 23"/>
          <p:cNvCxnSpPr/>
          <p:nvPr/>
        </p:nvCxnSpPr>
        <p:spPr>
          <a:xfrm>
            <a:off x="3617701" y="373972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5" name="Straight Connector 24"/>
          <p:cNvCxnSpPr/>
          <p:nvPr/>
        </p:nvCxnSpPr>
        <p:spPr>
          <a:xfrm>
            <a:off x="4109780" y="373972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4643404" y="373971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7" name="Rounded Rectangle 26"/>
          <p:cNvSpPr/>
          <p:nvPr/>
        </p:nvSpPr>
        <p:spPr>
          <a:xfrm>
            <a:off x="7158781" y="419280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665197" y="419280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sp>
        <p:nvSpPr>
          <p:cNvPr id="29" name="Rounded Rectangle 28"/>
          <p:cNvSpPr/>
          <p:nvPr/>
        </p:nvSpPr>
        <p:spPr>
          <a:xfrm>
            <a:off x="8195282" y="419280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H7</a:t>
            </a:r>
          </a:p>
        </p:txBody>
      </p:sp>
      <p:sp>
        <p:nvSpPr>
          <p:cNvPr id="30" name="Rounded Rectangle 29"/>
          <p:cNvSpPr/>
          <p:nvPr/>
        </p:nvSpPr>
        <p:spPr>
          <a:xfrm>
            <a:off x="8692553" y="419280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H8</a:t>
            </a:r>
          </a:p>
        </p:txBody>
      </p:sp>
      <p:cxnSp>
        <p:nvCxnSpPr>
          <p:cNvPr id="31" name="Straight Connector 30"/>
          <p:cNvCxnSpPr>
            <a:endCxn id="27" idx="0"/>
          </p:cNvCxnSpPr>
          <p:nvPr/>
        </p:nvCxnSpPr>
        <p:spPr>
          <a:xfrm>
            <a:off x="7376033" y="373971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a:off x="7879106" y="373971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390188" y="373971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916684" y="373971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501579" y="308206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580136" y="3082064"/>
            <a:ext cx="1056379" cy="369332"/>
          </a:xfrm>
          <a:prstGeom prst="rect">
            <a:avLst/>
          </a:prstGeom>
          <a:noFill/>
        </p:spPr>
        <p:txBody>
          <a:bodyPr wrap="none" rtlCol="0">
            <a:spAutoFit/>
          </a:bodyPr>
          <a:lstStyle/>
          <a:p>
            <a:r>
              <a:rPr lang="en-US" b="1" dirty="0">
                <a:solidFill>
                  <a:sysClr val="windowText" lastClr="000000"/>
                </a:solidFill>
              </a:rPr>
              <a:t>pSwitch2</a:t>
            </a:r>
          </a:p>
        </p:txBody>
      </p:sp>
      <p:sp>
        <p:nvSpPr>
          <p:cNvPr id="37" name="TextBox 36"/>
          <p:cNvSpPr txBox="1"/>
          <p:nvPr/>
        </p:nvSpPr>
        <p:spPr>
          <a:xfrm>
            <a:off x="5573853" y="3101143"/>
            <a:ext cx="784189" cy="307777"/>
          </a:xfrm>
          <a:prstGeom prst="rect">
            <a:avLst/>
          </a:prstGeom>
          <a:noFill/>
        </p:spPr>
        <p:txBody>
          <a:bodyPr wrap="none" rtlCol="0">
            <a:spAutoFit/>
          </a:bodyPr>
          <a:lstStyle/>
          <a:p>
            <a:r>
              <a:rPr lang="en-US" sz="1400" b="1" dirty="0">
                <a:solidFill>
                  <a:sysClr val="windowText" lastClr="000000"/>
                </a:solidFill>
              </a:rPr>
              <a:t>  </a:t>
            </a:r>
            <a:r>
              <a:rPr lang="en-US" sz="1400" b="1" dirty="0"/>
              <a:t>CLink1</a:t>
            </a:r>
          </a:p>
        </p:txBody>
      </p:sp>
      <p:sp>
        <p:nvSpPr>
          <p:cNvPr id="38" name="TextBox 87">
            <a:extLst>
              <a:ext uri="{FF2B5EF4-FFF2-40B4-BE49-F238E27FC236}">
                <a16:creationId xmlns:a16="http://schemas.microsoft.com/office/drawing/2014/main" xmlns="" id="{8A4CF0EB-7301-4B92-A58C-2F2E0ABAB8C0}"/>
              </a:ext>
            </a:extLst>
          </p:cNvPr>
          <p:cNvSpPr txBox="1"/>
          <p:nvPr/>
        </p:nvSpPr>
        <p:spPr>
          <a:xfrm>
            <a:off x="5567090" y="3324395"/>
            <a:ext cx="671979" cy="369332"/>
          </a:xfrm>
          <a:prstGeom prst="rect">
            <a:avLst/>
          </a:prstGeom>
          <a:noFill/>
        </p:spPr>
        <p:txBody>
          <a:bodyPr wrap="none" rtlCol="0">
            <a:spAutoFit/>
          </a:bodyPr>
          <a:lstStyle/>
          <a:p>
            <a:r>
              <a:rPr lang="en-US" b="1" dirty="0">
                <a:solidFill>
                  <a:sysClr val="windowText" lastClr="000000"/>
                </a:solidFill>
              </a:rPr>
              <a:t>  10G</a:t>
            </a:r>
          </a:p>
        </p:txBody>
      </p:sp>
    </p:spTree>
    <p:extLst>
      <p:ext uri="{BB962C8B-B14F-4D97-AF65-F5344CB8AC3E}">
        <p14:creationId xmlns:p14="http://schemas.microsoft.com/office/powerpoint/2010/main" val="3629909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76011"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ysClr val="windowText" lastClr="000000"/>
              </a:solidFill>
            </a:endParaRPr>
          </a:p>
        </p:txBody>
      </p:sp>
      <p:sp>
        <p:nvSpPr>
          <p:cNvPr id="7" name="Rectangle 6"/>
          <p:cNvSpPr/>
          <p:nvPr/>
        </p:nvSpPr>
        <p:spPr>
          <a:xfrm>
            <a:off x="6650768"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172076" y="4907949"/>
            <a:ext cx="1478692" cy="4119"/>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900227" y="476378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5</a:t>
            </a:r>
          </a:p>
        </p:txBody>
      </p:sp>
      <p:sp>
        <p:nvSpPr>
          <p:cNvPr id="10" name="Rectangle 9"/>
          <p:cNvSpPr/>
          <p:nvPr/>
        </p:nvSpPr>
        <p:spPr>
          <a:xfrm>
            <a:off x="6650767" y="476378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5</a:t>
            </a:r>
          </a:p>
        </p:txBody>
      </p:sp>
      <p:sp>
        <p:nvSpPr>
          <p:cNvPr id="11" name="Rectangle 10"/>
          <p:cNvSpPr/>
          <p:nvPr/>
        </p:nvSpPr>
        <p:spPr>
          <a:xfrm>
            <a:off x="2869264"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1</a:t>
            </a:r>
          </a:p>
        </p:txBody>
      </p:sp>
      <p:sp>
        <p:nvSpPr>
          <p:cNvPr id="12" name="Rectangle 11"/>
          <p:cNvSpPr/>
          <p:nvPr/>
        </p:nvSpPr>
        <p:spPr>
          <a:xfrm>
            <a:off x="3380346"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3" name="Rectangle 12"/>
          <p:cNvSpPr/>
          <p:nvPr/>
        </p:nvSpPr>
        <p:spPr>
          <a:xfrm>
            <a:off x="3884746"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4" name="Rectangle 13"/>
          <p:cNvSpPr/>
          <p:nvPr/>
        </p:nvSpPr>
        <p:spPr>
          <a:xfrm>
            <a:off x="4395827"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5" name="Rectangle 14"/>
          <p:cNvSpPr/>
          <p:nvPr/>
        </p:nvSpPr>
        <p:spPr>
          <a:xfrm>
            <a:off x="7135518"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1</a:t>
            </a:r>
          </a:p>
        </p:txBody>
      </p:sp>
      <p:sp>
        <p:nvSpPr>
          <p:cNvPr id="16" name="Rectangle 15"/>
          <p:cNvSpPr/>
          <p:nvPr/>
        </p:nvSpPr>
        <p:spPr>
          <a:xfrm>
            <a:off x="76466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1510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662081"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787935" y="5735853"/>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299017" y="5735853"/>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H2</a:t>
            </a:r>
          </a:p>
        </p:txBody>
      </p:sp>
      <p:sp>
        <p:nvSpPr>
          <p:cNvPr id="21" name="Rounded Rectangle 20"/>
          <p:cNvSpPr/>
          <p:nvPr/>
        </p:nvSpPr>
        <p:spPr>
          <a:xfrm>
            <a:off x="3810099" y="5735852"/>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H3</a:t>
            </a:r>
          </a:p>
        </p:txBody>
      </p:sp>
      <p:sp>
        <p:nvSpPr>
          <p:cNvPr id="22" name="Rounded Rectangle 21"/>
          <p:cNvSpPr/>
          <p:nvPr/>
        </p:nvSpPr>
        <p:spPr>
          <a:xfrm>
            <a:off x="4314498"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H4</a:t>
            </a:r>
          </a:p>
        </p:txBody>
      </p:sp>
      <p:cxnSp>
        <p:nvCxnSpPr>
          <p:cNvPr id="23" name="Straight Connector 22"/>
          <p:cNvCxnSpPr>
            <a:endCxn id="19" idx="0"/>
          </p:cNvCxnSpPr>
          <p:nvPr/>
        </p:nvCxnSpPr>
        <p:spPr>
          <a:xfrm>
            <a:off x="3005187"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4" name="Straight Connector 23"/>
          <p:cNvCxnSpPr/>
          <p:nvPr/>
        </p:nvCxnSpPr>
        <p:spPr>
          <a:xfrm>
            <a:off x="3512926"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5" name="Straight Connector 24"/>
          <p:cNvCxnSpPr/>
          <p:nvPr/>
        </p:nvCxnSpPr>
        <p:spPr>
          <a:xfrm>
            <a:off x="4005005"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4538629"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7" name="Rounded Rectangle 26"/>
          <p:cNvSpPr/>
          <p:nvPr/>
        </p:nvSpPr>
        <p:spPr>
          <a:xfrm>
            <a:off x="7054006"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560422"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sp>
        <p:nvSpPr>
          <p:cNvPr id="29" name="Rounded Rectangle 28"/>
          <p:cNvSpPr/>
          <p:nvPr/>
        </p:nvSpPr>
        <p:spPr>
          <a:xfrm>
            <a:off x="8090507"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H7</a:t>
            </a:r>
          </a:p>
        </p:txBody>
      </p:sp>
      <p:sp>
        <p:nvSpPr>
          <p:cNvPr id="30" name="Rounded Rectangle 29"/>
          <p:cNvSpPr/>
          <p:nvPr/>
        </p:nvSpPr>
        <p:spPr>
          <a:xfrm>
            <a:off x="8587778"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H8</a:t>
            </a:r>
          </a:p>
        </p:txBody>
      </p:sp>
      <p:cxnSp>
        <p:nvCxnSpPr>
          <p:cNvPr id="31" name="Straight Connector 30"/>
          <p:cNvCxnSpPr>
            <a:endCxn id="27" idx="0"/>
          </p:cNvCxnSpPr>
          <p:nvPr/>
        </p:nvCxnSpPr>
        <p:spPr>
          <a:xfrm>
            <a:off x="7271258"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a:off x="7774331"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285413"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811909" y="528276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396804" y="462511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475361" y="4625114"/>
            <a:ext cx="1056379" cy="369332"/>
          </a:xfrm>
          <a:prstGeom prst="rect">
            <a:avLst/>
          </a:prstGeom>
          <a:noFill/>
        </p:spPr>
        <p:txBody>
          <a:bodyPr wrap="none" rtlCol="0">
            <a:spAutoFit/>
          </a:bodyPr>
          <a:lstStyle/>
          <a:p>
            <a:r>
              <a:rPr lang="en-US" b="1" dirty="0">
                <a:solidFill>
                  <a:sysClr val="windowText" lastClr="000000"/>
                </a:solidFill>
              </a:rPr>
              <a:t>pSwitch2</a:t>
            </a:r>
          </a:p>
        </p:txBody>
      </p:sp>
      <p:sp>
        <p:nvSpPr>
          <p:cNvPr id="37" name="TextBox 36"/>
          <p:cNvSpPr txBox="1"/>
          <p:nvPr/>
        </p:nvSpPr>
        <p:spPr>
          <a:xfrm>
            <a:off x="5377531" y="4501047"/>
            <a:ext cx="1101584" cy="461665"/>
          </a:xfrm>
          <a:prstGeom prst="rect">
            <a:avLst/>
          </a:prstGeom>
          <a:noFill/>
        </p:spPr>
        <p:txBody>
          <a:bodyPr wrap="none" rtlCol="0">
            <a:spAutoFit/>
          </a:bodyPr>
          <a:lstStyle/>
          <a:p>
            <a:r>
              <a:rPr lang="en-US" sz="1400" b="1" dirty="0">
                <a:solidFill>
                  <a:sysClr val="windowText" lastClr="000000"/>
                </a:solidFill>
              </a:rPr>
              <a:t>  </a:t>
            </a:r>
            <a:r>
              <a:rPr lang="en-US" sz="2400" b="1" dirty="0"/>
              <a:t>CLink1</a:t>
            </a:r>
          </a:p>
        </p:txBody>
      </p:sp>
      <p:sp>
        <p:nvSpPr>
          <p:cNvPr id="39" name="Rectangle 38"/>
          <p:cNvSpPr/>
          <p:nvPr/>
        </p:nvSpPr>
        <p:spPr>
          <a:xfrm>
            <a:off x="3670060"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0" name="Rectangle 39"/>
          <p:cNvSpPr/>
          <p:nvPr/>
        </p:nvSpPr>
        <p:spPr>
          <a:xfrm>
            <a:off x="6926769"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1" name="Rounded Rectangle 40"/>
          <p:cNvSpPr/>
          <p:nvPr/>
        </p:nvSpPr>
        <p:spPr>
          <a:xfrm>
            <a:off x="2770571" y="566318"/>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V1</a:t>
            </a:r>
          </a:p>
        </p:txBody>
      </p:sp>
      <p:sp>
        <p:nvSpPr>
          <p:cNvPr id="42" name="Rounded Rectangle 41"/>
          <p:cNvSpPr/>
          <p:nvPr/>
        </p:nvSpPr>
        <p:spPr>
          <a:xfrm>
            <a:off x="8486812" y="566317"/>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V3</a:t>
            </a:r>
          </a:p>
        </p:txBody>
      </p:sp>
      <p:cxnSp>
        <p:nvCxnSpPr>
          <p:cNvPr id="43" name="Straight Connector 42"/>
          <p:cNvCxnSpPr>
            <a:stCxn id="39" idx="3"/>
            <a:endCxn id="40" idx="1"/>
          </p:cNvCxnSpPr>
          <p:nvPr/>
        </p:nvCxnSpPr>
        <p:spPr>
          <a:xfrm>
            <a:off x="4771056" y="799584"/>
            <a:ext cx="2155713"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4" name="Straight Connector 43"/>
          <p:cNvCxnSpPr>
            <a:stCxn id="39" idx="2"/>
            <a:endCxn id="57" idx="1"/>
          </p:cNvCxnSpPr>
          <p:nvPr/>
        </p:nvCxnSpPr>
        <p:spPr>
          <a:xfrm>
            <a:off x="4220558" y="1056176"/>
            <a:ext cx="1070248" cy="75276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5" name="Straight Connector 44"/>
          <p:cNvCxnSpPr>
            <a:stCxn id="57" idx="3"/>
            <a:endCxn id="40" idx="2"/>
          </p:cNvCxnSpPr>
          <p:nvPr/>
        </p:nvCxnSpPr>
        <p:spPr>
          <a:xfrm flipV="1">
            <a:off x="6391802" y="1056176"/>
            <a:ext cx="1085465" cy="75276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6" name="Straight Connector 45"/>
          <p:cNvCxnSpPr>
            <a:stCxn id="41" idx="3"/>
            <a:endCxn id="39" idx="1"/>
          </p:cNvCxnSpPr>
          <p:nvPr/>
        </p:nvCxnSpPr>
        <p:spPr>
          <a:xfrm>
            <a:off x="3205076" y="799584"/>
            <a:ext cx="464984"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7" name="Straight Connector 46"/>
          <p:cNvCxnSpPr>
            <a:stCxn id="40" idx="3"/>
            <a:endCxn id="42" idx="1"/>
          </p:cNvCxnSpPr>
          <p:nvPr/>
        </p:nvCxnSpPr>
        <p:spPr>
          <a:xfrm flipV="1">
            <a:off x="8027765" y="799583"/>
            <a:ext cx="459047" cy="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48" name="Rectangle 47"/>
          <p:cNvSpPr/>
          <p:nvPr/>
        </p:nvSpPr>
        <p:spPr>
          <a:xfrm>
            <a:off x="3664123" y="655420"/>
            <a:ext cx="27128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a:solidFill>
                  <a:sysClr val="windowText" lastClr="000000"/>
                </a:solidFill>
              </a:rPr>
              <a:t>1</a:t>
            </a:r>
          </a:p>
        </p:txBody>
      </p:sp>
      <p:sp>
        <p:nvSpPr>
          <p:cNvPr id="49" name="Rectangle 48"/>
          <p:cNvSpPr/>
          <p:nvPr/>
        </p:nvSpPr>
        <p:spPr>
          <a:xfrm>
            <a:off x="4040382" y="767851"/>
            <a:ext cx="29616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50" name="Rectangle 49"/>
          <p:cNvSpPr/>
          <p:nvPr/>
        </p:nvSpPr>
        <p:spPr>
          <a:xfrm>
            <a:off x="4561133" y="648651"/>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51" name="Rectangle 50"/>
          <p:cNvSpPr/>
          <p:nvPr/>
        </p:nvSpPr>
        <p:spPr>
          <a:xfrm>
            <a:off x="6926753" y="643984"/>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52" name="Rectangle 51"/>
          <p:cNvSpPr/>
          <p:nvPr/>
        </p:nvSpPr>
        <p:spPr>
          <a:xfrm>
            <a:off x="7342535" y="781382"/>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53" name="Rectangle 52"/>
          <p:cNvSpPr/>
          <p:nvPr/>
        </p:nvSpPr>
        <p:spPr>
          <a:xfrm>
            <a:off x="7817826" y="643985"/>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1</a:t>
            </a:r>
          </a:p>
        </p:txBody>
      </p:sp>
      <p:sp>
        <p:nvSpPr>
          <p:cNvPr id="57" name="Rectangle 56"/>
          <p:cNvSpPr/>
          <p:nvPr/>
        </p:nvSpPr>
        <p:spPr>
          <a:xfrm>
            <a:off x="5290806" y="1552344"/>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58" name="Rounded Rectangle 57"/>
          <p:cNvSpPr/>
          <p:nvPr/>
        </p:nvSpPr>
        <p:spPr>
          <a:xfrm>
            <a:off x="5624051" y="2306629"/>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V2</a:t>
            </a:r>
          </a:p>
        </p:txBody>
      </p:sp>
      <p:cxnSp>
        <p:nvCxnSpPr>
          <p:cNvPr id="59" name="Straight Connector 58"/>
          <p:cNvCxnSpPr>
            <a:stCxn id="58" idx="0"/>
            <a:endCxn id="57" idx="2"/>
          </p:cNvCxnSpPr>
          <p:nvPr/>
        </p:nvCxnSpPr>
        <p:spPr>
          <a:xfrm flipV="1">
            <a:off x="5841304" y="2065528"/>
            <a:ext cx="0" cy="24110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60" name="Rectangle 59"/>
          <p:cNvSpPr/>
          <p:nvPr/>
        </p:nvSpPr>
        <p:spPr>
          <a:xfrm>
            <a:off x="5290525" y="1654693"/>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61" name="Rectangle 60"/>
          <p:cNvSpPr/>
          <p:nvPr/>
        </p:nvSpPr>
        <p:spPr>
          <a:xfrm>
            <a:off x="6182144" y="1656794"/>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62" name="Rectangle 61"/>
          <p:cNvSpPr/>
          <p:nvPr/>
        </p:nvSpPr>
        <p:spPr>
          <a:xfrm>
            <a:off x="5743942" y="1790735"/>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1</a:t>
            </a:r>
          </a:p>
        </p:txBody>
      </p:sp>
      <p:sp>
        <p:nvSpPr>
          <p:cNvPr id="63" name="Rectangle 62"/>
          <p:cNvSpPr/>
          <p:nvPr/>
        </p:nvSpPr>
        <p:spPr>
          <a:xfrm>
            <a:off x="3964727" y="484189"/>
            <a:ext cx="573096"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b="1" dirty="0">
                <a:solidFill>
                  <a:sysClr val="windowText" lastClr="000000"/>
                </a:solidFill>
              </a:rPr>
              <a:t>vS1</a:t>
            </a:r>
          </a:p>
        </p:txBody>
      </p:sp>
      <p:sp>
        <p:nvSpPr>
          <p:cNvPr id="64" name="Rectangle 63"/>
          <p:cNvSpPr/>
          <p:nvPr/>
        </p:nvSpPr>
        <p:spPr>
          <a:xfrm>
            <a:off x="5616374" y="1504764"/>
            <a:ext cx="519694" cy="369332"/>
          </a:xfrm>
          <a:prstGeom prst="rect">
            <a:avLst/>
          </a:prstGeom>
        </p:spPr>
        <p:txBody>
          <a:bodyPr wrap="none">
            <a:spAutoFit/>
          </a:bodyPr>
          <a:lstStyle/>
          <a:p>
            <a:r>
              <a:rPr lang="en-US" b="1" dirty="0">
                <a:solidFill>
                  <a:sysClr val="windowText" lastClr="000000"/>
                </a:solidFill>
              </a:rPr>
              <a:t>vS2</a:t>
            </a:r>
          </a:p>
        </p:txBody>
      </p:sp>
      <p:sp>
        <p:nvSpPr>
          <p:cNvPr id="65" name="Rectangle 64"/>
          <p:cNvSpPr/>
          <p:nvPr/>
        </p:nvSpPr>
        <p:spPr>
          <a:xfrm>
            <a:off x="7222897" y="487524"/>
            <a:ext cx="51969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b="1" dirty="0">
                <a:solidFill>
                  <a:sysClr val="windowText" lastClr="000000"/>
                </a:solidFill>
              </a:rPr>
              <a:t>vS3</a:t>
            </a:r>
          </a:p>
        </p:txBody>
      </p:sp>
      <p:cxnSp>
        <p:nvCxnSpPr>
          <p:cNvPr id="66" name="Straight Connector 65"/>
          <p:cNvCxnSpPr/>
          <p:nvPr/>
        </p:nvCxnSpPr>
        <p:spPr>
          <a:xfrm>
            <a:off x="1047632" y="3594014"/>
            <a:ext cx="9484567" cy="0"/>
          </a:xfrm>
          <a:prstGeom prst="line">
            <a:avLst/>
          </a:prstGeom>
          <a:ln>
            <a:solidFill>
              <a:schemeClr val="tx1"/>
            </a:solidFill>
            <a:prstDash val="dash"/>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94644" y="3585636"/>
            <a:ext cx="1922449" cy="369332"/>
          </a:xfrm>
          <a:prstGeom prst="rect">
            <a:avLst/>
          </a:prstGeom>
          <a:noFill/>
          <a:ln>
            <a:noFill/>
          </a:ln>
        </p:spPr>
        <p:txBody>
          <a:bodyPr wrap="none" rtlCol="0">
            <a:spAutoFit/>
          </a:bodyPr>
          <a:lstStyle/>
          <a:p>
            <a:r>
              <a:rPr lang="en-US" b="1" dirty="0"/>
              <a:t>Physical Topology</a:t>
            </a:r>
          </a:p>
        </p:txBody>
      </p:sp>
      <p:sp>
        <p:nvSpPr>
          <p:cNvPr id="69" name="TextBox 68"/>
          <p:cNvSpPr txBox="1"/>
          <p:nvPr/>
        </p:nvSpPr>
        <p:spPr>
          <a:xfrm>
            <a:off x="88788" y="2578151"/>
            <a:ext cx="1779205" cy="369332"/>
          </a:xfrm>
          <a:prstGeom prst="rect">
            <a:avLst/>
          </a:prstGeom>
          <a:noFill/>
          <a:ln>
            <a:noFill/>
          </a:ln>
        </p:spPr>
        <p:txBody>
          <a:bodyPr wrap="none" rtlCol="0">
            <a:spAutoFit/>
          </a:bodyPr>
          <a:lstStyle/>
          <a:p>
            <a:r>
              <a:rPr lang="en-US" b="1" dirty="0"/>
              <a:t>Virtual Topology</a:t>
            </a:r>
          </a:p>
        </p:txBody>
      </p:sp>
      <p:sp>
        <p:nvSpPr>
          <p:cNvPr id="67" name="TextBox 66"/>
          <p:cNvSpPr txBox="1"/>
          <p:nvPr/>
        </p:nvSpPr>
        <p:spPr>
          <a:xfrm>
            <a:off x="5489091" y="419861"/>
            <a:ext cx="615874" cy="461665"/>
          </a:xfrm>
          <a:prstGeom prst="rect">
            <a:avLst/>
          </a:prstGeom>
          <a:noFill/>
        </p:spPr>
        <p:txBody>
          <a:bodyPr wrap="none" rtlCol="0">
            <a:spAutoFit/>
          </a:bodyPr>
          <a:lstStyle/>
          <a:p>
            <a:r>
              <a:rPr lang="en-US" sz="2400" b="1" dirty="0">
                <a:solidFill>
                  <a:sysClr val="windowText" lastClr="000000"/>
                </a:solidFill>
              </a:rPr>
              <a:t>vL1</a:t>
            </a:r>
          </a:p>
        </p:txBody>
      </p:sp>
      <p:sp>
        <p:nvSpPr>
          <p:cNvPr id="70" name="TextBox 69"/>
          <p:cNvSpPr txBox="1"/>
          <p:nvPr/>
        </p:nvSpPr>
        <p:spPr>
          <a:xfrm>
            <a:off x="6786691" y="1404462"/>
            <a:ext cx="615874" cy="461665"/>
          </a:xfrm>
          <a:prstGeom prst="rect">
            <a:avLst/>
          </a:prstGeom>
          <a:noFill/>
        </p:spPr>
        <p:txBody>
          <a:bodyPr wrap="none" rtlCol="0">
            <a:spAutoFit/>
          </a:bodyPr>
          <a:lstStyle/>
          <a:p>
            <a:r>
              <a:rPr lang="en-US" sz="2400" b="1" dirty="0">
                <a:solidFill>
                  <a:sysClr val="windowText" lastClr="000000"/>
                </a:solidFill>
              </a:rPr>
              <a:t>vL2</a:t>
            </a:r>
          </a:p>
        </p:txBody>
      </p:sp>
      <p:sp>
        <p:nvSpPr>
          <p:cNvPr id="71" name="TextBox 70"/>
          <p:cNvSpPr txBox="1"/>
          <p:nvPr/>
        </p:nvSpPr>
        <p:spPr>
          <a:xfrm>
            <a:off x="4432090" y="1482782"/>
            <a:ext cx="615874" cy="461665"/>
          </a:xfrm>
          <a:prstGeom prst="rect">
            <a:avLst/>
          </a:prstGeom>
          <a:noFill/>
        </p:spPr>
        <p:txBody>
          <a:bodyPr wrap="none" rtlCol="0">
            <a:spAutoFit/>
          </a:bodyPr>
          <a:lstStyle/>
          <a:p>
            <a:r>
              <a:rPr lang="en-US" sz="2400" b="1" dirty="0">
                <a:solidFill>
                  <a:sysClr val="windowText" lastClr="000000"/>
                </a:solidFill>
              </a:rPr>
              <a:t>vL3</a:t>
            </a:r>
          </a:p>
        </p:txBody>
      </p:sp>
      <p:sp>
        <p:nvSpPr>
          <p:cNvPr id="72" name="TextBox 84">
            <a:extLst>
              <a:ext uri="{FF2B5EF4-FFF2-40B4-BE49-F238E27FC236}">
                <a16:creationId xmlns:a16="http://schemas.microsoft.com/office/drawing/2014/main" xmlns="" id="{BA4E59CE-AAE8-4E70-B0EB-765824327D7F}"/>
              </a:ext>
            </a:extLst>
          </p:cNvPr>
          <p:cNvSpPr txBox="1"/>
          <p:nvPr/>
        </p:nvSpPr>
        <p:spPr>
          <a:xfrm>
            <a:off x="6379574" y="1187802"/>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3" name="TextBox 87">
            <a:extLst>
              <a:ext uri="{FF2B5EF4-FFF2-40B4-BE49-F238E27FC236}">
                <a16:creationId xmlns:a16="http://schemas.microsoft.com/office/drawing/2014/main" xmlns="" id="{2E059345-21D9-4843-8AD7-0CF5836CA03A}"/>
              </a:ext>
            </a:extLst>
          </p:cNvPr>
          <p:cNvSpPr txBox="1"/>
          <p:nvPr/>
        </p:nvSpPr>
        <p:spPr>
          <a:xfrm>
            <a:off x="4608914" y="1154046"/>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4" name="TextBox 84">
            <a:extLst>
              <a:ext uri="{FF2B5EF4-FFF2-40B4-BE49-F238E27FC236}">
                <a16:creationId xmlns:a16="http://schemas.microsoft.com/office/drawing/2014/main" xmlns="" id="{FE3A19DF-ADB0-41EE-B828-5BB5656A03DC}"/>
              </a:ext>
            </a:extLst>
          </p:cNvPr>
          <p:cNvSpPr txBox="1"/>
          <p:nvPr/>
        </p:nvSpPr>
        <p:spPr>
          <a:xfrm>
            <a:off x="5522726" y="763446"/>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5" name="TextBox 87">
            <a:extLst>
              <a:ext uri="{FF2B5EF4-FFF2-40B4-BE49-F238E27FC236}">
                <a16:creationId xmlns:a16="http://schemas.microsoft.com/office/drawing/2014/main" xmlns="" id="{2E059345-21D9-4843-8AD7-0CF5836CA03A}"/>
              </a:ext>
            </a:extLst>
          </p:cNvPr>
          <p:cNvSpPr txBox="1"/>
          <p:nvPr/>
        </p:nvSpPr>
        <p:spPr>
          <a:xfrm>
            <a:off x="5538323" y="4879315"/>
            <a:ext cx="671979" cy="369332"/>
          </a:xfrm>
          <a:prstGeom prst="rect">
            <a:avLst/>
          </a:prstGeom>
          <a:noFill/>
        </p:spPr>
        <p:txBody>
          <a:bodyPr wrap="none" rtlCol="0">
            <a:spAutoFit/>
          </a:bodyPr>
          <a:lstStyle/>
          <a:p>
            <a:r>
              <a:rPr lang="en-US" b="1" dirty="0">
                <a:solidFill>
                  <a:sysClr val="windowText" lastClr="000000"/>
                </a:solidFill>
              </a:rPr>
              <a:t>  10G</a:t>
            </a:r>
          </a:p>
        </p:txBody>
      </p:sp>
    </p:spTree>
    <p:extLst>
      <p:ext uri="{BB962C8B-B14F-4D97-AF65-F5344CB8AC3E}">
        <p14:creationId xmlns:p14="http://schemas.microsoft.com/office/powerpoint/2010/main" val="4503087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76011" y="4541365"/>
            <a:ext cx="2496065" cy="741406"/>
          </a:xfrm>
          <a:prstGeom prst="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dirty="0">
              <a:solidFill>
                <a:sysClr val="windowText" lastClr="000000"/>
              </a:solidFill>
            </a:endParaRPr>
          </a:p>
        </p:txBody>
      </p:sp>
      <p:sp>
        <p:nvSpPr>
          <p:cNvPr id="7" name="Rectangle 6"/>
          <p:cNvSpPr/>
          <p:nvPr/>
        </p:nvSpPr>
        <p:spPr>
          <a:xfrm>
            <a:off x="6650768" y="4541365"/>
            <a:ext cx="2496065" cy="741406"/>
          </a:xfrm>
          <a:prstGeom prst="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172076" y="4907949"/>
            <a:ext cx="1478692" cy="4119"/>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900227" y="476378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5</a:t>
            </a:r>
          </a:p>
        </p:txBody>
      </p:sp>
      <p:sp>
        <p:nvSpPr>
          <p:cNvPr id="10" name="Rectangle 9"/>
          <p:cNvSpPr/>
          <p:nvPr/>
        </p:nvSpPr>
        <p:spPr>
          <a:xfrm>
            <a:off x="6650767" y="476378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5</a:t>
            </a:r>
          </a:p>
        </p:txBody>
      </p:sp>
      <p:sp>
        <p:nvSpPr>
          <p:cNvPr id="11" name="Rectangle 10"/>
          <p:cNvSpPr/>
          <p:nvPr/>
        </p:nvSpPr>
        <p:spPr>
          <a:xfrm>
            <a:off x="2869264" y="499444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a:t>
            </a:r>
          </a:p>
        </p:txBody>
      </p:sp>
      <p:sp>
        <p:nvSpPr>
          <p:cNvPr id="12" name="Rectangle 11"/>
          <p:cNvSpPr/>
          <p:nvPr/>
        </p:nvSpPr>
        <p:spPr>
          <a:xfrm>
            <a:off x="3380346"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3" name="Rectangle 12"/>
          <p:cNvSpPr/>
          <p:nvPr/>
        </p:nvSpPr>
        <p:spPr>
          <a:xfrm>
            <a:off x="3884746"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4" name="Rectangle 13"/>
          <p:cNvSpPr/>
          <p:nvPr/>
        </p:nvSpPr>
        <p:spPr>
          <a:xfrm>
            <a:off x="4395827"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5" name="Rectangle 14"/>
          <p:cNvSpPr/>
          <p:nvPr/>
        </p:nvSpPr>
        <p:spPr>
          <a:xfrm>
            <a:off x="7135518"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1</a:t>
            </a:r>
          </a:p>
        </p:txBody>
      </p:sp>
      <p:sp>
        <p:nvSpPr>
          <p:cNvPr id="16" name="Rectangle 15"/>
          <p:cNvSpPr/>
          <p:nvPr/>
        </p:nvSpPr>
        <p:spPr>
          <a:xfrm>
            <a:off x="76466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1510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662081"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787935" y="5735853"/>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299017" y="5735853"/>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H2</a:t>
            </a:r>
          </a:p>
        </p:txBody>
      </p:sp>
      <p:sp>
        <p:nvSpPr>
          <p:cNvPr id="21" name="Rounded Rectangle 20"/>
          <p:cNvSpPr/>
          <p:nvPr/>
        </p:nvSpPr>
        <p:spPr>
          <a:xfrm>
            <a:off x="3810099" y="5735852"/>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H3</a:t>
            </a:r>
          </a:p>
        </p:txBody>
      </p:sp>
      <p:sp>
        <p:nvSpPr>
          <p:cNvPr id="22" name="Rounded Rectangle 21"/>
          <p:cNvSpPr/>
          <p:nvPr/>
        </p:nvSpPr>
        <p:spPr>
          <a:xfrm>
            <a:off x="4314498"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H4</a:t>
            </a:r>
          </a:p>
        </p:txBody>
      </p:sp>
      <p:cxnSp>
        <p:nvCxnSpPr>
          <p:cNvPr id="23" name="Straight Connector 22"/>
          <p:cNvCxnSpPr>
            <a:endCxn id="19" idx="0"/>
          </p:cNvCxnSpPr>
          <p:nvPr/>
        </p:nvCxnSpPr>
        <p:spPr>
          <a:xfrm>
            <a:off x="3005187" y="5282771"/>
            <a:ext cx="1" cy="453082"/>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a:off x="3512926"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5" name="Straight Connector 24"/>
          <p:cNvCxnSpPr/>
          <p:nvPr/>
        </p:nvCxnSpPr>
        <p:spPr>
          <a:xfrm>
            <a:off x="4005005"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4538629"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7" name="Rounded Rectangle 26"/>
          <p:cNvSpPr/>
          <p:nvPr/>
        </p:nvSpPr>
        <p:spPr>
          <a:xfrm>
            <a:off x="7054006"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560422"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sp>
        <p:nvSpPr>
          <p:cNvPr id="29" name="Rounded Rectangle 28"/>
          <p:cNvSpPr/>
          <p:nvPr/>
        </p:nvSpPr>
        <p:spPr>
          <a:xfrm>
            <a:off x="8090507"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H7</a:t>
            </a:r>
          </a:p>
        </p:txBody>
      </p:sp>
      <p:sp>
        <p:nvSpPr>
          <p:cNvPr id="30" name="Rounded Rectangle 29"/>
          <p:cNvSpPr/>
          <p:nvPr/>
        </p:nvSpPr>
        <p:spPr>
          <a:xfrm>
            <a:off x="8587778"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H8</a:t>
            </a:r>
          </a:p>
        </p:txBody>
      </p:sp>
      <p:cxnSp>
        <p:nvCxnSpPr>
          <p:cNvPr id="31" name="Straight Connector 30"/>
          <p:cNvCxnSpPr>
            <a:endCxn id="27" idx="0"/>
          </p:cNvCxnSpPr>
          <p:nvPr/>
        </p:nvCxnSpPr>
        <p:spPr>
          <a:xfrm>
            <a:off x="7271258"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a:off x="7774331"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285413"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811909" y="528276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396804" y="462511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475361" y="4625114"/>
            <a:ext cx="1056379" cy="369332"/>
          </a:xfrm>
          <a:prstGeom prst="rect">
            <a:avLst/>
          </a:prstGeom>
          <a:noFill/>
        </p:spPr>
        <p:txBody>
          <a:bodyPr wrap="none" rtlCol="0">
            <a:spAutoFit/>
          </a:bodyPr>
          <a:lstStyle/>
          <a:p>
            <a:pPr algn="r"/>
            <a:r>
              <a:rPr lang="en-US" b="1" dirty="0">
                <a:solidFill>
                  <a:sysClr val="windowText" lastClr="000000"/>
                </a:solidFill>
              </a:rPr>
              <a:t>pSwitch2</a:t>
            </a:r>
          </a:p>
        </p:txBody>
      </p:sp>
      <p:sp>
        <p:nvSpPr>
          <p:cNvPr id="39" name="Rectangle 38"/>
          <p:cNvSpPr/>
          <p:nvPr/>
        </p:nvSpPr>
        <p:spPr>
          <a:xfrm>
            <a:off x="3670060" y="542992"/>
            <a:ext cx="1100996" cy="513184"/>
          </a:xfrm>
          <a:prstGeom prst="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ysClr val="windowText" lastClr="000000"/>
              </a:solidFill>
            </a:endParaRPr>
          </a:p>
        </p:txBody>
      </p:sp>
      <p:sp>
        <p:nvSpPr>
          <p:cNvPr id="40" name="Rectangle 39"/>
          <p:cNvSpPr/>
          <p:nvPr/>
        </p:nvSpPr>
        <p:spPr>
          <a:xfrm>
            <a:off x="6926769" y="542992"/>
            <a:ext cx="1100996" cy="513184"/>
          </a:xfrm>
          <a:prstGeom prst="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ysClr val="windowText" lastClr="000000"/>
              </a:solidFill>
            </a:endParaRPr>
          </a:p>
        </p:txBody>
      </p:sp>
      <p:sp>
        <p:nvSpPr>
          <p:cNvPr id="41" name="Rounded Rectangle 40"/>
          <p:cNvSpPr/>
          <p:nvPr/>
        </p:nvSpPr>
        <p:spPr>
          <a:xfrm>
            <a:off x="2770571" y="566318"/>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V1</a:t>
            </a:r>
          </a:p>
        </p:txBody>
      </p:sp>
      <p:sp>
        <p:nvSpPr>
          <p:cNvPr id="42" name="Rounded Rectangle 41"/>
          <p:cNvSpPr/>
          <p:nvPr/>
        </p:nvSpPr>
        <p:spPr>
          <a:xfrm>
            <a:off x="8486812" y="566317"/>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V3</a:t>
            </a:r>
          </a:p>
        </p:txBody>
      </p:sp>
      <p:cxnSp>
        <p:nvCxnSpPr>
          <p:cNvPr id="43" name="Straight Connector 42"/>
          <p:cNvCxnSpPr>
            <a:stCxn id="39" idx="3"/>
            <a:endCxn id="40" idx="1"/>
          </p:cNvCxnSpPr>
          <p:nvPr/>
        </p:nvCxnSpPr>
        <p:spPr>
          <a:xfrm>
            <a:off x="4771056" y="799584"/>
            <a:ext cx="2155713"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4" name="Straight Connector 43"/>
          <p:cNvCxnSpPr>
            <a:stCxn id="39" idx="2"/>
            <a:endCxn id="57" idx="1"/>
          </p:cNvCxnSpPr>
          <p:nvPr/>
        </p:nvCxnSpPr>
        <p:spPr>
          <a:xfrm>
            <a:off x="4220558" y="1056176"/>
            <a:ext cx="1070248" cy="75276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5" name="Straight Connector 44"/>
          <p:cNvCxnSpPr>
            <a:stCxn id="57" idx="3"/>
            <a:endCxn id="40" idx="2"/>
          </p:cNvCxnSpPr>
          <p:nvPr/>
        </p:nvCxnSpPr>
        <p:spPr>
          <a:xfrm flipV="1">
            <a:off x="6391802" y="1056176"/>
            <a:ext cx="1085465" cy="75276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6" name="Straight Connector 45"/>
          <p:cNvCxnSpPr>
            <a:stCxn id="41" idx="3"/>
            <a:endCxn id="39" idx="1"/>
          </p:cNvCxnSpPr>
          <p:nvPr/>
        </p:nvCxnSpPr>
        <p:spPr>
          <a:xfrm>
            <a:off x="3205076" y="799584"/>
            <a:ext cx="46498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7" name="Straight Connector 46"/>
          <p:cNvCxnSpPr>
            <a:stCxn id="40" idx="3"/>
            <a:endCxn id="42" idx="1"/>
          </p:cNvCxnSpPr>
          <p:nvPr/>
        </p:nvCxnSpPr>
        <p:spPr>
          <a:xfrm flipV="1">
            <a:off x="8027765" y="799583"/>
            <a:ext cx="459047" cy="1"/>
          </a:xfrm>
          <a:prstGeom prst="line">
            <a:avLst/>
          </a:prstGeom>
        </p:spPr>
        <p:style>
          <a:lnRef idx="3">
            <a:schemeClr val="dk1"/>
          </a:lnRef>
          <a:fillRef idx="0">
            <a:schemeClr val="dk1"/>
          </a:fillRef>
          <a:effectRef idx="2">
            <a:schemeClr val="dk1"/>
          </a:effectRef>
          <a:fontRef idx="minor">
            <a:schemeClr val="tx1"/>
          </a:fontRef>
        </p:style>
      </p:cxnSp>
      <p:sp>
        <p:nvSpPr>
          <p:cNvPr id="48" name="Rectangle 47"/>
          <p:cNvSpPr/>
          <p:nvPr/>
        </p:nvSpPr>
        <p:spPr>
          <a:xfrm>
            <a:off x="3664123" y="655420"/>
            <a:ext cx="27128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1</a:t>
            </a:r>
          </a:p>
        </p:txBody>
      </p:sp>
      <p:sp>
        <p:nvSpPr>
          <p:cNvPr id="49" name="Rectangle 48"/>
          <p:cNvSpPr/>
          <p:nvPr/>
        </p:nvSpPr>
        <p:spPr>
          <a:xfrm>
            <a:off x="4040382" y="767851"/>
            <a:ext cx="29616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50" name="Rectangle 49"/>
          <p:cNvSpPr/>
          <p:nvPr/>
        </p:nvSpPr>
        <p:spPr>
          <a:xfrm>
            <a:off x="4561133" y="648651"/>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51" name="Rectangle 50"/>
          <p:cNvSpPr/>
          <p:nvPr/>
        </p:nvSpPr>
        <p:spPr>
          <a:xfrm>
            <a:off x="6926753" y="643984"/>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52" name="Rectangle 51"/>
          <p:cNvSpPr/>
          <p:nvPr/>
        </p:nvSpPr>
        <p:spPr>
          <a:xfrm>
            <a:off x="7342535" y="781382"/>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53" name="Rectangle 52"/>
          <p:cNvSpPr/>
          <p:nvPr/>
        </p:nvSpPr>
        <p:spPr>
          <a:xfrm>
            <a:off x="7817826" y="643985"/>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1</a:t>
            </a:r>
          </a:p>
        </p:txBody>
      </p:sp>
      <p:sp>
        <p:nvSpPr>
          <p:cNvPr id="57" name="Rectangle 56"/>
          <p:cNvSpPr/>
          <p:nvPr/>
        </p:nvSpPr>
        <p:spPr>
          <a:xfrm>
            <a:off x="5290806" y="1552344"/>
            <a:ext cx="1100996" cy="513184"/>
          </a:xfrm>
          <a:prstGeom prst="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ysClr val="windowText" lastClr="000000"/>
              </a:solidFill>
            </a:endParaRPr>
          </a:p>
        </p:txBody>
      </p:sp>
      <p:sp>
        <p:nvSpPr>
          <p:cNvPr id="58" name="Rounded Rectangle 57"/>
          <p:cNvSpPr/>
          <p:nvPr/>
        </p:nvSpPr>
        <p:spPr>
          <a:xfrm>
            <a:off x="5624051" y="2306629"/>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V2</a:t>
            </a:r>
          </a:p>
        </p:txBody>
      </p:sp>
      <p:cxnSp>
        <p:nvCxnSpPr>
          <p:cNvPr id="59" name="Straight Connector 58"/>
          <p:cNvCxnSpPr>
            <a:stCxn id="58" idx="0"/>
            <a:endCxn id="57" idx="2"/>
          </p:cNvCxnSpPr>
          <p:nvPr/>
        </p:nvCxnSpPr>
        <p:spPr>
          <a:xfrm flipV="1">
            <a:off x="5841304" y="2065528"/>
            <a:ext cx="0" cy="241101"/>
          </a:xfrm>
          <a:prstGeom prst="line">
            <a:avLst/>
          </a:prstGeom>
        </p:spPr>
        <p:style>
          <a:lnRef idx="3">
            <a:schemeClr val="dk1"/>
          </a:lnRef>
          <a:fillRef idx="0">
            <a:schemeClr val="dk1"/>
          </a:fillRef>
          <a:effectRef idx="2">
            <a:schemeClr val="dk1"/>
          </a:effectRef>
          <a:fontRef idx="minor">
            <a:schemeClr val="tx1"/>
          </a:fontRef>
        </p:style>
      </p:cxnSp>
      <p:sp>
        <p:nvSpPr>
          <p:cNvPr id="60" name="Rectangle 59"/>
          <p:cNvSpPr/>
          <p:nvPr/>
        </p:nvSpPr>
        <p:spPr>
          <a:xfrm>
            <a:off x="5290525" y="1654693"/>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61" name="Rectangle 60"/>
          <p:cNvSpPr/>
          <p:nvPr/>
        </p:nvSpPr>
        <p:spPr>
          <a:xfrm>
            <a:off x="6182144" y="1656794"/>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62" name="Rectangle 61"/>
          <p:cNvSpPr/>
          <p:nvPr/>
        </p:nvSpPr>
        <p:spPr>
          <a:xfrm>
            <a:off x="5743942" y="1790735"/>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1</a:t>
            </a:r>
          </a:p>
        </p:txBody>
      </p:sp>
      <p:sp>
        <p:nvSpPr>
          <p:cNvPr id="63" name="Rectangle 62"/>
          <p:cNvSpPr/>
          <p:nvPr/>
        </p:nvSpPr>
        <p:spPr>
          <a:xfrm>
            <a:off x="3964727" y="484189"/>
            <a:ext cx="573096"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b="1" dirty="0">
                <a:solidFill>
                  <a:sysClr val="windowText" lastClr="000000"/>
                </a:solidFill>
              </a:rPr>
              <a:t>vS1</a:t>
            </a:r>
          </a:p>
        </p:txBody>
      </p:sp>
      <p:sp>
        <p:nvSpPr>
          <p:cNvPr id="64" name="Rectangle 63"/>
          <p:cNvSpPr/>
          <p:nvPr/>
        </p:nvSpPr>
        <p:spPr>
          <a:xfrm>
            <a:off x="5616374" y="1504764"/>
            <a:ext cx="519694" cy="369332"/>
          </a:xfrm>
          <a:prstGeom prst="rect">
            <a:avLst/>
          </a:prstGeom>
        </p:spPr>
        <p:txBody>
          <a:bodyPr wrap="none">
            <a:spAutoFit/>
          </a:bodyPr>
          <a:lstStyle/>
          <a:p>
            <a:r>
              <a:rPr lang="en-US" b="1" dirty="0">
                <a:solidFill>
                  <a:sysClr val="windowText" lastClr="000000"/>
                </a:solidFill>
              </a:rPr>
              <a:t>vS2</a:t>
            </a:r>
          </a:p>
        </p:txBody>
      </p:sp>
      <p:sp>
        <p:nvSpPr>
          <p:cNvPr id="65" name="Rectangle 64"/>
          <p:cNvSpPr/>
          <p:nvPr/>
        </p:nvSpPr>
        <p:spPr>
          <a:xfrm>
            <a:off x="7222897" y="487524"/>
            <a:ext cx="51969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b="1" dirty="0">
                <a:solidFill>
                  <a:sysClr val="windowText" lastClr="000000"/>
                </a:solidFill>
              </a:rPr>
              <a:t>vS3</a:t>
            </a:r>
          </a:p>
        </p:txBody>
      </p:sp>
      <p:cxnSp>
        <p:nvCxnSpPr>
          <p:cNvPr id="66" name="Straight Connector 65"/>
          <p:cNvCxnSpPr/>
          <p:nvPr/>
        </p:nvCxnSpPr>
        <p:spPr>
          <a:xfrm>
            <a:off x="1047632" y="3594014"/>
            <a:ext cx="9484567" cy="0"/>
          </a:xfrm>
          <a:prstGeom prst="line">
            <a:avLst/>
          </a:prstGeom>
          <a:ln>
            <a:solidFill>
              <a:schemeClr val="tx1"/>
            </a:solidFill>
            <a:prstDash val="dash"/>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94644" y="3585636"/>
            <a:ext cx="1922449" cy="369332"/>
          </a:xfrm>
          <a:prstGeom prst="rect">
            <a:avLst/>
          </a:prstGeom>
          <a:noFill/>
        </p:spPr>
        <p:txBody>
          <a:bodyPr wrap="none" rtlCol="0">
            <a:spAutoFit/>
          </a:bodyPr>
          <a:lstStyle/>
          <a:p>
            <a:r>
              <a:rPr lang="en-US" b="1" dirty="0"/>
              <a:t>Physical Topology</a:t>
            </a:r>
          </a:p>
        </p:txBody>
      </p:sp>
      <p:sp>
        <p:nvSpPr>
          <p:cNvPr id="69" name="TextBox 68"/>
          <p:cNvSpPr txBox="1"/>
          <p:nvPr/>
        </p:nvSpPr>
        <p:spPr>
          <a:xfrm>
            <a:off x="88788" y="2578151"/>
            <a:ext cx="1779205" cy="369332"/>
          </a:xfrm>
          <a:prstGeom prst="rect">
            <a:avLst/>
          </a:prstGeom>
          <a:noFill/>
        </p:spPr>
        <p:txBody>
          <a:bodyPr wrap="none" rtlCol="0">
            <a:spAutoFit/>
          </a:bodyPr>
          <a:lstStyle/>
          <a:p>
            <a:r>
              <a:rPr lang="en-US" b="1" dirty="0"/>
              <a:t>Virtual Topology</a:t>
            </a:r>
          </a:p>
        </p:txBody>
      </p:sp>
      <p:sp>
        <p:nvSpPr>
          <p:cNvPr id="67" name="TextBox 36"/>
          <p:cNvSpPr txBox="1"/>
          <p:nvPr/>
        </p:nvSpPr>
        <p:spPr>
          <a:xfrm>
            <a:off x="5342077" y="4501047"/>
            <a:ext cx="1101584" cy="461665"/>
          </a:xfrm>
          <a:prstGeom prst="rect">
            <a:avLst/>
          </a:prstGeom>
          <a:noFill/>
        </p:spPr>
        <p:txBody>
          <a:bodyPr wrap="none" rtlCol="0">
            <a:spAutoFit/>
          </a:bodyPr>
          <a:lstStyle/>
          <a:p>
            <a:r>
              <a:rPr lang="en-US" sz="1400" b="1" dirty="0">
                <a:solidFill>
                  <a:sysClr val="windowText" lastClr="000000"/>
                </a:solidFill>
              </a:rPr>
              <a:t>  </a:t>
            </a:r>
            <a:r>
              <a:rPr lang="en-US" sz="2400" b="1" dirty="0"/>
              <a:t>CLink1</a:t>
            </a:r>
          </a:p>
        </p:txBody>
      </p:sp>
      <p:sp>
        <p:nvSpPr>
          <p:cNvPr id="70" name="TextBox 66"/>
          <p:cNvSpPr txBox="1"/>
          <p:nvPr/>
        </p:nvSpPr>
        <p:spPr>
          <a:xfrm>
            <a:off x="5489091" y="419861"/>
            <a:ext cx="615874" cy="461665"/>
          </a:xfrm>
          <a:prstGeom prst="rect">
            <a:avLst/>
          </a:prstGeom>
          <a:noFill/>
        </p:spPr>
        <p:txBody>
          <a:bodyPr wrap="none" rtlCol="0">
            <a:spAutoFit/>
          </a:bodyPr>
          <a:lstStyle/>
          <a:p>
            <a:r>
              <a:rPr lang="en-US" sz="2400" b="1" dirty="0">
                <a:solidFill>
                  <a:sysClr val="windowText" lastClr="000000"/>
                </a:solidFill>
              </a:rPr>
              <a:t>vL1</a:t>
            </a:r>
          </a:p>
        </p:txBody>
      </p:sp>
      <p:sp>
        <p:nvSpPr>
          <p:cNvPr id="71" name="TextBox 69"/>
          <p:cNvSpPr txBox="1"/>
          <p:nvPr/>
        </p:nvSpPr>
        <p:spPr>
          <a:xfrm>
            <a:off x="6786691" y="1404462"/>
            <a:ext cx="615874" cy="461665"/>
          </a:xfrm>
          <a:prstGeom prst="rect">
            <a:avLst/>
          </a:prstGeom>
          <a:noFill/>
        </p:spPr>
        <p:txBody>
          <a:bodyPr wrap="none" rtlCol="0">
            <a:spAutoFit/>
          </a:bodyPr>
          <a:lstStyle/>
          <a:p>
            <a:r>
              <a:rPr lang="en-US" sz="2400" b="1" dirty="0">
                <a:solidFill>
                  <a:sysClr val="windowText" lastClr="000000"/>
                </a:solidFill>
              </a:rPr>
              <a:t>vL2</a:t>
            </a:r>
          </a:p>
        </p:txBody>
      </p:sp>
      <p:sp>
        <p:nvSpPr>
          <p:cNvPr id="72" name="TextBox 70"/>
          <p:cNvSpPr txBox="1"/>
          <p:nvPr/>
        </p:nvSpPr>
        <p:spPr>
          <a:xfrm>
            <a:off x="4432090" y="1482782"/>
            <a:ext cx="615874" cy="461665"/>
          </a:xfrm>
          <a:prstGeom prst="rect">
            <a:avLst/>
          </a:prstGeom>
          <a:noFill/>
        </p:spPr>
        <p:txBody>
          <a:bodyPr wrap="none" rtlCol="0">
            <a:spAutoFit/>
          </a:bodyPr>
          <a:lstStyle/>
          <a:p>
            <a:r>
              <a:rPr lang="en-US" sz="2400" b="1" dirty="0">
                <a:solidFill>
                  <a:sysClr val="windowText" lastClr="000000"/>
                </a:solidFill>
              </a:rPr>
              <a:t>vL2</a:t>
            </a:r>
          </a:p>
        </p:txBody>
      </p:sp>
      <p:sp>
        <p:nvSpPr>
          <p:cNvPr id="73" name="TextBox 84">
            <a:extLst>
              <a:ext uri="{FF2B5EF4-FFF2-40B4-BE49-F238E27FC236}">
                <a16:creationId xmlns:a16="http://schemas.microsoft.com/office/drawing/2014/main" xmlns="" id="{BA4E59CE-AAE8-4E70-B0EB-765824327D7F}"/>
              </a:ext>
            </a:extLst>
          </p:cNvPr>
          <p:cNvSpPr txBox="1"/>
          <p:nvPr/>
        </p:nvSpPr>
        <p:spPr>
          <a:xfrm>
            <a:off x="6379574" y="1187802"/>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4" name="TextBox 87">
            <a:extLst>
              <a:ext uri="{FF2B5EF4-FFF2-40B4-BE49-F238E27FC236}">
                <a16:creationId xmlns:a16="http://schemas.microsoft.com/office/drawing/2014/main" xmlns="" id="{2E059345-21D9-4843-8AD7-0CF5836CA03A}"/>
              </a:ext>
            </a:extLst>
          </p:cNvPr>
          <p:cNvSpPr txBox="1"/>
          <p:nvPr/>
        </p:nvSpPr>
        <p:spPr>
          <a:xfrm>
            <a:off x="4608914" y="1154046"/>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5" name="TextBox 84">
            <a:extLst>
              <a:ext uri="{FF2B5EF4-FFF2-40B4-BE49-F238E27FC236}">
                <a16:creationId xmlns:a16="http://schemas.microsoft.com/office/drawing/2014/main" xmlns="" id="{FE3A19DF-ADB0-41EE-B828-5BB5656A03DC}"/>
              </a:ext>
            </a:extLst>
          </p:cNvPr>
          <p:cNvSpPr txBox="1"/>
          <p:nvPr/>
        </p:nvSpPr>
        <p:spPr>
          <a:xfrm>
            <a:off x="5522726" y="763446"/>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6" name="TextBox 87">
            <a:extLst>
              <a:ext uri="{FF2B5EF4-FFF2-40B4-BE49-F238E27FC236}">
                <a16:creationId xmlns:a16="http://schemas.microsoft.com/office/drawing/2014/main" xmlns="" id="{2E059345-21D9-4843-8AD7-0CF5836CA03A}"/>
              </a:ext>
            </a:extLst>
          </p:cNvPr>
          <p:cNvSpPr txBox="1"/>
          <p:nvPr/>
        </p:nvSpPr>
        <p:spPr>
          <a:xfrm>
            <a:off x="5538323" y="4879315"/>
            <a:ext cx="671979" cy="369332"/>
          </a:xfrm>
          <a:prstGeom prst="rect">
            <a:avLst/>
          </a:prstGeom>
          <a:noFill/>
        </p:spPr>
        <p:txBody>
          <a:bodyPr wrap="none" rtlCol="0">
            <a:spAutoFit/>
          </a:bodyPr>
          <a:lstStyle/>
          <a:p>
            <a:r>
              <a:rPr lang="en-US" b="1" dirty="0">
                <a:solidFill>
                  <a:sysClr val="windowText" lastClr="000000"/>
                </a:solidFill>
              </a:rPr>
              <a:t>  10G</a:t>
            </a:r>
          </a:p>
        </p:txBody>
      </p:sp>
    </p:spTree>
    <p:extLst>
      <p:ext uri="{BB962C8B-B14F-4D97-AF65-F5344CB8AC3E}">
        <p14:creationId xmlns:p14="http://schemas.microsoft.com/office/powerpoint/2010/main" val="673419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76011"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ysClr val="windowText" lastClr="000000"/>
              </a:solidFill>
            </a:endParaRPr>
          </a:p>
        </p:txBody>
      </p:sp>
      <p:sp>
        <p:nvSpPr>
          <p:cNvPr id="7" name="Rectangle 6"/>
          <p:cNvSpPr/>
          <p:nvPr/>
        </p:nvSpPr>
        <p:spPr>
          <a:xfrm>
            <a:off x="6650768"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172076" y="4907949"/>
            <a:ext cx="1478692" cy="411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900227" y="476378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5</a:t>
            </a:r>
          </a:p>
        </p:txBody>
      </p:sp>
      <p:sp>
        <p:nvSpPr>
          <p:cNvPr id="10" name="Rectangle 9"/>
          <p:cNvSpPr/>
          <p:nvPr/>
        </p:nvSpPr>
        <p:spPr>
          <a:xfrm>
            <a:off x="6650767" y="476378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5</a:t>
            </a:r>
          </a:p>
        </p:txBody>
      </p:sp>
      <p:sp>
        <p:nvSpPr>
          <p:cNvPr id="11" name="Rectangle 10"/>
          <p:cNvSpPr/>
          <p:nvPr/>
        </p:nvSpPr>
        <p:spPr>
          <a:xfrm>
            <a:off x="2869264" y="499444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a:t>
            </a:r>
          </a:p>
        </p:txBody>
      </p:sp>
      <p:sp>
        <p:nvSpPr>
          <p:cNvPr id="12" name="Rectangle 11"/>
          <p:cNvSpPr/>
          <p:nvPr/>
        </p:nvSpPr>
        <p:spPr>
          <a:xfrm>
            <a:off x="3380346"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3" name="Rectangle 12"/>
          <p:cNvSpPr/>
          <p:nvPr/>
        </p:nvSpPr>
        <p:spPr>
          <a:xfrm>
            <a:off x="3884746"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4" name="Rectangle 13"/>
          <p:cNvSpPr/>
          <p:nvPr/>
        </p:nvSpPr>
        <p:spPr>
          <a:xfrm>
            <a:off x="4395827"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5" name="Rectangle 14"/>
          <p:cNvSpPr/>
          <p:nvPr/>
        </p:nvSpPr>
        <p:spPr>
          <a:xfrm>
            <a:off x="7135518" y="499444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16" name="Rectangle 15"/>
          <p:cNvSpPr/>
          <p:nvPr/>
        </p:nvSpPr>
        <p:spPr>
          <a:xfrm>
            <a:off x="76466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1510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662081"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787935" y="5735853"/>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299017" y="5735853"/>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H2</a:t>
            </a:r>
          </a:p>
        </p:txBody>
      </p:sp>
      <p:sp>
        <p:nvSpPr>
          <p:cNvPr id="21" name="Rounded Rectangle 20"/>
          <p:cNvSpPr/>
          <p:nvPr/>
        </p:nvSpPr>
        <p:spPr>
          <a:xfrm>
            <a:off x="3810099" y="5735852"/>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H3</a:t>
            </a:r>
          </a:p>
        </p:txBody>
      </p:sp>
      <p:sp>
        <p:nvSpPr>
          <p:cNvPr id="22" name="Rounded Rectangle 21"/>
          <p:cNvSpPr/>
          <p:nvPr/>
        </p:nvSpPr>
        <p:spPr>
          <a:xfrm>
            <a:off x="4314498"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H4</a:t>
            </a:r>
          </a:p>
        </p:txBody>
      </p:sp>
      <p:cxnSp>
        <p:nvCxnSpPr>
          <p:cNvPr id="23" name="Straight Connector 22"/>
          <p:cNvCxnSpPr>
            <a:endCxn id="19" idx="0"/>
          </p:cNvCxnSpPr>
          <p:nvPr/>
        </p:nvCxnSpPr>
        <p:spPr>
          <a:xfrm>
            <a:off x="3005187" y="5282771"/>
            <a:ext cx="1" cy="45308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a:off x="3512926"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5" name="Straight Connector 24"/>
          <p:cNvCxnSpPr/>
          <p:nvPr/>
        </p:nvCxnSpPr>
        <p:spPr>
          <a:xfrm>
            <a:off x="4005005"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4538629"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7" name="Rounded Rectangle 26"/>
          <p:cNvSpPr/>
          <p:nvPr/>
        </p:nvSpPr>
        <p:spPr>
          <a:xfrm>
            <a:off x="7054006" y="5735851"/>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560422"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sp>
        <p:nvSpPr>
          <p:cNvPr id="29" name="Rounded Rectangle 28"/>
          <p:cNvSpPr/>
          <p:nvPr/>
        </p:nvSpPr>
        <p:spPr>
          <a:xfrm>
            <a:off x="8090507"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H7</a:t>
            </a:r>
          </a:p>
        </p:txBody>
      </p:sp>
      <p:sp>
        <p:nvSpPr>
          <p:cNvPr id="30" name="Rounded Rectangle 29"/>
          <p:cNvSpPr/>
          <p:nvPr/>
        </p:nvSpPr>
        <p:spPr>
          <a:xfrm>
            <a:off x="8587778"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H8</a:t>
            </a:r>
          </a:p>
        </p:txBody>
      </p:sp>
      <p:cxnSp>
        <p:nvCxnSpPr>
          <p:cNvPr id="31" name="Straight Connector 30"/>
          <p:cNvCxnSpPr>
            <a:endCxn id="27" idx="0"/>
          </p:cNvCxnSpPr>
          <p:nvPr/>
        </p:nvCxnSpPr>
        <p:spPr>
          <a:xfrm>
            <a:off x="7271258" y="5282769"/>
            <a:ext cx="1" cy="453082"/>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Straight Connector 31"/>
          <p:cNvCxnSpPr/>
          <p:nvPr/>
        </p:nvCxnSpPr>
        <p:spPr>
          <a:xfrm>
            <a:off x="7774331"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285413"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811909" y="528276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396804" y="462511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475361" y="4625114"/>
            <a:ext cx="1056379" cy="369332"/>
          </a:xfrm>
          <a:prstGeom prst="rect">
            <a:avLst/>
          </a:prstGeom>
          <a:noFill/>
        </p:spPr>
        <p:txBody>
          <a:bodyPr wrap="none" rtlCol="0">
            <a:spAutoFit/>
          </a:bodyPr>
          <a:lstStyle/>
          <a:p>
            <a:pPr algn="r"/>
            <a:r>
              <a:rPr lang="en-US" b="1" dirty="0">
                <a:solidFill>
                  <a:sysClr val="windowText" lastClr="000000"/>
                </a:solidFill>
              </a:rPr>
              <a:t>pSwitch2</a:t>
            </a:r>
          </a:p>
        </p:txBody>
      </p:sp>
      <p:sp>
        <p:nvSpPr>
          <p:cNvPr id="39" name="Rectangle 38"/>
          <p:cNvSpPr/>
          <p:nvPr/>
        </p:nvSpPr>
        <p:spPr>
          <a:xfrm>
            <a:off x="3670060"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0" name="Rectangle 39"/>
          <p:cNvSpPr/>
          <p:nvPr/>
        </p:nvSpPr>
        <p:spPr>
          <a:xfrm>
            <a:off x="6926769"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1" name="Rounded Rectangle 40"/>
          <p:cNvSpPr/>
          <p:nvPr/>
        </p:nvSpPr>
        <p:spPr>
          <a:xfrm>
            <a:off x="2770571" y="566318"/>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V1</a:t>
            </a:r>
          </a:p>
        </p:txBody>
      </p:sp>
      <p:sp>
        <p:nvSpPr>
          <p:cNvPr id="42" name="Rounded Rectangle 41"/>
          <p:cNvSpPr/>
          <p:nvPr/>
        </p:nvSpPr>
        <p:spPr>
          <a:xfrm>
            <a:off x="8486812" y="566317"/>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V3</a:t>
            </a:r>
          </a:p>
        </p:txBody>
      </p:sp>
      <p:cxnSp>
        <p:nvCxnSpPr>
          <p:cNvPr id="43" name="Straight Connector 42"/>
          <p:cNvCxnSpPr>
            <a:stCxn id="39" idx="3"/>
            <a:endCxn id="40" idx="1"/>
          </p:cNvCxnSpPr>
          <p:nvPr/>
        </p:nvCxnSpPr>
        <p:spPr>
          <a:xfrm>
            <a:off x="4771056" y="799584"/>
            <a:ext cx="2155713"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4" name="Straight Connector 43"/>
          <p:cNvCxnSpPr>
            <a:stCxn id="39" idx="2"/>
            <a:endCxn id="57" idx="1"/>
          </p:cNvCxnSpPr>
          <p:nvPr/>
        </p:nvCxnSpPr>
        <p:spPr>
          <a:xfrm>
            <a:off x="4220558" y="1056176"/>
            <a:ext cx="1070248" cy="75276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5" name="Straight Connector 44"/>
          <p:cNvCxnSpPr>
            <a:stCxn id="57" idx="3"/>
            <a:endCxn id="40" idx="2"/>
          </p:cNvCxnSpPr>
          <p:nvPr/>
        </p:nvCxnSpPr>
        <p:spPr>
          <a:xfrm flipV="1">
            <a:off x="6391802" y="1056176"/>
            <a:ext cx="1085465" cy="75276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6" name="Straight Connector 45"/>
          <p:cNvCxnSpPr>
            <a:stCxn id="41" idx="3"/>
            <a:endCxn id="39" idx="1"/>
          </p:cNvCxnSpPr>
          <p:nvPr/>
        </p:nvCxnSpPr>
        <p:spPr>
          <a:xfrm>
            <a:off x="3205076" y="799584"/>
            <a:ext cx="46498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7" name="Straight Connector 46"/>
          <p:cNvCxnSpPr>
            <a:stCxn id="40" idx="3"/>
            <a:endCxn id="42" idx="1"/>
          </p:cNvCxnSpPr>
          <p:nvPr/>
        </p:nvCxnSpPr>
        <p:spPr>
          <a:xfrm flipV="1">
            <a:off x="8027765" y="799583"/>
            <a:ext cx="459047" cy="1"/>
          </a:xfrm>
          <a:prstGeom prst="line">
            <a:avLst/>
          </a:prstGeom>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3664123" y="655420"/>
            <a:ext cx="27128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1</a:t>
            </a:r>
          </a:p>
        </p:txBody>
      </p:sp>
      <p:sp>
        <p:nvSpPr>
          <p:cNvPr id="49" name="Rectangle 48"/>
          <p:cNvSpPr/>
          <p:nvPr/>
        </p:nvSpPr>
        <p:spPr>
          <a:xfrm>
            <a:off x="4040382" y="767851"/>
            <a:ext cx="29616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50" name="Rectangle 49"/>
          <p:cNvSpPr/>
          <p:nvPr/>
        </p:nvSpPr>
        <p:spPr>
          <a:xfrm>
            <a:off x="4561133" y="648651"/>
            <a:ext cx="209939" cy="274793"/>
          </a:xfrm>
          <a:prstGeom prst="rect">
            <a:avLst/>
          </a:prstGeom>
          <a:solidFill>
            <a:schemeClr val="accent1"/>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51" name="Rectangle 50"/>
          <p:cNvSpPr/>
          <p:nvPr/>
        </p:nvSpPr>
        <p:spPr>
          <a:xfrm>
            <a:off x="6926753" y="643984"/>
            <a:ext cx="209939" cy="274793"/>
          </a:xfrm>
          <a:prstGeom prst="rect">
            <a:avLst/>
          </a:prstGeom>
          <a:solidFill>
            <a:schemeClr val="bg1">
              <a:lumMod val="65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52" name="Rectangle 51"/>
          <p:cNvSpPr/>
          <p:nvPr/>
        </p:nvSpPr>
        <p:spPr>
          <a:xfrm>
            <a:off x="7342535" y="781382"/>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53" name="Rectangle 52"/>
          <p:cNvSpPr/>
          <p:nvPr/>
        </p:nvSpPr>
        <p:spPr>
          <a:xfrm>
            <a:off x="7817826" y="643985"/>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57" name="Rectangle 56"/>
          <p:cNvSpPr/>
          <p:nvPr/>
        </p:nvSpPr>
        <p:spPr>
          <a:xfrm>
            <a:off x="5290806" y="1552344"/>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58" name="Rounded Rectangle 57"/>
          <p:cNvSpPr/>
          <p:nvPr/>
        </p:nvSpPr>
        <p:spPr>
          <a:xfrm>
            <a:off x="5624051" y="2306629"/>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V2</a:t>
            </a:r>
          </a:p>
        </p:txBody>
      </p:sp>
      <p:cxnSp>
        <p:nvCxnSpPr>
          <p:cNvPr id="59" name="Straight Connector 58"/>
          <p:cNvCxnSpPr>
            <a:stCxn id="58" idx="0"/>
            <a:endCxn id="57" idx="2"/>
          </p:cNvCxnSpPr>
          <p:nvPr/>
        </p:nvCxnSpPr>
        <p:spPr>
          <a:xfrm flipV="1">
            <a:off x="5841304" y="2065528"/>
            <a:ext cx="0" cy="24110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60" name="Rectangle 59"/>
          <p:cNvSpPr/>
          <p:nvPr/>
        </p:nvSpPr>
        <p:spPr>
          <a:xfrm>
            <a:off x="5290525" y="1654693"/>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61" name="Rectangle 60"/>
          <p:cNvSpPr/>
          <p:nvPr/>
        </p:nvSpPr>
        <p:spPr>
          <a:xfrm>
            <a:off x="6182144" y="1656794"/>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62" name="Rectangle 61"/>
          <p:cNvSpPr/>
          <p:nvPr/>
        </p:nvSpPr>
        <p:spPr>
          <a:xfrm>
            <a:off x="5743942" y="1790735"/>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1</a:t>
            </a:r>
          </a:p>
        </p:txBody>
      </p:sp>
      <p:sp>
        <p:nvSpPr>
          <p:cNvPr id="63" name="Rectangle 62"/>
          <p:cNvSpPr/>
          <p:nvPr/>
        </p:nvSpPr>
        <p:spPr>
          <a:xfrm>
            <a:off x="3964727" y="484189"/>
            <a:ext cx="573096"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b="1" dirty="0">
                <a:solidFill>
                  <a:sysClr val="windowText" lastClr="000000"/>
                </a:solidFill>
              </a:rPr>
              <a:t>vS1</a:t>
            </a:r>
          </a:p>
        </p:txBody>
      </p:sp>
      <p:sp>
        <p:nvSpPr>
          <p:cNvPr id="64" name="Rectangle 63"/>
          <p:cNvSpPr/>
          <p:nvPr/>
        </p:nvSpPr>
        <p:spPr>
          <a:xfrm>
            <a:off x="5616374" y="1504764"/>
            <a:ext cx="519694" cy="369332"/>
          </a:xfrm>
          <a:prstGeom prst="rect">
            <a:avLst/>
          </a:prstGeom>
        </p:spPr>
        <p:txBody>
          <a:bodyPr wrap="none">
            <a:spAutoFit/>
          </a:bodyPr>
          <a:lstStyle/>
          <a:p>
            <a:r>
              <a:rPr lang="en-US" b="1" dirty="0">
                <a:solidFill>
                  <a:sysClr val="windowText" lastClr="000000"/>
                </a:solidFill>
              </a:rPr>
              <a:t>vS2</a:t>
            </a:r>
          </a:p>
        </p:txBody>
      </p:sp>
      <p:sp>
        <p:nvSpPr>
          <p:cNvPr id="65" name="Rectangle 64"/>
          <p:cNvSpPr/>
          <p:nvPr/>
        </p:nvSpPr>
        <p:spPr>
          <a:xfrm>
            <a:off x="7222897" y="487524"/>
            <a:ext cx="51969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b="1" dirty="0">
                <a:solidFill>
                  <a:sysClr val="windowText" lastClr="000000"/>
                </a:solidFill>
              </a:rPr>
              <a:t>vS3</a:t>
            </a:r>
          </a:p>
        </p:txBody>
      </p:sp>
      <p:cxnSp>
        <p:nvCxnSpPr>
          <p:cNvPr id="66" name="Straight Connector 65"/>
          <p:cNvCxnSpPr/>
          <p:nvPr/>
        </p:nvCxnSpPr>
        <p:spPr>
          <a:xfrm>
            <a:off x="1047632" y="3594014"/>
            <a:ext cx="9484567" cy="0"/>
          </a:xfrm>
          <a:prstGeom prst="line">
            <a:avLst/>
          </a:prstGeom>
          <a:ln>
            <a:solidFill>
              <a:schemeClr val="tx1"/>
            </a:solidFill>
            <a:prstDash val="dash"/>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94644" y="3585636"/>
            <a:ext cx="1922449" cy="369332"/>
          </a:xfrm>
          <a:prstGeom prst="rect">
            <a:avLst/>
          </a:prstGeom>
          <a:noFill/>
        </p:spPr>
        <p:txBody>
          <a:bodyPr wrap="none" rtlCol="0">
            <a:spAutoFit/>
          </a:bodyPr>
          <a:lstStyle/>
          <a:p>
            <a:r>
              <a:rPr lang="en-US" b="1" dirty="0"/>
              <a:t>Physical Topology</a:t>
            </a:r>
          </a:p>
        </p:txBody>
      </p:sp>
      <p:sp>
        <p:nvSpPr>
          <p:cNvPr id="69" name="TextBox 68"/>
          <p:cNvSpPr txBox="1"/>
          <p:nvPr/>
        </p:nvSpPr>
        <p:spPr>
          <a:xfrm>
            <a:off x="88788" y="2578151"/>
            <a:ext cx="1779205" cy="369332"/>
          </a:xfrm>
          <a:prstGeom prst="rect">
            <a:avLst/>
          </a:prstGeom>
          <a:noFill/>
        </p:spPr>
        <p:txBody>
          <a:bodyPr wrap="none" rtlCol="0">
            <a:spAutoFit/>
          </a:bodyPr>
          <a:lstStyle/>
          <a:p>
            <a:r>
              <a:rPr lang="en-US" b="1" dirty="0"/>
              <a:t>Virtual Topology</a:t>
            </a:r>
          </a:p>
        </p:txBody>
      </p:sp>
      <p:sp>
        <p:nvSpPr>
          <p:cNvPr id="67" name="TextBox 36"/>
          <p:cNvSpPr txBox="1"/>
          <p:nvPr/>
        </p:nvSpPr>
        <p:spPr>
          <a:xfrm>
            <a:off x="5377531" y="4501047"/>
            <a:ext cx="1101584" cy="461665"/>
          </a:xfrm>
          <a:prstGeom prst="rect">
            <a:avLst/>
          </a:prstGeom>
          <a:noFill/>
        </p:spPr>
        <p:txBody>
          <a:bodyPr wrap="none" rtlCol="0">
            <a:spAutoFit/>
          </a:bodyPr>
          <a:lstStyle/>
          <a:p>
            <a:r>
              <a:rPr lang="en-US" sz="1400" b="1" dirty="0">
                <a:solidFill>
                  <a:sysClr val="windowText" lastClr="000000"/>
                </a:solidFill>
              </a:rPr>
              <a:t>  </a:t>
            </a:r>
            <a:r>
              <a:rPr lang="en-US" sz="2400" b="1" dirty="0"/>
              <a:t>CLink1</a:t>
            </a:r>
          </a:p>
        </p:txBody>
      </p:sp>
      <p:sp>
        <p:nvSpPr>
          <p:cNvPr id="70" name="TextBox 66"/>
          <p:cNvSpPr txBox="1"/>
          <p:nvPr/>
        </p:nvSpPr>
        <p:spPr>
          <a:xfrm>
            <a:off x="4933279" y="419861"/>
            <a:ext cx="1838965" cy="461665"/>
          </a:xfrm>
          <a:prstGeom prst="rect">
            <a:avLst/>
          </a:prstGeom>
          <a:noFill/>
        </p:spPr>
        <p:txBody>
          <a:bodyPr wrap="none" rtlCol="0">
            <a:spAutoFit/>
          </a:bodyPr>
          <a:lstStyle/>
          <a:p>
            <a:r>
              <a:rPr lang="en-US" sz="2400" b="1" dirty="0">
                <a:solidFill>
                  <a:sysClr val="windowText" lastClr="000000"/>
                </a:solidFill>
              </a:rPr>
              <a:t>vL1 -&gt; CLink1</a:t>
            </a:r>
          </a:p>
        </p:txBody>
      </p:sp>
      <p:sp>
        <p:nvSpPr>
          <p:cNvPr id="71" name="TextBox 69"/>
          <p:cNvSpPr txBox="1"/>
          <p:nvPr/>
        </p:nvSpPr>
        <p:spPr>
          <a:xfrm>
            <a:off x="6786691" y="1404462"/>
            <a:ext cx="615874" cy="461665"/>
          </a:xfrm>
          <a:prstGeom prst="rect">
            <a:avLst/>
          </a:prstGeom>
          <a:noFill/>
        </p:spPr>
        <p:txBody>
          <a:bodyPr wrap="none" rtlCol="0">
            <a:spAutoFit/>
          </a:bodyPr>
          <a:lstStyle/>
          <a:p>
            <a:r>
              <a:rPr lang="en-US" sz="2400" b="1" dirty="0">
                <a:solidFill>
                  <a:sysClr val="windowText" lastClr="000000"/>
                </a:solidFill>
              </a:rPr>
              <a:t>vL2</a:t>
            </a:r>
          </a:p>
        </p:txBody>
      </p:sp>
      <p:sp>
        <p:nvSpPr>
          <p:cNvPr id="72" name="TextBox 70"/>
          <p:cNvSpPr txBox="1"/>
          <p:nvPr/>
        </p:nvSpPr>
        <p:spPr>
          <a:xfrm>
            <a:off x="4432090" y="1482782"/>
            <a:ext cx="615874" cy="461665"/>
          </a:xfrm>
          <a:prstGeom prst="rect">
            <a:avLst/>
          </a:prstGeom>
          <a:noFill/>
        </p:spPr>
        <p:txBody>
          <a:bodyPr wrap="none" rtlCol="0">
            <a:spAutoFit/>
          </a:bodyPr>
          <a:lstStyle/>
          <a:p>
            <a:r>
              <a:rPr lang="en-US" sz="2400" b="1" dirty="0">
                <a:solidFill>
                  <a:sysClr val="windowText" lastClr="000000"/>
                </a:solidFill>
              </a:rPr>
              <a:t>vL3</a:t>
            </a:r>
          </a:p>
        </p:txBody>
      </p:sp>
      <p:sp>
        <p:nvSpPr>
          <p:cNvPr id="73" name="TextBox 84">
            <a:extLst>
              <a:ext uri="{FF2B5EF4-FFF2-40B4-BE49-F238E27FC236}">
                <a16:creationId xmlns:a16="http://schemas.microsoft.com/office/drawing/2014/main" xmlns="" id="{BA4E59CE-AAE8-4E70-B0EB-765824327D7F}"/>
              </a:ext>
            </a:extLst>
          </p:cNvPr>
          <p:cNvSpPr txBox="1"/>
          <p:nvPr/>
        </p:nvSpPr>
        <p:spPr>
          <a:xfrm>
            <a:off x="6379574" y="1187802"/>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4" name="TextBox 87">
            <a:extLst>
              <a:ext uri="{FF2B5EF4-FFF2-40B4-BE49-F238E27FC236}">
                <a16:creationId xmlns:a16="http://schemas.microsoft.com/office/drawing/2014/main" xmlns="" id="{2E059345-21D9-4843-8AD7-0CF5836CA03A}"/>
              </a:ext>
            </a:extLst>
          </p:cNvPr>
          <p:cNvSpPr txBox="1"/>
          <p:nvPr/>
        </p:nvSpPr>
        <p:spPr>
          <a:xfrm>
            <a:off x="4608914" y="1154046"/>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5" name="TextBox 84">
            <a:extLst>
              <a:ext uri="{FF2B5EF4-FFF2-40B4-BE49-F238E27FC236}">
                <a16:creationId xmlns:a16="http://schemas.microsoft.com/office/drawing/2014/main" xmlns="" id="{FE3A19DF-ADB0-41EE-B828-5BB5656A03DC}"/>
              </a:ext>
            </a:extLst>
          </p:cNvPr>
          <p:cNvSpPr txBox="1"/>
          <p:nvPr/>
        </p:nvSpPr>
        <p:spPr>
          <a:xfrm>
            <a:off x="5522726" y="763446"/>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6" name="TextBox 87">
            <a:extLst>
              <a:ext uri="{FF2B5EF4-FFF2-40B4-BE49-F238E27FC236}">
                <a16:creationId xmlns:a16="http://schemas.microsoft.com/office/drawing/2014/main" xmlns="" id="{2E059345-21D9-4843-8AD7-0CF5836CA03A}"/>
              </a:ext>
            </a:extLst>
          </p:cNvPr>
          <p:cNvSpPr txBox="1"/>
          <p:nvPr/>
        </p:nvSpPr>
        <p:spPr>
          <a:xfrm>
            <a:off x="5538323" y="4879315"/>
            <a:ext cx="671979" cy="369332"/>
          </a:xfrm>
          <a:prstGeom prst="rect">
            <a:avLst/>
          </a:prstGeom>
          <a:noFill/>
        </p:spPr>
        <p:txBody>
          <a:bodyPr wrap="none" rtlCol="0">
            <a:spAutoFit/>
          </a:bodyPr>
          <a:lstStyle/>
          <a:p>
            <a:r>
              <a:rPr lang="en-US" b="1" dirty="0">
                <a:solidFill>
                  <a:sysClr val="windowText" lastClr="000000"/>
                </a:solidFill>
              </a:rPr>
              <a:t>  10G</a:t>
            </a:r>
          </a:p>
        </p:txBody>
      </p:sp>
    </p:spTree>
    <p:extLst>
      <p:ext uri="{BB962C8B-B14F-4D97-AF65-F5344CB8AC3E}">
        <p14:creationId xmlns:p14="http://schemas.microsoft.com/office/powerpoint/2010/main" val="35391721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Software Defined Networking</a:t>
            </a:r>
          </a:p>
        </p:txBody>
      </p:sp>
      <p:sp>
        <p:nvSpPr>
          <p:cNvPr id="10" name="Content Placeholder 9"/>
          <p:cNvSpPr>
            <a:spLocks noGrp="1"/>
          </p:cNvSpPr>
          <p:nvPr>
            <p:ph idx="1"/>
          </p:nvPr>
        </p:nvSpPr>
        <p:spPr/>
        <p:txBody>
          <a:bodyPr/>
          <a:lstStyle/>
          <a:p>
            <a:endParaRPr lang="en-US"/>
          </a:p>
        </p:txBody>
      </p:sp>
      <p:cxnSp>
        <p:nvCxnSpPr>
          <p:cNvPr id="12" name="Straight Connector 11"/>
          <p:cNvCxnSpPr/>
          <p:nvPr/>
        </p:nvCxnSpPr>
        <p:spPr>
          <a:xfrm flipV="1">
            <a:off x="4134309" y="3703086"/>
            <a:ext cx="1638530" cy="8592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320927" y="4753322"/>
            <a:ext cx="1288974" cy="7003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391474" y="4778147"/>
            <a:ext cx="1366427" cy="6755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4"/>
          <p:cNvCxnSpPr/>
          <p:nvPr/>
        </p:nvCxnSpPr>
        <p:spPr>
          <a:xfrm>
            <a:off x="6307050" y="3654885"/>
            <a:ext cx="1479139" cy="8888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7"/>
          <p:cNvCxnSpPr/>
          <p:nvPr/>
        </p:nvCxnSpPr>
        <p:spPr>
          <a:xfrm>
            <a:off x="4377597" y="4769163"/>
            <a:ext cx="1366427" cy="6755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5549765" y="3643608"/>
            <a:ext cx="966482" cy="314203"/>
          </a:xfrm>
          <a:prstGeom prst="round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dirty="0">
                <a:solidFill>
                  <a:schemeClr val="bg1"/>
                </a:solidFill>
              </a:rPr>
              <a:t>Forwarding</a:t>
            </a:r>
          </a:p>
        </p:txBody>
      </p:sp>
      <p:sp>
        <p:nvSpPr>
          <p:cNvPr id="24" name="Rounded Rectangle 23"/>
          <p:cNvSpPr/>
          <p:nvPr/>
        </p:nvSpPr>
        <p:spPr>
          <a:xfrm>
            <a:off x="3666613" y="4553702"/>
            <a:ext cx="966482" cy="314203"/>
          </a:xfrm>
          <a:prstGeom prst="round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dirty="0">
                <a:solidFill>
                  <a:schemeClr val="bg1"/>
                </a:solidFill>
              </a:rPr>
              <a:t>Forwarding</a:t>
            </a:r>
          </a:p>
        </p:txBody>
      </p:sp>
      <p:sp>
        <p:nvSpPr>
          <p:cNvPr id="27" name="Rounded Rectangle 26"/>
          <p:cNvSpPr/>
          <p:nvPr/>
        </p:nvSpPr>
        <p:spPr>
          <a:xfrm>
            <a:off x="7302948" y="4544910"/>
            <a:ext cx="966482" cy="314203"/>
          </a:xfrm>
          <a:prstGeom prst="round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dirty="0">
                <a:solidFill>
                  <a:schemeClr val="bg1"/>
                </a:solidFill>
              </a:rPr>
              <a:t>Forwarding</a:t>
            </a:r>
          </a:p>
        </p:txBody>
      </p:sp>
      <p:sp>
        <p:nvSpPr>
          <p:cNvPr id="30" name="Rounded Rectangle 29"/>
          <p:cNvSpPr/>
          <p:nvPr/>
        </p:nvSpPr>
        <p:spPr>
          <a:xfrm>
            <a:off x="5551810" y="5413257"/>
            <a:ext cx="966482" cy="314203"/>
          </a:xfrm>
          <a:prstGeom prst="roundRect">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200" b="1" dirty="0">
                <a:solidFill>
                  <a:schemeClr val="bg1"/>
                </a:solidFill>
              </a:rPr>
              <a:t>Forwarding</a:t>
            </a:r>
          </a:p>
        </p:txBody>
      </p:sp>
      <p:sp>
        <p:nvSpPr>
          <p:cNvPr id="35" name="Rounded Rectangle 34"/>
          <p:cNvSpPr/>
          <p:nvPr/>
        </p:nvSpPr>
        <p:spPr>
          <a:xfrm>
            <a:off x="4860494" y="2282266"/>
            <a:ext cx="2345024" cy="454357"/>
          </a:xfrm>
          <a:prstGeom prst="roundRect">
            <a:avLst/>
          </a:prstGeom>
          <a:ln w="19050">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SG" dirty="0"/>
              <a:t>SDN Controller</a:t>
            </a:r>
          </a:p>
        </p:txBody>
      </p:sp>
      <p:cxnSp>
        <p:nvCxnSpPr>
          <p:cNvPr id="5" name="Straight Connector 4"/>
          <p:cNvCxnSpPr>
            <a:cxnSpLocks/>
            <a:stCxn id="35" idx="2"/>
          </p:cNvCxnSpPr>
          <p:nvPr/>
        </p:nvCxnSpPr>
        <p:spPr>
          <a:xfrm flipH="1">
            <a:off x="4134309" y="2736623"/>
            <a:ext cx="1898697" cy="1826899"/>
          </a:xfrm>
          <a:prstGeom prst="line">
            <a:avLst/>
          </a:prstGeom>
          <a:ln w="28575">
            <a:prstDash val="sysDash"/>
          </a:ln>
        </p:spPr>
        <p:style>
          <a:lnRef idx="1">
            <a:schemeClr val="accent4"/>
          </a:lnRef>
          <a:fillRef idx="0">
            <a:schemeClr val="accent4"/>
          </a:fillRef>
          <a:effectRef idx="0">
            <a:schemeClr val="accent4"/>
          </a:effectRef>
          <a:fontRef idx="minor">
            <a:schemeClr val="tx1"/>
          </a:fontRef>
        </p:style>
      </p:cxnSp>
      <p:cxnSp>
        <p:nvCxnSpPr>
          <p:cNvPr id="26" name="Straight Connector 25"/>
          <p:cNvCxnSpPr>
            <a:stCxn id="35" idx="2"/>
            <a:endCxn id="30" idx="0"/>
          </p:cNvCxnSpPr>
          <p:nvPr/>
        </p:nvCxnSpPr>
        <p:spPr>
          <a:xfrm>
            <a:off x="6033006" y="2736623"/>
            <a:ext cx="2045" cy="2676634"/>
          </a:xfrm>
          <a:prstGeom prst="line">
            <a:avLst/>
          </a:prstGeom>
          <a:ln w="28575">
            <a:prstDash val="sysDash"/>
          </a:ln>
        </p:spPr>
        <p:style>
          <a:lnRef idx="1">
            <a:schemeClr val="accent4"/>
          </a:lnRef>
          <a:fillRef idx="0">
            <a:schemeClr val="accent4"/>
          </a:fillRef>
          <a:effectRef idx="0">
            <a:schemeClr val="accent4"/>
          </a:effectRef>
          <a:fontRef idx="minor">
            <a:schemeClr val="tx1"/>
          </a:fontRef>
        </p:style>
      </p:cxnSp>
      <p:cxnSp>
        <p:nvCxnSpPr>
          <p:cNvPr id="29" name="Straight Connector 28"/>
          <p:cNvCxnSpPr>
            <a:stCxn id="35" idx="2"/>
          </p:cNvCxnSpPr>
          <p:nvPr/>
        </p:nvCxnSpPr>
        <p:spPr>
          <a:xfrm>
            <a:off x="6033006" y="2736623"/>
            <a:ext cx="1751139" cy="1807130"/>
          </a:xfrm>
          <a:prstGeom prst="line">
            <a:avLst/>
          </a:prstGeom>
          <a:ln w="28575">
            <a:prstDash val="sysDash"/>
          </a:ln>
        </p:spPr>
        <p:style>
          <a:lnRef idx="1">
            <a:schemeClr val="accent4"/>
          </a:lnRef>
          <a:fillRef idx="0">
            <a:schemeClr val="accent4"/>
          </a:fillRef>
          <a:effectRef idx="0">
            <a:schemeClr val="accent4"/>
          </a:effectRef>
          <a:fontRef idx="minor">
            <a:schemeClr val="tx1"/>
          </a:fontRef>
        </p:style>
      </p:cxnSp>
      <p:sp>
        <p:nvSpPr>
          <p:cNvPr id="6" name="Rounded Rectangle 5"/>
          <p:cNvSpPr/>
          <p:nvPr/>
        </p:nvSpPr>
        <p:spPr>
          <a:xfrm>
            <a:off x="4860494" y="1723126"/>
            <a:ext cx="550405" cy="4865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App1</a:t>
            </a:r>
          </a:p>
        </p:txBody>
      </p:sp>
      <p:sp>
        <p:nvSpPr>
          <p:cNvPr id="28" name="Rounded Rectangle 27"/>
          <p:cNvSpPr/>
          <p:nvPr/>
        </p:nvSpPr>
        <p:spPr>
          <a:xfrm>
            <a:off x="5468821" y="1723125"/>
            <a:ext cx="550405" cy="4865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App2</a:t>
            </a:r>
          </a:p>
        </p:txBody>
      </p:sp>
      <p:sp>
        <p:nvSpPr>
          <p:cNvPr id="31" name="Rounded Rectangle 30"/>
          <p:cNvSpPr/>
          <p:nvPr/>
        </p:nvSpPr>
        <p:spPr>
          <a:xfrm>
            <a:off x="6633372" y="1723124"/>
            <a:ext cx="550405" cy="4865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App n</a:t>
            </a:r>
          </a:p>
        </p:txBody>
      </p:sp>
      <p:sp>
        <p:nvSpPr>
          <p:cNvPr id="32" name="TextBox 8"/>
          <p:cNvSpPr txBox="1"/>
          <p:nvPr/>
        </p:nvSpPr>
        <p:spPr>
          <a:xfrm>
            <a:off x="7766432" y="1484182"/>
            <a:ext cx="3376585" cy="2000548"/>
          </a:xfrm>
          <a:prstGeom prst="rect">
            <a:avLst/>
          </a:prstGeom>
          <a:noFill/>
        </p:spPr>
        <p:txBody>
          <a:bodyPr wrap="square" rtlCol="0">
            <a:spAutoFit/>
          </a:bodyPr>
          <a:lstStyle/>
          <a:p>
            <a:pPr algn="ctr"/>
            <a:r>
              <a:rPr lang="en-US" sz="2800" b="1" dirty="0"/>
              <a:t> Network Policies</a:t>
            </a:r>
          </a:p>
          <a:p>
            <a:pPr marL="457200" indent="-457200">
              <a:buAutoNum type="arabicParenR"/>
            </a:pPr>
            <a:r>
              <a:rPr lang="en-US" sz="2400" b="1" dirty="0"/>
              <a:t>Access Control (ACL)</a:t>
            </a:r>
          </a:p>
          <a:p>
            <a:pPr marL="457200" indent="-457200">
              <a:buAutoNum type="arabicParenR"/>
            </a:pPr>
            <a:r>
              <a:rPr lang="en-US" sz="2400" b="1" dirty="0"/>
              <a:t>Traffic Measurement</a:t>
            </a:r>
          </a:p>
          <a:p>
            <a:pPr marL="457200" indent="-457200">
              <a:buAutoNum type="arabicParenR"/>
            </a:pPr>
            <a:r>
              <a:rPr lang="en-US" sz="2400" b="1" dirty="0"/>
              <a:t>Rate Limiting</a:t>
            </a:r>
          </a:p>
          <a:p>
            <a:pPr marL="457200" indent="-457200">
              <a:buAutoNum type="arabicParenR"/>
            </a:pPr>
            <a:r>
              <a:rPr lang="en-US" sz="2400" b="1" dirty="0"/>
              <a:t>Traffic Engineering</a:t>
            </a:r>
          </a:p>
        </p:txBody>
      </p:sp>
      <p:grpSp>
        <p:nvGrpSpPr>
          <p:cNvPr id="8" name="Group 7"/>
          <p:cNvGrpSpPr/>
          <p:nvPr/>
        </p:nvGrpSpPr>
        <p:grpSpPr>
          <a:xfrm>
            <a:off x="6983845" y="3082953"/>
            <a:ext cx="782587" cy="511479"/>
            <a:chOff x="6858629" y="2516864"/>
            <a:chExt cx="1423997" cy="861533"/>
          </a:xfrm>
        </p:grpSpPr>
        <p:sp>
          <p:nvSpPr>
            <p:cNvPr id="34" name="TextBox 22"/>
            <p:cNvSpPr txBox="1"/>
            <p:nvPr/>
          </p:nvSpPr>
          <p:spPr>
            <a:xfrm>
              <a:off x="6858629" y="2937742"/>
              <a:ext cx="1423997" cy="440655"/>
            </a:xfrm>
            <a:prstGeom prst="rect">
              <a:avLst/>
            </a:prstGeom>
            <a:noFill/>
          </p:spPr>
          <p:txBody>
            <a:bodyPr wrap="none" rtlCol="0">
              <a:spAutoFit/>
            </a:bodyPr>
            <a:lstStyle/>
            <a:p>
              <a:r>
                <a:rPr lang="en-US" sz="1100" b="1" dirty="0" err="1"/>
                <a:t>OpenFlow</a:t>
              </a:r>
              <a:endParaRPr lang="en-US" sz="1100" b="1" dirty="0"/>
            </a:p>
          </p:txBody>
        </p:sp>
        <p:pic>
          <p:nvPicPr>
            <p:cNvPr id="1026" name="Picture 2" descr="http://packetpushers.net/wp-content/uploads/2011/11/OpenFlow-Logo-150x115.png"/>
            <p:cNvPicPr>
              <a:picLocks noChangeAspect="1" noChangeArrowheads="1"/>
            </p:cNvPicPr>
            <p:nvPr/>
          </p:nvPicPr>
          <p:blipFill rotWithShape="1">
            <a:blip r:embed="rId3">
              <a:extLst>
                <a:ext uri="{28A0092B-C50C-407E-A947-70E740481C1C}">
                  <a14:useLocalDpi xmlns:a14="http://schemas.microsoft.com/office/drawing/2010/main" val="0"/>
                </a:ext>
              </a:extLst>
            </a:blip>
            <a:srcRect b="32420"/>
            <a:stretch/>
          </p:blipFill>
          <p:spPr bwMode="auto">
            <a:xfrm>
              <a:off x="6864055" y="2516864"/>
              <a:ext cx="1017517" cy="52719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p:cNvSpPr txBox="1"/>
          <p:nvPr/>
        </p:nvSpPr>
        <p:spPr>
          <a:xfrm>
            <a:off x="108385" y="6474813"/>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5304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76011"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ysClr val="windowText" lastClr="000000"/>
              </a:solidFill>
            </a:endParaRPr>
          </a:p>
        </p:txBody>
      </p:sp>
      <p:sp>
        <p:nvSpPr>
          <p:cNvPr id="7" name="Rectangle 6"/>
          <p:cNvSpPr/>
          <p:nvPr/>
        </p:nvSpPr>
        <p:spPr>
          <a:xfrm>
            <a:off x="6650768"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172076" y="4907949"/>
            <a:ext cx="1478692" cy="411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900227" y="4763787"/>
            <a:ext cx="271849" cy="288324"/>
          </a:xfrm>
          <a:prstGeom prst="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5</a:t>
            </a:r>
          </a:p>
        </p:txBody>
      </p:sp>
      <p:sp>
        <p:nvSpPr>
          <p:cNvPr id="10" name="Rectangle 9"/>
          <p:cNvSpPr/>
          <p:nvPr/>
        </p:nvSpPr>
        <p:spPr>
          <a:xfrm>
            <a:off x="6650767" y="4763787"/>
            <a:ext cx="271849" cy="288324"/>
          </a:xfrm>
          <a:prstGeom prst="rect">
            <a:avLst/>
          </a:prstGeom>
          <a:solidFill>
            <a:schemeClr val="bg1">
              <a:lumMod val="6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5</a:t>
            </a:r>
          </a:p>
        </p:txBody>
      </p:sp>
      <p:sp>
        <p:nvSpPr>
          <p:cNvPr id="11" name="Rectangle 10"/>
          <p:cNvSpPr/>
          <p:nvPr/>
        </p:nvSpPr>
        <p:spPr>
          <a:xfrm>
            <a:off x="2869264" y="499444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a:t>
            </a:r>
          </a:p>
        </p:txBody>
      </p:sp>
      <p:sp>
        <p:nvSpPr>
          <p:cNvPr id="12" name="Rectangle 11"/>
          <p:cNvSpPr/>
          <p:nvPr/>
        </p:nvSpPr>
        <p:spPr>
          <a:xfrm>
            <a:off x="3380346" y="499444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13" name="Rectangle 12"/>
          <p:cNvSpPr/>
          <p:nvPr/>
        </p:nvSpPr>
        <p:spPr>
          <a:xfrm>
            <a:off x="3884746"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4" name="Rectangle 13"/>
          <p:cNvSpPr/>
          <p:nvPr/>
        </p:nvSpPr>
        <p:spPr>
          <a:xfrm>
            <a:off x="4395827"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5" name="Rectangle 14"/>
          <p:cNvSpPr/>
          <p:nvPr/>
        </p:nvSpPr>
        <p:spPr>
          <a:xfrm>
            <a:off x="7135518" y="499444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16" name="Rectangle 15"/>
          <p:cNvSpPr/>
          <p:nvPr/>
        </p:nvSpPr>
        <p:spPr>
          <a:xfrm>
            <a:off x="76466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1510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662081"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787935" y="5735853"/>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299017" y="5735853"/>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H2</a:t>
            </a:r>
          </a:p>
        </p:txBody>
      </p:sp>
      <p:sp>
        <p:nvSpPr>
          <p:cNvPr id="21" name="Rounded Rectangle 20"/>
          <p:cNvSpPr/>
          <p:nvPr/>
        </p:nvSpPr>
        <p:spPr>
          <a:xfrm>
            <a:off x="3810099" y="5735852"/>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H3</a:t>
            </a:r>
          </a:p>
        </p:txBody>
      </p:sp>
      <p:sp>
        <p:nvSpPr>
          <p:cNvPr id="22" name="Rounded Rectangle 21"/>
          <p:cNvSpPr/>
          <p:nvPr/>
        </p:nvSpPr>
        <p:spPr>
          <a:xfrm>
            <a:off x="4314498"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H4</a:t>
            </a:r>
          </a:p>
        </p:txBody>
      </p:sp>
      <p:cxnSp>
        <p:nvCxnSpPr>
          <p:cNvPr id="23" name="Straight Connector 22"/>
          <p:cNvCxnSpPr>
            <a:endCxn id="19" idx="0"/>
          </p:cNvCxnSpPr>
          <p:nvPr/>
        </p:nvCxnSpPr>
        <p:spPr>
          <a:xfrm>
            <a:off x="3005187" y="5282771"/>
            <a:ext cx="1" cy="45308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a:off x="3512926" y="5282771"/>
            <a:ext cx="1" cy="453082"/>
          </a:xfrm>
          <a:prstGeom prst="line">
            <a:avLst/>
          </a:prstGeom>
        </p:spPr>
        <p:style>
          <a:lnRef idx="3">
            <a:schemeClr val="accent5"/>
          </a:lnRef>
          <a:fillRef idx="0">
            <a:schemeClr val="accent5"/>
          </a:fillRef>
          <a:effectRef idx="2">
            <a:schemeClr val="accent5"/>
          </a:effectRef>
          <a:fontRef idx="minor">
            <a:schemeClr val="tx1"/>
          </a:fontRef>
        </p:style>
      </p:cxnSp>
      <p:cxnSp>
        <p:nvCxnSpPr>
          <p:cNvPr id="25" name="Straight Connector 24"/>
          <p:cNvCxnSpPr/>
          <p:nvPr/>
        </p:nvCxnSpPr>
        <p:spPr>
          <a:xfrm>
            <a:off x="4005005"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4538629"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7" name="Rounded Rectangle 26"/>
          <p:cNvSpPr/>
          <p:nvPr/>
        </p:nvSpPr>
        <p:spPr>
          <a:xfrm>
            <a:off x="7054006" y="5735851"/>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560422"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sp>
        <p:nvSpPr>
          <p:cNvPr id="29" name="Rounded Rectangle 28"/>
          <p:cNvSpPr/>
          <p:nvPr/>
        </p:nvSpPr>
        <p:spPr>
          <a:xfrm>
            <a:off x="8090507"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H7</a:t>
            </a:r>
          </a:p>
        </p:txBody>
      </p:sp>
      <p:sp>
        <p:nvSpPr>
          <p:cNvPr id="30" name="Rounded Rectangle 29"/>
          <p:cNvSpPr/>
          <p:nvPr/>
        </p:nvSpPr>
        <p:spPr>
          <a:xfrm>
            <a:off x="8587778"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H8</a:t>
            </a:r>
          </a:p>
        </p:txBody>
      </p:sp>
      <p:cxnSp>
        <p:nvCxnSpPr>
          <p:cNvPr id="31" name="Straight Connector 30"/>
          <p:cNvCxnSpPr>
            <a:endCxn id="27" idx="0"/>
          </p:cNvCxnSpPr>
          <p:nvPr/>
        </p:nvCxnSpPr>
        <p:spPr>
          <a:xfrm>
            <a:off x="7271258" y="5282769"/>
            <a:ext cx="1" cy="453082"/>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Straight Connector 31"/>
          <p:cNvCxnSpPr/>
          <p:nvPr/>
        </p:nvCxnSpPr>
        <p:spPr>
          <a:xfrm>
            <a:off x="7774331"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285413"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811909" y="528276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396804" y="462511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475361" y="4625114"/>
            <a:ext cx="1056379" cy="369332"/>
          </a:xfrm>
          <a:prstGeom prst="rect">
            <a:avLst/>
          </a:prstGeom>
          <a:noFill/>
        </p:spPr>
        <p:txBody>
          <a:bodyPr wrap="none" rtlCol="0">
            <a:spAutoFit/>
          </a:bodyPr>
          <a:lstStyle/>
          <a:p>
            <a:pPr algn="r"/>
            <a:r>
              <a:rPr lang="en-US" b="1" dirty="0">
                <a:solidFill>
                  <a:sysClr val="windowText" lastClr="000000"/>
                </a:solidFill>
              </a:rPr>
              <a:t>pSwitch2</a:t>
            </a:r>
          </a:p>
        </p:txBody>
      </p:sp>
      <p:sp>
        <p:nvSpPr>
          <p:cNvPr id="39" name="Rectangle 38"/>
          <p:cNvSpPr/>
          <p:nvPr/>
        </p:nvSpPr>
        <p:spPr>
          <a:xfrm>
            <a:off x="3670060"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0" name="Rectangle 39"/>
          <p:cNvSpPr/>
          <p:nvPr/>
        </p:nvSpPr>
        <p:spPr>
          <a:xfrm>
            <a:off x="6926769"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1" name="Rounded Rectangle 40"/>
          <p:cNvSpPr/>
          <p:nvPr/>
        </p:nvSpPr>
        <p:spPr>
          <a:xfrm>
            <a:off x="2770571" y="566318"/>
            <a:ext cx="434505" cy="46653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V1</a:t>
            </a:r>
          </a:p>
        </p:txBody>
      </p:sp>
      <p:sp>
        <p:nvSpPr>
          <p:cNvPr id="42" name="Rounded Rectangle 41"/>
          <p:cNvSpPr/>
          <p:nvPr/>
        </p:nvSpPr>
        <p:spPr>
          <a:xfrm>
            <a:off x="8486812" y="566317"/>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V3</a:t>
            </a:r>
          </a:p>
        </p:txBody>
      </p:sp>
      <p:cxnSp>
        <p:nvCxnSpPr>
          <p:cNvPr id="43" name="Straight Connector 42"/>
          <p:cNvCxnSpPr>
            <a:stCxn id="39" idx="3"/>
            <a:endCxn id="40" idx="1"/>
          </p:cNvCxnSpPr>
          <p:nvPr/>
        </p:nvCxnSpPr>
        <p:spPr>
          <a:xfrm>
            <a:off x="4771056" y="799584"/>
            <a:ext cx="2155713"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4" name="Straight Connector 43"/>
          <p:cNvCxnSpPr>
            <a:stCxn id="39" idx="2"/>
            <a:endCxn id="57" idx="1"/>
          </p:cNvCxnSpPr>
          <p:nvPr/>
        </p:nvCxnSpPr>
        <p:spPr>
          <a:xfrm>
            <a:off x="4220558" y="1056176"/>
            <a:ext cx="1070248" cy="75276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5" name="Straight Connector 44"/>
          <p:cNvCxnSpPr>
            <a:stCxn id="57" idx="3"/>
            <a:endCxn id="40" idx="2"/>
          </p:cNvCxnSpPr>
          <p:nvPr/>
        </p:nvCxnSpPr>
        <p:spPr>
          <a:xfrm flipV="1">
            <a:off x="6391802" y="1056176"/>
            <a:ext cx="1085465" cy="75276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6" name="Straight Connector 45"/>
          <p:cNvCxnSpPr>
            <a:stCxn id="41" idx="3"/>
            <a:endCxn id="39" idx="1"/>
          </p:cNvCxnSpPr>
          <p:nvPr/>
        </p:nvCxnSpPr>
        <p:spPr>
          <a:xfrm>
            <a:off x="3205076" y="799584"/>
            <a:ext cx="46498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7" name="Straight Connector 46"/>
          <p:cNvCxnSpPr>
            <a:stCxn id="40" idx="3"/>
            <a:endCxn id="42" idx="1"/>
          </p:cNvCxnSpPr>
          <p:nvPr/>
        </p:nvCxnSpPr>
        <p:spPr>
          <a:xfrm flipV="1">
            <a:off x="8027765" y="799583"/>
            <a:ext cx="459047" cy="1"/>
          </a:xfrm>
          <a:prstGeom prst="line">
            <a:avLst/>
          </a:prstGeom>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3664123" y="655420"/>
            <a:ext cx="271289" cy="27479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1</a:t>
            </a:r>
          </a:p>
        </p:txBody>
      </p:sp>
      <p:sp>
        <p:nvSpPr>
          <p:cNvPr id="49" name="Rectangle 48"/>
          <p:cNvSpPr/>
          <p:nvPr/>
        </p:nvSpPr>
        <p:spPr>
          <a:xfrm>
            <a:off x="4040382" y="767851"/>
            <a:ext cx="29616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50" name="Rectangle 49"/>
          <p:cNvSpPr/>
          <p:nvPr/>
        </p:nvSpPr>
        <p:spPr>
          <a:xfrm>
            <a:off x="4561133" y="648651"/>
            <a:ext cx="209939" cy="274793"/>
          </a:xfrm>
          <a:prstGeom prst="rect">
            <a:avLst/>
          </a:prstGeom>
          <a:solidFill>
            <a:srgbClr val="00B0F0"/>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51" name="Rectangle 50"/>
          <p:cNvSpPr/>
          <p:nvPr/>
        </p:nvSpPr>
        <p:spPr>
          <a:xfrm>
            <a:off x="6926753" y="643984"/>
            <a:ext cx="209939" cy="274793"/>
          </a:xfrm>
          <a:prstGeom prst="rect">
            <a:avLst/>
          </a:prstGeom>
          <a:solidFill>
            <a:schemeClr val="bg1">
              <a:lumMod val="65000"/>
            </a:schemeClr>
          </a:solidFill>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52" name="Rectangle 51"/>
          <p:cNvSpPr/>
          <p:nvPr/>
        </p:nvSpPr>
        <p:spPr>
          <a:xfrm>
            <a:off x="7342535" y="781382"/>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53" name="Rectangle 52"/>
          <p:cNvSpPr/>
          <p:nvPr/>
        </p:nvSpPr>
        <p:spPr>
          <a:xfrm>
            <a:off x="7817826" y="643985"/>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57" name="Rectangle 56"/>
          <p:cNvSpPr/>
          <p:nvPr/>
        </p:nvSpPr>
        <p:spPr>
          <a:xfrm>
            <a:off x="5290806" y="1552344"/>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58" name="Rounded Rectangle 57"/>
          <p:cNvSpPr/>
          <p:nvPr/>
        </p:nvSpPr>
        <p:spPr>
          <a:xfrm>
            <a:off x="5624051" y="2306629"/>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V2</a:t>
            </a:r>
          </a:p>
        </p:txBody>
      </p:sp>
      <p:cxnSp>
        <p:nvCxnSpPr>
          <p:cNvPr id="59" name="Straight Connector 58"/>
          <p:cNvCxnSpPr>
            <a:stCxn id="58" idx="0"/>
            <a:endCxn id="57" idx="2"/>
          </p:cNvCxnSpPr>
          <p:nvPr/>
        </p:nvCxnSpPr>
        <p:spPr>
          <a:xfrm flipV="1">
            <a:off x="5841304" y="2065528"/>
            <a:ext cx="0" cy="241101"/>
          </a:xfrm>
          <a:prstGeom prst="line">
            <a:avLst/>
          </a:prstGeom>
        </p:spPr>
        <p:style>
          <a:lnRef idx="3">
            <a:schemeClr val="accent5"/>
          </a:lnRef>
          <a:fillRef idx="0">
            <a:schemeClr val="accent5"/>
          </a:fillRef>
          <a:effectRef idx="2">
            <a:schemeClr val="accent5"/>
          </a:effectRef>
          <a:fontRef idx="minor">
            <a:schemeClr val="tx1"/>
          </a:fontRef>
        </p:style>
      </p:cxnSp>
      <p:sp>
        <p:nvSpPr>
          <p:cNvPr id="60" name="Rectangle 59"/>
          <p:cNvSpPr/>
          <p:nvPr/>
        </p:nvSpPr>
        <p:spPr>
          <a:xfrm>
            <a:off x="5290525" y="1654693"/>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61" name="Rectangle 60"/>
          <p:cNvSpPr/>
          <p:nvPr/>
        </p:nvSpPr>
        <p:spPr>
          <a:xfrm>
            <a:off x="6182144" y="1656794"/>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62" name="Rectangle 61"/>
          <p:cNvSpPr/>
          <p:nvPr/>
        </p:nvSpPr>
        <p:spPr>
          <a:xfrm>
            <a:off x="5743942" y="1790735"/>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1</a:t>
            </a:r>
          </a:p>
        </p:txBody>
      </p:sp>
      <p:sp>
        <p:nvSpPr>
          <p:cNvPr id="63" name="Rectangle 62"/>
          <p:cNvSpPr/>
          <p:nvPr/>
        </p:nvSpPr>
        <p:spPr>
          <a:xfrm>
            <a:off x="3964727" y="484189"/>
            <a:ext cx="573096"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b="1" dirty="0">
                <a:solidFill>
                  <a:sysClr val="windowText" lastClr="000000"/>
                </a:solidFill>
              </a:rPr>
              <a:t>vS1</a:t>
            </a:r>
          </a:p>
        </p:txBody>
      </p:sp>
      <p:sp>
        <p:nvSpPr>
          <p:cNvPr id="64" name="Rectangle 63"/>
          <p:cNvSpPr/>
          <p:nvPr/>
        </p:nvSpPr>
        <p:spPr>
          <a:xfrm>
            <a:off x="5616374" y="1504764"/>
            <a:ext cx="519694" cy="369332"/>
          </a:xfrm>
          <a:prstGeom prst="rect">
            <a:avLst/>
          </a:prstGeom>
        </p:spPr>
        <p:txBody>
          <a:bodyPr wrap="none">
            <a:spAutoFit/>
          </a:bodyPr>
          <a:lstStyle/>
          <a:p>
            <a:r>
              <a:rPr lang="en-US" b="1" dirty="0">
                <a:solidFill>
                  <a:sysClr val="windowText" lastClr="000000"/>
                </a:solidFill>
              </a:rPr>
              <a:t>vS2</a:t>
            </a:r>
          </a:p>
        </p:txBody>
      </p:sp>
      <p:sp>
        <p:nvSpPr>
          <p:cNvPr id="65" name="Rectangle 64"/>
          <p:cNvSpPr/>
          <p:nvPr/>
        </p:nvSpPr>
        <p:spPr>
          <a:xfrm>
            <a:off x="7222897" y="487524"/>
            <a:ext cx="51969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b="1" dirty="0">
                <a:solidFill>
                  <a:sysClr val="windowText" lastClr="000000"/>
                </a:solidFill>
              </a:rPr>
              <a:t>vS3</a:t>
            </a:r>
          </a:p>
        </p:txBody>
      </p:sp>
      <p:cxnSp>
        <p:nvCxnSpPr>
          <p:cNvPr id="66" name="Straight Connector 65"/>
          <p:cNvCxnSpPr/>
          <p:nvPr/>
        </p:nvCxnSpPr>
        <p:spPr>
          <a:xfrm>
            <a:off x="1047632" y="3594014"/>
            <a:ext cx="9484567" cy="0"/>
          </a:xfrm>
          <a:prstGeom prst="line">
            <a:avLst/>
          </a:prstGeom>
          <a:ln>
            <a:solidFill>
              <a:schemeClr val="tx1"/>
            </a:solidFill>
            <a:prstDash val="dash"/>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94644" y="3585636"/>
            <a:ext cx="1922449" cy="369332"/>
          </a:xfrm>
          <a:prstGeom prst="rect">
            <a:avLst/>
          </a:prstGeom>
          <a:noFill/>
        </p:spPr>
        <p:txBody>
          <a:bodyPr wrap="none" rtlCol="0">
            <a:spAutoFit/>
          </a:bodyPr>
          <a:lstStyle/>
          <a:p>
            <a:r>
              <a:rPr lang="en-US" b="1" dirty="0"/>
              <a:t>Physical Topology</a:t>
            </a:r>
          </a:p>
        </p:txBody>
      </p:sp>
      <p:sp>
        <p:nvSpPr>
          <p:cNvPr id="69" name="TextBox 68"/>
          <p:cNvSpPr txBox="1"/>
          <p:nvPr/>
        </p:nvSpPr>
        <p:spPr>
          <a:xfrm>
            <a:off x="88788" y="2578151"/>
            <a:ext cx="1779205" cy="369332"/>
          </a:xfrm>
          <a:prstGeom prst="rect">
            <a:avLst/>
          </a:prstGeom>
          <a:noFill/>
        </p:spPr>
        <p:txBody>
          <a:bodyPr wrap="none" rtlCol="0">
            <a:spAutoFit/>
          </a:bodyPr>
          <a:lstStyle/>
          <a:p>
            <a:r>
              <a:rPr lang="en-US" b="1" dirty="0"/>
              <a:t>Virtual Topology</a:t>
            </a:r>
          </a:p>
        </p:txBody>
      </p:sp>
      <p:sp>
        <p:nvSpPr>
          <p:cNvPr id="67" name="TextBox 36"/>
          <p:cNvSpPr txBox="1"/>
          <p:nvPr/>
        </p:nvSpPr>
        <p:spPr>
          <a:xfrm>
            <a:off x="5330012" y="4518497"/>
            <a:ext cx="1101584" cy="461665"/>
          </a:xfrm>
          <a:prstGeom prst="rect">
            <a:avLst/>
          </a:prstGeom>
          <a:noFill/>
        </p:spPr>
        <p:txBody>
          <a:bodyPr wrap="none" rtlCol="0">
            <a:spAutoFit/>
          </a:bodyPr>
          <a:lstStyle/>
          <a:p>
            <a:r>
              <a:rPr lang="en-US" sz="1400" b="1" dirty="0">
                <a:solidFill>
                  <a:sysClr val="windowText" lastClr="000000"/>
                </a:solidFill>
              </a:rPr>
              <a:t>  </a:t>
            </a:r>
            <a:r>
              <a:rPr lang="en-US" sz="2400" b="1" dirty="0"/>
              <a:t>CLink1</a:t>
            </a:r>
          </a:p>
        </p:txBody>
      </p:sp>
      <p:sp>
        <p:nvSpPr>
          <p:cNvPr id="70" name="TextBox 66"/>
          <p:cNvSpPr txBox="1"/>
          <p:nvPr/>
        </p:nvSpPr>
        <p:spPr>
          <a:xfrm>
            <a:off x="5022925" y="419861"/>
            <a:ext cx="1838965" cy="830997"/>
          </a:xfrm>
          <a:prstGeom prst="rect">
            <a:avLst/>
          </a:prstGeom>
          <a:noFill/>
        </p:spPr>
        <p:txBody>
          <a:bodyPr wrap="none" rtlCol="0">
            <a:spAutoFit/>
          </a:bodyPr>
          <a:lstStyle/>
          <a:p>
            <a:r>
              <a:rPr lang="en-US" sz="2400" b="1" dirty="0">
                <a:solidFill>
                  <a:sysClr val="windowText" lastClr="000000"/>
                </a:solidFill>
              </a:rPr>
              <a:t>vL1 -&gt; CLink1</a:t>
            </a:r>
          </a:p>
          <a:p>
            <a:endParaRPr lang="en-US" sz="2400" b="1" dirty="0">
              <a:solidFill>
                <a:sysClr val="windowText" lastClr="000000"/>
              </a:solidFill>
            </a:endParaRPr>
          </a:p>
        </p:txBody>
      </p:sp>
      <p:sp>
        <p:nvSpPr>
          <p:cNvPr id="71" name="TextBox 69"/>
          <p:cNvSpPr txBox="1"/>
          <p:nvPr/>
        </p:nvSpPr>
        <p:spPr>
          <a:xfrm>
            <a:off x="6786691" y="1404462"/>
            <a:ext cx="615874" cy="461665"/>
          </a:xfrm>
          <a:prstGeom prst="rect">
            <a:avLst/>
          </a:prstGeom>
          <a:noFill/>
        </p:spPr>
        <p:txBody>
          <a:bodyPr wrap="none" rtlCol="0">
            <a:spAutoFit/>
          </a:bodyPr>
          <a:lstStyle/>
          <a:p>
            <a:r>
              <a:rPr lang="en-US" sz="2400" b="1" dirty="0">
                <a:solidFill>
                  <a:sysClr val="windowText" lastClr="000000"/>
                </a:solidFill>
              </a:rPr>
              <a:t>vL2</a:t>
            </a:r>
          </a:p>
        </p:txBody>
      </p:sp>
      <p:sp>
        <p:nvSpPr>
          <p:cNvPr id="72" name="TextBox 70"/>
          <p:cNvSpPr txBox="1"/>
          <p:nvPr/>
        </p:nvSpPr>
        <p:spPr>
          <a:xfrm>
            <a:off x="4432090" y="1482782"/>
            <a:ext cx="615874" cy="461665"/>
          </a:xfrm>
          <a:prstGeom prst="rect">
            <a:avLst/>
          </a:prstGeom>
          <a:noFill/>
        </p:spPr>
        <p:txBody>
          <a:bodyPr wrap="none" rtlCol="0">
            <a:spAutoFit/>
          </a:bodyPr>
          <a:lstStyle/>
          <a:p>
            <a:r>
              <a:rPr lang="en-US" sz="2400" b="1" dirty="0">
                <a:solidFill>
                  <a:sysClr val="windowText" lastClr="000000"/>
                </a:solidFill>
              </a:rPr>
              <a:t>vL3</a:t>
            </a:r>
          </a:p>
        </p:txBody>
      </p:sp>
      <p:sp>
        <p:nvSpPr>
          <p:cNvPr id="73" name="TextBox 84">
            <a:extLst>
              <a:ext uri="{FF2B5EF4-FFF2-40B4-BE49-F238E27FC236}">
                <a16:creationId xmlns:a16="http://schemas.microsoft.com/office/drawing/2014/main" xmlns="" id="{BA4E59CE-AAE8-4E70-B0EB-765824327D7F}"/>
              </a:ext>
            </a:extLst>
          </p:cNvPr>
          <p:cNvSpPr txBox="1"/>
          <p:nvPr/>
        </p:nvSpPr>
        <p:spPr>
          <a:xfrm>
            <a:off x="6379574" y="1187802"/>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4" name="TextBox 87">
            <a:extLst>
              <a:ext uri="{FF2B5EF4-FFF2-40B4-BE49-F238E27FC236}">
                <a16:creationId xmlns:a16="http://schemas.microsoft.com/office/drawing/2014/main" xmlns="" id="{2E059345-21D9-4843-8AD7-0CF5836CA03A}"/>
              </a:ext>
            </a:extLst>
          </p:cNvPr>
          <p:cNvSpPr txBox="1"/>
          <p:nvPr/>
        </p:nvSpPr>
        <p:spPr>
          <a:xfrm>
            <a:off x="4608914" y="1154046"/>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5" name="TextBox 84">
            <a:extLst>
              <a:ext uri="{FF2B5EF4-FFF2-40B4-BE49-F238E27FC236}">
                <a16:creationId xmlns:a16="http://schemas.microsoft.com/office/drawing/2014/main" xmlns="" id="{FE3A19DF-ADB0-41EE-B828-5BB5656A03DC}"/>
              </a:ext>
            </a:extLst>
          </p:cNvPr>
          <p:cNvSpPr txBox="1"/>
          <p:nvPr/>
        </p:nvSpPr>
        <p:spPr>
          <a:xfrm>
            <a:off x="5522726" y="763446"/>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6" name="TextBox 87">
            <a:extLst>
              <a:ext uri="{FF2B5EF4-FFF2-40B4-BE49-F238E27FC236}">
                <a16:creationId xmlns:a16="http://schemas.microsoft.com/office/drawing/2014/main" xmlns="" id="{2E059345-21D9-4843-8AD7-0CF5836CA03A}"/>
              </a:ext>
            </a:extLst>
          </p:cNvPr>
          <p:cNvSpPr txBox="1"/>
          <p:nvPr/>
        </p:nvSpPr>
        <p:spPr>
          <a:xfrm>
            <a:off x="5538323" y="4879315"/>
            <a:ext cx="671979" cy="369332"/>
          </a:xfrm>
          <a:prstGeom prst="rect">
            <a:avLst/>
          </a:prstGeom>
          <a:noFill/>
        </p:spPr>
        <p:txBody>
          <a:bodyPr wrap="none" rtlCol="0">
            <a:spAutoFit/>
          </a:bodyPr>
          <a:lstStyle/>
          <a:p>
            <a:r>
              <a:rPr lang="en-US" b="1" dirty="0">
                <a:solidFill>
                  <a:sysClr val="windowText" lastClr="000000"/>
                </a:solidFill>
              </a:rPr>
              <a:t>  10G</a:t>
            </a:r>
          </a:p>
        </p:txBody>
      </p:sp>
    </p:spTree>
    <p:extLst>
      <p:ext uri="{BB962C8B-B14F-4D97-AF65-F5344CB8AC3E}">
        <p14:creationId xmlns:p14="http://schemas.microsoft.com/office/powerpoint/2010/main" val="42536863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76011"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ysClr val="windowText" lastClr="000000"/>
              </a:solidFill>
            </a:endParaRPr>
          </a:p>
        </p:txBody>
      </p:sp>
      <p:sp>
        <p:nvSpPr>
          <p:cNvPr id="7" name="Rectangle 6"/>
          <p:cNvSpPr/>
          <p:nvPr/>
        </p:nvSpPr>
        <p:spPr>
          <a:xfrm>
            <a:off x="6650768"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172076" y="4907949"/>
            <a:ext cx="1478692" cy="411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900227" y="476378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ysClr val="windowText" lastClr="000000"/>
              </a:solidFill>
            </a:endParaRPr>
          </a:p>
        </p:txBody>
      </p:sp>
      <p:sp>
        <p:nvSpPr>
          <p:cNvPr id="10" name="Rectangle 9"/>
          <p:cNvSpPr/>
          <p:nvPr/>
        </p:nvSpPr>
        <p:spPr>
          <a:xfrm>
            <a:off x="6650767" y="476378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5</a:t>
            </a:r>
          </a:p>
        </p:txBody>
      </p:sp>
      <p:sp>
        <p:nvSpPr>
          <p:cNvPr id="11" name="Rectangle 10"/>
          <p:cNvSpPr/>
          <p:nvPr/>
        </p:nvSpPr>
        <p:spPr>
          <a:xfrm>
            <a:off x="2869264" y="499444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a:t>
            </a:r>
          </a:p>
        </p:txBody>
      </p:sp>
      <p:sp>
        <p:nvSpPr>
          <p:cNvPr id="12" name="Rectangle 11"/>
          <p:cNvSpPr/>
          <p:nvPr/>
        </p:nvSpPr>
        <p:spPr>
          <a:xfrm>
            <a:off x="3380346" y="499444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13" name="Rectangle 12"/>
          <p:cNvSpPr/>
          <p:nvPr/>
        </p:nvSpPr>
        <p:spPr>
          <a:xfrm>
            <a:off x="3884746"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4" name="Rectangle 13"/>
          <p:cNvSpPr/>
          <p:nvPr/>
        </p:nvSpPr>
        <p:spPr>
          <a:xfrm>
            <a:off x="4395827"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5" name="Rectangle 14"/>
          <p:cNvSpPr/>
          <p:nvPr/>
        </p:nvSpPr>
        <p:spPr>
          <a:xfrm>
            <a:off x="7135518" y="499444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16" name="Rectangle 15"/>
          <p:cNvSpPr/>
          <p:nvPr/>
        </p:nvSpPr>
        <p:spPr>
          <a:xfrm>
            <a:off x="76466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1510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662081"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787935" y="5735853"/>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299017" y="5735853"/>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H2</a:t>
            </a:r>
          </a:p>
        </p:txBody>
      </p:sp>
      <p:sp>
        <p:nvSpPr>
          <p:cNvPr id="21" name="Rounded Rectangle 20"/>
          <p:cNvSpPr/>
          <p:nvPr/>
        </p:nvSpPr>
        <p:spPr>
          <a:xfrm>
            <a:off x="3810099" y="5735852"/>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H3</a:t>
            </a:r>
          </a:p>
        </p:txBody>
      </p:sp>
      <p:sp>
        <p:nvSpPr>
          <p:cNvPr id="22" name="Rounded Rectangle 21"/>
          <p:cNvSpPr/>
          <p:nvPr/>
        </p:nvSpPr>
        <p:spPr>
          <a:xfrm>
            <a:off x="4314498"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H4</a:t>
            </a:r>
          </a:p>
        </p:txBody>
      </p:sp>
      <p:cxnSp>
        <p:nvCxnSpPr>
          <p:cNvPr id="23" name="Straight Connector 22"/>
          <p:cNvCxnSpPr>
            <a:endCxn id="19" idx="0"/>
          </p:cNvCxnSpPr>
          <p:nvPr/>
        </p:nvCxnSpPr>
        <p:spPr>
          <a:xfrm>
            <a:off x="3005187" y="5282771"/>
            <a:ext cx="1" cy="45308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a:off x="3512926" y="5282771"/>
            <a:ext cx="1" cy="453082"/>
          </a:xfrm>
          <a:prstGeom prst="line">
            <a:avLst/>
          </a:prstGeom>
        </p:spPr>
        <p:style>
          <a:lnRef idx="3">
            <a:schemeClr val="accent5"/>
          </a:lnRef>
          <a:fillRef idx="0">
            <a:schemeClr val="accent5"/>
          </a:fillRef>
          <a:effectRef idx="2">
            <a:schemeClr val="accent5"/>
          </a:effectRef>
          <a:fontRef idx="minor">
            <a:schemeClr val="tx1"/>
          </a:fontRef>
        </p:style>
      </p:cxnSp>
      <p:cxnSp>
        <p:nvCxnSpPr>
          <p:cNvPr id="25" name="Straight Connector 24"/>
          <p:cNvCxnSpPr/>
          <p:nvPr/>
        </p:nvCxnSpPr>
        <p:spPr>
          <a:xfrm>
            <a:off x="4005005"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4538629"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7" name="Rounded Rectangle 26"/>
          <p:cNvSpPr/>
          <p:nvPr/>
        </p:nvSpPr>
        <p:spPr>
          <a:xfrm>
            <a:off x="7054006" y="5735851"/>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560422"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sp>
        <p:nvSpPr>
          <p:cNvPr id="29" name="Rounded Rectangle 28"/>
          <p:cNvSpPr/>
          <p:nvPr/>
        </p:nvSpPr>
        <p:spPr>
          <a:xfrm>
            <a:off x="8090507"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H7</a:t>
            </a:r>
          </a:p>
        </p:txBody>
      </p:sp>
      <p:sp>
        <p:nvSpPr>
          <p:cNvPr id="30" name="Rounded Rectangle 29"/>
          <p:cNvSpPr/>
          <p:nvPr/>
        </p:nvSpPr>
        <p:spPr>
          <a:xfrm>
            <a:off x="8587778"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H8</a:t>
            </a:r>
          </a:p>
        </p:txBody>
      </p:sp>
      <p:cxnSp>
        <p:nvCxnSpPr>
          <p:cNvPr id="31" name="Straight Connector 30"/>
          <p:cNvCxnSpPr>
            <a:endCxn id="27" idx="0"/>
          </p:cNvCxnSpPr>
          <p:nvPr/>
        </p:nvCxnSpPr>
        <p:spPr>
          <a:xfrm>
            <a:off x="7271258" y="5282769"/>
            <a:ext cx="1" cy="453082"/>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Straight Connector 31"/>
          <p:cNvCxnSpPr/>
          <p:nvPr/>
        </p:nvCxnSpPr>
        <p:spPr>
          <a:xfrm>
            <a:off x="7774331"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285413"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811909" y="528276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396804" y="462511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475361" y="4625114"/>
            <a:ext cx="1056379" cy="369332"/>
          </a:xfrm>
          <a:prstGeom prst="rect">
            <a:avLst/>
          </a:prstGeom>
          <a:noFill/>
        </p:spPr>
        <p:txBody>
          <a:bodyPr wrap="none" rtlCol="0">
            <a:spAutoFit/>
          </a:bodyPr>
          <a:lstStyle/>
          <a:p>
            <a:pPr algn="r"/>
            <a:r>
              <a:rPr lang="en-US" b="1" dirty="0">
                <a:solidFill>
                  <a:sysClr val="windowText" lastClr="000000"/>
                </a:solidFill>
              </a:rPr>
              <a:t>pSwitch2</a:t>
            </a:r>
          </a:p>
        </p:txBody>
      </p:sp>
      <p:sp>
        <p:nvSpPr>
          <p:cNvPr id="39" name="Rectangle 38"/>
          <p:cNvSpPr/>
          <p:nvPr/>
        </p:nvSpPr>
        <p:spPr>
          <a:xfrm>
            <a:off x="3670060"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0" name="Rectangle 39"/>
          <p:cNvSpPr/>
          <p:nvPr/>
        </p:nvSpPr>
        <p:spPr>
          <a:xfrm>
            <a:off x="6926769"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1" name="Rounded Rectangle 40"/>
          <p:cNvSpPr/>
          <p:nvPr/>
        </p:nvSpPr>
        <p:spPr>
          <a:xfrm>
            <a:off x="2770571" y="566318"/>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V1</a:t>
            </a:r>
          </a:p>
        </p:txBody>
      </p:sp>
      <p:sp>
        <p:nvSpPr>
          <p:cNvPr id="42" name="Rounded Rectangle 41"/>
          <p:cNvSpPr/>
          <p:nvPr/>
        </p:nvSpPr>
        <p:spPr>
          <a:xfrm>
            <a:off x="8486812" y="566317"/>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V3</a:t>
            </a:r>
          </a:p>
        </p:txBody>
      </p:sp>
      <p:cxnSp>
        <p:nvCxnSpPr>
          <p:cNvPr id="43" name="Straight Connector 42"/>
          <p:cNvCxnSpPr>
            <a:stCxn id="39" idx="3"/>
            <a:endCxn id="40" idx="1"/>
          </p:cNvCxnSpPr>
          <p:nvPr/>
        </p:nvCxnSpPr>
        <p:spPr>
          <a:xfrm>
            <a:off x="4771056" y="799584"/>
            <a:ext cx="2155713"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4" name="Straight Connector 43"/>
          <p:cNvCxnSpPr>
            <a:stCxn id="39" idx="2"/>
            <a:endCxn id="57" idx="1"/>
          </p:cNvCxnSpPr>
          <p:nvPr/>
        </p:nvCxnSpPr>
        <p:spPr>
          <a:xfrm>
            <a:off x="4220558" y="1056176"/>
            <a:ext cx="1070248" cy="75276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5" name="Straight Connector 44"/>
          <p:cNvCxnSpPr>
            <a:stCxn id="57" idx="3"/>
            <a:endCxn id="40" idx="2"/>
          </p:cNvCxnSpPr>
          <p:nvPr/>
        </p:nvCxnSpPr>
        <p:spPr>
          <a:xfrm flipV="1">
            <a:off x="6391802" y="1056176"/>
            <a:ext cx="1085465" cy="75276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6" name="Straight Connector 45"/>
          <p:cNvCxnSpPr>
            <a:stCxn id="41" idx="3"/>
            <a:endCxn id="39" idx="1"/>
          </p:cNvCxnSpPr>
          <p:nvPr/>
        </p:nvCxnSpPr>
        <p:spPr>
          <a:xfrm>
            <a:off x="3205076" y="799584"/>
            <a:ext cx="46498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7" name="Straight Connector 46"/>
          <p:cNvCxnSpPr>
            <a:stCxn id="40" idx="3"/>
            <a:endCxn id="42" idx="1"/>
          </p:cNvCxnSpPr>
          <p:nvPr/>
        </p:nvCxnSpPr>
        <p:spPr>
          <a:xfrm flipV="1">
            <a:off x="8027765" y="799583"/>
            <a:ext cx="459047" cy="1"/>
          </a:xfrm>
          <a:prstGeom prst="line">
            <a:avLst/>
          </a:prstGeom>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3664123" y="655420"/>
            <a:ext cx="27128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1</a:t>
            </a:r>
          </a:p>
        </p:txBody>
      </p:sp>
      <p:sp>
        <p:nvSpPr>
          <p:cNvPr id="49" name="Rectangle 48"/>
          <p:cNvSpPr/>
          <p:nvPr/>
        </p:nvSpPr>
        <p:spPr>
          <a:xfrm>
            <a:off x="4040382" y="767851"/>
            <a:ext cx="29616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50" name="Rectangle 49"/>
          <p:cNvSpPr/>
          <p:nvPr/>
        </p:nvSpPr>
        <p:spPr>
          <a:xfrm>
            <a:off x="4561133" y="648651"/>
            <a:ext cx="20993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3</a:t>
            </a:r>
          </a:p>
        </p:txBody>
      </p:sp>
      <p:sp>
        <p:nvSpPr>
          <p:cNvPr id="51" name="Rectangle 50"/>
          <p:cNvSpPr/>
          <p:nvPr/>
        </p:nvSpPr>
        <p:spPr>
          <a:xfrm>
            <a:off x="6926753" y="643984"/>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2</a:t>
            </a:r>
          </a:p>
        </p:txBody>
      </p:sp>
      <p:sp>
        <p:nvSpPr>
          <p:cNvPr id="52" name="Rectangle 51"/>
          <p:cNvSpPr/>
          <p:nvPr/>
        </p:nvSpPr>
        <p:spPr>
          <a:xfrm>
            <a:off x="7342535" y="781382"/>
            <a:ext cx="209939" cy="274793"/>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53" name="Rectangle 52"/>
          <p:cNvSpPr/>
          <p:nvPr/>
        </p:nvSpPr>
        <p:spPr>
          <a:xfrm>
            <a:off x="7817826" y="643985"/>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57" name="Rectangle 56"/>
          <p:cNvSpPr/>
          <p:nvPr/>
        </p:nvSpPr>
        <p:spPr>
          <a:xfrm>
            <a:off x="5290806" y="1552344"/>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58" name="Rounded Rectangle 57"/>
          <p:cNvSpPr/>
          <p:nvPr/>
        </p:nvSpPr>
        <p:spPr>
          <a:xfrm>
            <a:off x="5624051" y="2306629"/>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V2</a:t>
            </a:r>
          </a:p>
        </p:txBody>
      </p:sp>
      <p:cxnSp>
        <p:nvCxnSpPr>
          <p:cNvPr id="59" name="Straight Connector 58"/>
          <p:cNvCxnSpPr>
            <a:stCxn id="58" idx="0"/>
            <a:endCxn id="57" idx="2"/>
          </p:cNvCxnSpPr>
          <p:nvPr/>
        </p:nvCxnSpPr>
        <p:spPr>
          <a:xfrm flipV="1">
            <a:off x="5841304" y="2065528"/>
            <a:ext cx="0" cy="241101"/>
          </a:xfrm>
          <a:prstGeom prst="line">
            <a:avLst/>
          </a:prstGeom>
        </p:spPr>
        <p:style>
          <a:lnRef idx="3">
            <a:schemeClr val="accent5"/>
          </a:lnRef>
          <a:fillRef idx="0">
            <a:schemeClr val="accent5"/>
          </a:fillRef>
          <a:effectRef idx="2">
            <a:schemeClr val="accent5"/>
          </a:effectRef>
          <a:fontRef idx="minor">
            <a:schemeClr val="tx1"/>
          </a:fontRef>
        </p:style>
      </p:cxnSp>
      <p:sp>
        <p:nvSpPr>
          <p:cNvPr id="60" name="Rectangle 59"/>
          <p:cNvSpPr/>
          <p:nvPr/>
        </p:nvSpPr>
        <p:spPr>
          <a:xfrm>
            <a:off x="5290525" y="1654693"/>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61" name="Rectangle 60"/>
          <p:cNvSpPr/>
          <p:nvPr/>
        </p:nvSpPr>
        <p:spPr>
          <a:xfrm>
            <a:off x="6182144" y="1656794"/>
            <a:ext cx="209939" cy="274793"/>
          </a:xfrm>
          <a:prstGeom prst="rect">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62" name="Rectangle 61"/>
          <p:cNvSpPr/>
          <p:nvPr/>
        </p:nvSpPr>
        <p:spPr>
          <a:xfrm>
            <a:off x="5743942" y="1790735"/>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1</a:t>
            </a:r>
          </a:p>
        </p:txBody>
      </p:sp>
      <p:sp>
        <p:nvSpPr>
          <p:cNvPr id="63" name="Rectangle 62"/>
          <p:cNvSpPr/>
          <p:nvPr/>
        </p:nvSpPr>
        <p:spPr>
          <a:xfrm>
            <a:off x="3964727" y="484189"/>
            <a:ext cx="573096"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b="1" dirty="0">
                <a:solidFill>
                  <a:sysClr val="windowText" lastClr="000000"/>
                </a:solidFill>
              </a:rPr>
              <a:t>vS1</a:t>
            </a:r>
          </a:p>
        </p:txBody>
      </p:sp>
      <p:sp>
        <p:nvSpPr>
          <p:cNvPr id="64" name="Rectangle 63"/>
          <p:cNvSpPr/>
          <p:nvPr/>
        </p:nvSpPr>
        <p:spPr>
          <a:xfrm>
            <a:off x="5616374" y="1504764"/>
            <a:ext cx="519694" cy="369332"/>
          </a:xfrm>
          <a:prstGeom prst="rect">
            <a:avLst/>
          </a:prstGeom>
        </p:spPr>
        <p:txBody>
          <a:bodyPr wrap="none">
            <a:spAutoFit/>
          </a:bodyPr>
          <a:lstStyle/>
          <a:p>
            <a:r>
              <a:rPr lang="en-US" b="1" dirty="0">
                <a:solidFill>
                  <a:sysClr val="windowText" lastClr="000000"/>
                </a:solidFill>
              </a:rPr>
              <a:t>vS2</a:t>
            </a:r>
          </a:p>
        </p:txBody>
      </p:sp>
      <p:sp>
        <p:nvSpPr>
          <p:cNvPr id="65" name="Rectangle 64"/>
          <p:cNvSpPr/>
          <p:nvPr/>
        </p:nvSpPr>
        <p:spPr>
          <a:xfrm>
            <a:off x="7222897" y="487524"/>
            <a:ext cx="51969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b="1" dirty="0">
                <a:solidFill>
                  <a:sysClr val="windowText" lastClr="000000"/>
                </a:solidFill>
              </a:rPr>
              <a:t>vS3</a:t>
            </a:r>
          </a:p>
        </p:txBody>
      </p:sp>
      <p:cxnSp>
        <p:nvCxnSpPr>
          <p:cNvPr id="66" name="Straight Connector 65"/>
          <p:cNvCxnSpPr/>
          <p:nvPr/>
        </p:nvCxnSpPr>
        <p:spPr>
          <a:xfrm>
            <a:off x="1047632" y="3594014"/>
            <a:ext cx="9484567" cy="0"/>
          </a:xfrm>
          <a:prstGeom prst="line">
            <a:avLst/>
          </a:prstGeom>
          <a:ln>
            <a:solidFill>
              <a:schemeClr val="tx1"/>
            </a:solidFill>
            <a:prstDash val="dash"/>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94644" y="3585636"/>
            <a:ext cx="1922449" cy="369332"/>
          </a:xfrm>
          <a:prstGeom prst="rect">
            <a:avLst/>
          </a:prstGeom>
          <a:noFill/>
        </p:spPr>
        <p:txBody>
          <a:bodyPr wrap="none" rtlCol="0">
            <a:spAutoFit/>
          </a:bodyPr>
          <a:lstStyle/>
          <a:p>
            <a:r>
              <a:rPr lang="en-US" b="1" dirty="0"/>
              <a:t>Physical Topology</a:t>
            </a:r>
          </a:p>
        </p:txBody>
      </p:sp>
      <p:sp>
        <p:nvSpPr>
          <p:cNvPr id="69" name="TextBox 68"/>
          <p:cNvSpPr txBox="1"/>
          <p:nvPr/>
        </p:nvSpPr>
        <p:spPr>
          <a:xfrm>
            <a:off x="88788" y="2578151"/>
            <a:ext cx="1779205" cy="369332"/>
          </a:xfrm>
          <a:prstGeom prst="rect">
            <a:avLst/>
          </a:prstGeom>
          <a:noFill/>
        </p:spPr>
        <p:txBody>
          <a:bodyPr wrap="none" rtlCol="0">
            <a:spAutoFit/>
          </a:bodyPr>
          <a:lstStyle/>
          <a:p>
            <a:r>
              <a:rPr lang="en-US" b="1" dirty="0"/>
              <a:t>Virtual Topology</a:t>
            </a:r>
          </a:p>
        </p:txBody>
      </p:sp>
      <p:sp>
        <p:nvSpPr>
          <p:cNvPr id="67" name="TextBox 36"/>
          <p:cNvSpPr txBox="1"/>
          <p:nvPr/>
        </p:nvSpPr>
        <p:spPr>
          <a:xfrm>
            <a:off x="5330012" y="4518497"/>
            <a:ext cx="1101584" cy="461665"/>
          </a:xfrm>
          <a:prstGeom prst="rect">
            <a:avLst/>
          </a:prstGeom>
          <a:noFill/>
        </p:spPr>
        <p:txBody>
          <a:bodyPr wrap="none" rtlCol="0">
            <a:spAutoFit/>
          </a:bodyPr>
          <a:lstStyle/>
          <a:p>
            <a:r>
              <a:rPr lang="en-US" sz="1400" b="1" dirty="0">
                <a:solidFill>
                  <a:sysClr val="windowText" lastClr="000000"/>
                </a:solidFill>
              </a:rPr>
              <a:t>  </a:t>
            </a:r>
            <a:r>
              <a:rPr lang="en-US" sz="2400" b="1" dirty="0"/>
              <a:t>CLink1</a:t>
            </a:r>
          </a:p>
        </p:txBody>
      </p:sp>
      <p:sp>
        <p:nvSpPr>
          <p:cNvPr id="70" name="TextBox 66"/>
          <p:cNvSpPr txBox="1"/>
          <p:nvPr/>
        </p:nvSpPr>
        <p:spPr>
          <a:xfrm>
            <a:off x="5022925" y="419861"/>
            <a:ext cx="1838965" cy="830997"/>
          </a:xfrm>
          <a:prstGeom prst="rect">
            <a:avLst/>
          </a:prstGeom>
          <a:noFill/>
        </p:spPr>
        <p:txBody>
          <a:bodyPr wrap="none" rtlCol="0">
            <a:spAutoFit/>
          </a:bodyPr>
          <a:lstStyle/>
          <a:p>
            <a:r>
              <a:rPr lang="en-US" sz="2400" b="1" dirty="0">
                <a:solidFill>
                  <a:sysClr val="windowText" lastClr="000000"/>
                </a:solidFill>
              </a:rPr>
              <a:t>vL1 -&gt; CLink1</a:t>
            </a:r>
          </a:p>
          <a:p>
            <a:endParaRPr lang="en-US" sz="2400" b="1" dirty="0">
              <a:solidFill>
                <a:sysClr val="windowText" lastClr="000000"/>
              </a:solidFill>
            </a:endParaRPr>
          </a:p>
        </p:txBody>
      </p:sp>
      <p:sp>
        <p:nvSpPr>
          <p:cNvPr id="71" name="TextBox 69"/>
          <p:cNvSpPr txBox="1"/>
          <p:nvPr/>
        </p:nvSpPr>
        <p:spPr>
          <a:xfrm>
            <a:off x="6786691" y="1404462"/>
            <a:ext cx="1838965" cy="461665"/>
          </a:xfrm>
          <a:prstGeom prst="rect">
            <a:avLst/>
          </a:prstGeom>
          <a:noFill/>
        </p:spPr>
        <p:txBody>
          <a:bodyPr wrap="none" rtlCol="0">
            <a:spAutoFit/>
          </a:bodyPr>
          <a:lstStyle/>
          <a:p>
            <a:r>
              <a:rPr lang="en-US" sz="2400" b="1" dirty="0">
                <a:solidFill>
                  <a:sysClr val="windowText" lastClr="000000"/>
                </a:solidFill>
              </a:rPr>
              <a:t>vL2 -&gt; CLink1</a:t>
            </a:r>
          </a:p>
        </p:txBody>
      </p:sp>
      <p:sp>
        <p:nvSpPr>
          <p:cNvPr id="72" name="TextBox 70"/>
          <p:cNvSpPr txBox="1"/>
          <p:nvPr/>
        </p:nvSpPr>
        <p:spPr>
          <a:xfrm>
            <a:off x="4432090" y="1482782"/>
            <a:ext cx="615874" cy="461665"/>
          </a:xfrm>
          <a:prstGeom prst="rect">
            <a:avLst/>
          </a:prstGeom>
          <a:noFill/>
        </p:spPr>
        <p:txBody>
          <a:bodyPr wrap="none" rtlCol="0">
            <a:spAutoFit/>
          </a:bodyPr>
          <a:lstStyle/>
          <a:p>
            <a:r>
              <a:rPr lang="en-US" sz="2400" b="1" dirty="0">
                <a:solidFill>
                  <a:sysClr val="windowText" lastClr="000000"/>
                </a:solidFill>
              </a:rPr>
              <a:t>vL3</a:t>
            </a:r>
          </a:p>
        </p:txBody>
      </p:sp>
      <p:sp>
        <p:nvSpPr>
          <p:cNvPr id="73" name="TextBox 84">
            <a:extLst>
              <a:ext uri="{FF2B5EF4-FFF2-40B4-BE49-F238E27FC236}">
                <a16:creationId xmlns:a16="http://schemas.microsoft.com/office/drawing/2014/main" xmlns="" id="{BA4E59CE-AAE8-4E70-B0EB-765824327D7F}"/>
              </a:ext>
            </a:extLst>
          </p:cNvPr>
          <p:cNvSpPr txBox="1"/>
          <p:nvPr/>
        </p:nvSpPr>
        <p:spPr>
          <a:xfrm>
            <a:off x="6379574" y="1187802"/>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4" name="TextBox 87">
            <a:extLst>
              <a:ext uri="{FF2B5EF4-FFF2-40B4-BE49-F238E27FC236}">
                <a16:creationId xmlns:a16="http://schemas.microsoft.com/office/drawing/2014/main" xmlns="" id="{2E059345-21D9-4843-8AD7-0CF5836CA03A}"/>
              </a:ext>
            </a:extLst>
          </p:cNvPr>
          <p:cNvSpPr txBox="1"/>
          <p:nvPr/>
        </p:nvSpPr>
        <p:spPr>
          <a:xfrm>
            <a:off x="4608914" y="1154046"/>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5" name="TextBox 84">
            <a:extLst>
              <a:ext uri="{FF2B5EF4-FFF2-40B4-BE49-F238E27FC236}">
                <a16:creationId xmlns:a16="http://schemas.microsoft.com/office/drawing/2014/main" xmlns="" id="{FE3A19DF-ADB0-41EE-B828-5BB5656A03DC}"/>
              </a:ext>
            </a:extLst>
          </p:cNvPr>
          <p:cNvSpPr txBox="1"/>
          <p:nvPr/>
        </p:nvSpPr>
        <p:spPr>
          <a:xfrm>
            <a:off x="5522726" y="763446"/>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6" name="TextBox 87">
            <a:extLst>
              <a:ext uri="{FF2B5EF4-FFF2-40B4-BE49-F238E27FC236}">
                <a16:creationId xmlns:a16="http://schemas.microsoft.com/office/drawing/2014/main" xmlns="" id="{2E059345-21D9-4843-8AD7-0CF5836CA03A}"/>
              </a:ext>
            </a:extLst>
          </p:cNvPr>
          <p:cNvSpPr txBox="1"/>
          <p:nvPr/>
        </p:nvSpPr>
        <p:spPr>
          <a:xfrm>
            <a:off x="5538323" y="4879315"/>
            <a:ext cx="671979" cy="369332"/>
          </a:xfrm>
          <a:prstGeom prst="rect">
            <a:avLst/>
          </a:prstGeom>
          <a:noFill/>
        </p:spPr>
        <p:txBody>
          <a:bodyPr wrap="none" rtlCol="0">
            <a:spAutoFit/>
          </a:bodyPr>
          <a:lstStyle/>
          <a:p>
            <a:r>
              <a:rPr lang="en-US" b="1" dirty="0">
                <a:solidFill>
                  <a:sysClr val="windowText" lastClr="000000"/>
                </a:solidFill>
              </a:rPr>
              <a:t>  10G</a:t>
            </a:r>
          </a:p>
        </p:txBody>
      </p:sp>
      <p:sp>
        <p:nvSpPr>
          <p:cNvPr id="77" name="Rectangle 1"/>
          <p:cNvSpPr/>
          <p:nvPr/>
        </p:nvSpPr>
        <p:spPr>
          <a:xfrm>
            <a:off x="4900227" y="4763787"/>
            <a:ext cx="162958"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TextBox 3"/>
          <p:cNvSpPr txBox="1"/>
          <p:nvPr/>
        </p:nvSpPr>
        <p:spPr>
          <a:xfrm>
            <a:off x="4902670" y="4733565"/>
            <a:ext cx="301686" cy="369332"/>
          </a:xfrm>
          <a:prstGeom prst="rect">
            <a:avLst/>
          </a:prstGeom>
          <a:noFill/>
        </p:spPr>
        <p:txBody>
          <a:bodyPr wrap="none" rtlCol="0">
            <a:spAutoFit/>
          </a:bodyPr>
          <a:lstStyle/>
          <a:p>
            <a:r>
              <a:rPr lang="en-US" b="1" dirty="0"/>
              <a:t>5</a:t>
            </a:r>
          </a:p>
        </p:txBody>
      </p:sp>
    </p:spTree>
    <p:extLst>
      <p:ext uri="{BB962C8B-B14F-4D97-AF65-F5344CB8AC3E}">
        <p14:creationId xmlns:p14="http://schemas.microsoft.com/office/powerpoint/2010/main" val="12399870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76011"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ysClr val="windowText" lastClr="000000"/>
              </a:solidFill>
            </a:endParaRPr>
          </a:p>
        </p:txBody>
      </p:sp>
      <p:sp>
        <p:nvSpPr>
          <p:cNvPr id="7" name="Rectangle 6"/>
          <p:cNvSpPr/>
          <p:nvPr/>
        </p:nvSpPr>
        <p:spPr>
          <a:xfrm>
            <a:off x="6650768"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172076" y="4907949"/>
            <a:ext cx="1478692" cy="411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900227" y="476378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ysClr val="windowText" lastClr="000000"/>
              </a:solidFill>
            </a:endParaRPr>
          </a:p>
        </p:txBody>
      </p:sp>
      <p:sp>
        <p:nvSpPr>
          <p:cNvPr id="10" name="Rectangle 9"/>
          <p:cNvSpPr/>
          <p:nvPr/>
        </p:nvSpPr>
        <p:spPr>
          <a:xfrm>
            <a:off x="6650767" y="4763787"/>
            <a:ext cx="271849" cy="288324"/>
          </a:xfrm>
          <a:prstGeom prst="rect">
            <a:avLst/>
          </a:prstGeom>
          <a:solidFill>
            <a:schemeClr val="accent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1" dirty="0">
              <a:solidFill>
                <a:sysClr val="windowText" lastClr="000000"/>
              </a:solidFill>
            </a:endParaRPr>
          </a:p>
        </p:txBody>
      </p:sp>
      <p:sp>
        <p:nvSpPr>
          <p:cNvPr id="11" name="Rectangle 10"/>
          <p:cNvSpPr/>
          <p:nvPr/>
        </p:nvSpPr>
        <p:spPr>
          <a:xfrm>
            <a:off x="2869264" y="499444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a:t>
            </a:r>
          </a:p>
        </p:txBody>
      </p:sp>
      <p:sp>
        <p:nvSpPr>
          <p:cNvPr id="12" name="Rectangle 11"/>
          <p:cNvSpPr/>
          <p:nvPr/>
        </p:nvSpPr>
        <p:spPr>
          <a:xfrm>
            <a:off x="3380346" y="499444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13" name="Rectangle 12"/>
          <p:cNvSpPr/>
          <p:nvPr/>
        </p:nvSpPr>
        <p:spPr>
          <a:xfrm>
            <a:off x="3884746"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4" name="Rectangle 13"/>
          <p:cNvSpPr/>
          <p:nvPr/>
        </p:nvSpPr>
        <p:spPr>
          <a:xfrm>
            <a:off x="4395827"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5" name="Rectangle 14"/>
          <p:cNvSpPr/>
          <p:nvPr/>
        </p:nvSpPr>
        <p:spPr>
          <a:xfrm>
            <a:off x="7135518" y="499444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16" name="Rectangle 15"/>
          <p:cNvSpPr/>
          <p:nvPr/>
        </p:nvSpPr>
        <p:spPr>
          <a:xfrm>
            <a:off x="76466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1510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662081"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787935" y="5735853"/>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299017" y="5735853"/>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H2</a:t>
            </a:r>
          </a:p>
        </p:txBody>
      </p:sp>
      <p:sp>
        <p:nvSpPr>
          <p:cNvPr id="21" name="Rounded Rectangle 20"/>
          <p:cNvSpPr/>
          <p:nvPr/>
        </p:nvSpPr>
        <p:spPr>
          <a:xfrm>
            <a:off x="3810099" y="5735852"/>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H3</a:t>
            </a:r>
          </a:p>
        </p:txBody>
      </p:sp>
      <p:sp>
        <p:nvSpPr>
          <p:cNvPr id="22" name="Rounded Rectangle 21"/>
          <p:cNvSpPr/>
          <p:nvPr/>
        </p:nvSpPr>
        <p:spPr>
          <a:xfrm>
            <a:off x="4314498"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H4</a:t>
            </a:r>
          </a:p>
        </p:txBody>
      </p:sp>
      <p:cxnSp>
        <p:nvCxnSpPr>
          <p:cNvPr id="23" name="Straight Connector 22"/>
          <p:cNvCxnSpPr>
            <a:endCxn id="19" idx="0"/>
          </p:cNvCxnSpPr>
          <p:nvPr/>
        </p:nvCxnSpPr>
        <p:spPr>
          <a:xfrm>
            <a:off x="3005187" y="5282771"/>
            <a:ext cx="1" cy="45308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a:off x="3512926" y="5282771"/>
            <a:ext cx="1" cy="453082"/>
          </a:xfrm>
          <a:prstGeom prst="line">
            <a:avLst/>
          </a:prstGeom>
        </p:spPr>
        <p:style>
          <a:lnRef idx="3">
            <a:schemeClr val="accent5"/>
          </a:lnRef>
          <a:fillRef idx="0">
            <a:schemeClr val="accent5"/>
          </a:fillRef>
          <a:effectRef idx="2">
            <a:schemeClr val="accent5"/>
          </a:effectRef>
          <a:fontRef idx="minor">
            <a:schemeClr val="tx1"/>
          </a:fontRef>
        </p:style>
      </p:cxnSp>
      <p:cxnSp>
        <p:nvCxnSpPr>
          <p:cNvPr id="25" name="Straight Connector 24"/>
          <p:cNvCxnSpPr/>
          <p:nvPr/>
        </p:nvCxnSpPr>
        <p:spPr>
          <a:xfrm>
            <a:off x="4005005"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4538629"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7" name="Rounded Rectangle 26"/>
          <p:cNvSpPr/>
          <p:nvPr/>
        </p:nvSpPr>
        <p:spPr>
          <a:xfrm>
            <a:off x="7054006" y="5735851"/>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560422"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sp>
        <p:nvSpPr>
          <p:cNvPr id="29" name="Rounded Rectangle 28"/>
          <p:cNvSpPr/>
          <p:nvPr/>
        </p:nvSpPr>
        <p:spPr>
          <a:xfrm>
            <a:off x="8090507"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H7</a:t>
            </a:r>
          </a:p>
        </p:txBody>
      </p:sp>
      <p:sp>
        <p:nvSpPr>
          <p:cNvPr id="30" name="Rounded Rectangle 29"/>
          <p:cNvSpPr/>
          <p:nvPr/>
        </p:nvSpPr>
        <p:spPr>
          <a:xfrm>
            <a:off x="8587778"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H8</a:t>
            </a:r>
          </a:p>
        </p:txBody>
      </p:sp>
      <p:cxnSp>
        <p:nvCxnSpPr>
          <p:cNvPr id="31" name="Straight Connector 30"/>
          <p:cNvCxnSpPr>
            <a:endCxn id="27" idx="0"/>
          </p:cNvCxnSpPr>
          <p:nvPr/>
        </p:nvCxnSpPr>
        <p:spPr>
          <a:xfrm>
            <a:off x="7271258" y="5282769"/>
            <a:ext cx="1" cy="453082"/>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Straight Connector 31"/>
          <p:cNvCxnSpPr/>
          <p:nvPr/>
        </p:nvCxnSpPr>
        <p:spPr>
          <a:xfrm>
            <a:off x="7774331"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285413"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811909" y="528276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396804" y="462511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475361" y="4625114"/>
            <a:ext cx="1056379" cy="369332"/>
          </a:xfrm>
          <a:prstGeom prst="rect">
            <a:avLst/>
          </a:prstGeom>
          <a:noFill/>
        </p:spPr>
        <p:txBody>
          <a:bodyPr wrap="none" rtlCol="0">
            <a:spAutoFit/>
          </a:bodyPr>
          <a:lstStyle/>
          <a:p>
            <a:pPr algn="r"/>
            <a:r>
              <a:rPr lang="en-US" b="1" dirty="0">
                <a:solidFill>
                  <a:sysClr val="windowText" lastClr="000000"/>
                </a:solidFill>
              </a:rPr>
              <a:t>pSwitch2</a:t>
            </a:r>
          </a:p>
        </p:txBody>
      </p:sp>
      <p:sp>
        <p:nvSpPr>
          <p:cNvPr id="39" name="Rectangle 38"/>
          <p:cNvSpPr/>
          <p:nvPr/>
        </p:nvSpPr>
        <p:spPr>
          <a:xfrm>
            <a:off x="3670060"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0" name="Rectangle 39"/>
          <p:cNvSpPr/>
          <p:nvPr/>
        </p:nvSpPr>
        <p:spPr>
          <a:xfrm>
            <a:off x="6926769"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1" name="Rounded Rectangle 40"/>
          <p:cNvSpPr/>
          <p:nvPr/>
        </p:nvSpPr>
        <p:spPr>
          <a:xfrm>
            <a:off x="2770571" y="566318"/>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V1</a:t>
            </a:r>
          </a:p>
        </p:txBody>
      </p:sp>
      <p:sp>
        <p:nvSpPr>
          <p:cNvPr id="42" name="Rounded Rectangle 41"/>
          <p:cNvSpPr/>
          <p:nvPr/>
        </p:nvSpPr>
        <p:spPr>
          <a:xfrm>
            <a:off x="8486812" y="566317"/>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V3</a:t>
            </a:r>
          </a:p>
        </p:txBody>
      </p:sp>
      <p:cxnSp>
        <p:nvCxnSpPr>
          <p:cNvPr id="43" name="Straight Connector 42"/>
          <p:cNvCxnSpPr>
            <a:stCxn id="39" idx="3"/>
            <a:endCxn id="40" idx="1"/>
          </p:cNvCxnSpPr>
          <p:nvPr/>
        </p:nvCxnSpPr>
        <p:spPr>
          <a:xfrm>
            <a:off x="4771056" y="799584"/>
            <a:ext cx="2155713"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4" name="Straight Connector 43"/>
          <p:cNvCxnSpPr>
            <a:stCxn id="39" idx="2"/>
            <a:endCxn id="57" idx="1"/>
          </p:cNvCxnSpPr>
          <p:nvPr/>
        </p:nvCxnSpPr>
        <p:spPr>
          <a:xfrm>
            <a:off x="4220558" y="1056176"/>
            <a:ext cx="1070248" cy="75276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5" name="Straight Connector 44"/>
          <p:cNvCxnSpPr>
            <a:stCxn id="57" idx="3"/>
            <a:endCxn id="40" idx="2"/>
          </p:cNvCxnSpPr>
          <p:nvPr/>
        </p:nvCxnSpPr>
        <p:spPr>
          <a:xfrm flipV="1">
            <a:off x="6391802" y="1056176"/>
            <a:ext cx="1085465" cy="75276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6" name="Straight Connector 45"/>
          <p:cNvCxnSpPr>
            <a:stCxn id="41" idx="3"/>
            <a:endCxn id="39" idx="1"/>
          </p:cNvCxnSpPr>
          <p:nvPr/>
        </p:nvCxnSpPr>
        <p:spPr>
          <a:xfrm>
            <a:off x="3205076" y="799584"/>
            <a:ext cx="46498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7" name="Straight Connector 46"/>
          <p:cNvCxnSpPr>
            <a:stCxn id="40" idx="3"/>
            <a:endCxn id="42" idx="1"/>
          </p:cNvCxnSpPr>
          <p:nvPr/>
        </p:nvCxnSpPr>
        <p:spPr>
          <a:xfrm flipV="1">
            <a:off x="8027765" y="799583"/>
            <a:ext cx="459047" cy="1"/>
          </a:xfrm>
          <a:prstGeom prst="line">
            <a:avLst/>
          </a:prstGeom>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3664123" y="655420"/>
            <a:ext cx="27128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1</a:t>
            </a:r>
          </a:p>
        </p:txBody>
      </p:sp>
      <p:sp>
        <p:nvSpPr>
          <p:cNvPr id="49" name="Rectangle 48"/>
          <p:cNvSpPr/>
          <p:nvPr/>
        </p:nvSpPr>
        <p:spPr>
          <a:xfrm>
            <a:off x="4040382" y="785781"/>
            <a:ext cx="296169" cy="274793"/>
          </a:xfrm>
          <a:prstGeom prst="rect">
            <a:avLst/>
          </a:prstGeom>
          <a:solidFill>
            <a:schemeClr val="accent1"/>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50" name="Rectangle 49"/>
          <p:cNvSpPr/>
          <p:nvPr/>
        </p:nvSpPr>
        <p:spPr>
          <a:xfrm>
            <a:off x="4561133" y="648651"/>
            <a:ext cx="20993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3</a:t>
            </a:r>
          </a:p>
        </p:txBody>
      </p:sp>
      <p:sp>
        <p:nvSpPr>
          <p:cNvPr id="51" name="Rectangle 50"/>
          <p:cNvSpPr/>
          <p:nvPr/>
        </p:nvSpPr>
        <p:spPr>
          <a:xfrm>
            <a:off x="6926753" y="643984"/>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2</a:t>
            </a:r>
          </a:p>
        </p:txBody>
      </p:sp>
      <p:sp>
        <p:nvSpPr>
          <p:cNvPr id="52" name="Rectangle 51"/>
          <p:cNvSpPr/>
          <p:nvPr/>
        </p:nvSpPr>
        <p:spPr>
          <a:xfrm>
            <a:off x="7342535" y="781382"/>
            <a:ext cx="209939" cy="274793"/>
          </a:xfrm>
          <a:prstGeom prst="rect">
            <a:avLst/>
          </a:prstGeom>
          <a:solidFill>
            <a:schemeClr val="bg1">
              <a:lumMod val="6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53" name="Rectangle 52"/>
          <p:cNvSpPr/>
          <p:nvPr/>
        </p:nvSpPr>
        <p:spPr>
          <a:xfrm>
            <a:off x="7817826" y="643985"/>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57" name="Rectangle 56"/>
          <p:cNvSpPr/>
          <p:nvPr/>
        </p:nvSpPr>
        <p:spPr>
          <a:xfrm>
            <a:off x="5290806" y="1552344"/>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58" name="Rounded Rectangle 57"/>
          <p:cNvSpPr/>
          <p:nvPr/>
        </p:nvSpPr>
        <p:spPr>
          <a:xfrm>
            <a:off x="5624051" y="2306629"/>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V2</a:t>
            </a:r>
          </a:p>
        </p:txBody>
      </p:sp>
      <p:cxnSp>
        <p:nvCxnSpPr>
          <p:cNvPr id="59" name="Straight Connector 58"/>
          <p:cNvCxnSpPr>
            <a:stCxn id="58" idx="0"/>
            <a:endCxn id="57" idx="2"/>
          </p:cNvCxnSpPr>
          <p:nvPr/>
        </p:nvCxnSpPr>
        <p:spPr>
          <a:xfrm flipV="1">
            <a:off x="5841304" y="2065528"/>
            <a:ext cx="0" cy="241101"/>
          </a:xfrm>
          <a:prstGeom prst="line">
            <a:avLst/>
          </a:prstGeom>
        </p:spPr>
        <p:style>
          <a:lnRef idx="3">
            <a:schemeClr val="accent5"/>
          </a:lnRef>
          <a:fillRef idx="0">
            <a:schemeClr val="accent5"/>
          </a:fillRef>
          <a:effectRef idx="2">
            <a:schemeClr val="accent5"/>
          </a:effectRef>
          <a:fontRef idx="minor">
            <a:schemeClr val="tx1"/>
          </a:fontRef>
        </p:style>
      </p:cxnSp>
      <p:sp>
        <p:nvSpPr>
          <p:cNvPr id="60" name="Rectangle 59"/>
          <p:cNvSpPr/>
          <p:nvPr/>
        </p:nvSpPr>
        <p:spPr>
          <a:xfrm>
            <a:off x="5290525" y="1654693"/>
            <a:ext cx="209939" cy="274793"/>
          </a:xfrm>
          <a:prstGeom prst="rect">
            <a:avLst/>
          </a:prstGeom>
          <a:solidFill>
            <a:schemeClr val="accent5"/>
          </a:solid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61" name="Rectangle 60"/>
          <p:cNvSpPr/>
          <p:nvPr/>
        </p:nvSpPr>
        <p:spPr>
          <a:xfrm>
            <a:off x="6182144" y="1656794"/>
            <a:ext cx="209939" cy="274793"/>
          </a:xfrm>
          <a:prstGeom prst="rect">
            <a:avLst/>
          </a:prstGeom>
          <a:solidFill>
            <a:schemeClr val="accent5"/>
          </a:solidFill>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62" name="Rectangle 61"/>
          <p:cNvSpPr/>
          <p:nvPr/>
        </p:nvSpPr>
        <p:spPr>
          <a:xfrm>
            <a:off x="5743942" y="1790735"/>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1</a:t>
            </a:r>
          </a:p>
        </p:txBody>
      </p:sp>
      <p:sp>
        <p:nvSpPr>
          <p:cNvPr id="63" name="Rectangle 62"/>
          <p:cNvSpPr/>
          <p:nvPr/>
        </p:nvSpPr>
        <p:spPr>
          <a:xfrm>
            <a:off x="3964727" y="484189"/>
            <a:ext cx="573096"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b="1" dirty="0">
                <a:solidFill>
                  <a:sysClr val="windowText" lastClr="000000"/>
                </a:solidFill>
              </a:rPr>
              <a:t>vS1</a:t>
            </a:r>
          </a:p>
        </p:txBody>
      </p:sp>
      <p:sp>
        <p:nvSpPr>
          <p:cNvPr id="64" name="Rectangle 63"/>
          <p:cNvSpPr/>
          <p:nvPr/>
        </p:nvSpPr>
        <p:spPr>
          <a:xfrm>
            <a:off x="5616374" y="1504764"/>
            <a:ext cx="519694" cy="369332"/>
          </a:xfrm>
          <a:prstGeom prst="rect">
            <a:avLst/>
          </a:prstGeom>
        </p:spPr>
        <p:txBody>
          <a:bodyPr wrap="none">
            <a:spAutoFit/>
          </a:bodyPr>
          <a:lstStyle/>
          <a:p>
            <a:r>
              <a:rPr lang="en-US" b="1" dirty="0">
                <a:solidFill>
                  <a:sysClr val="windowText" lastClr="000000"/>
                </a:solidFill>
              </a:rPr>
              <a:t>vS2</a:t>
            </a:r>
          </a:p>
        </p:txBody>
      </p:sp>
      <p:sp>
        <p:nvSpPr>
          <p:cNvPr id="65" name="Rectangle 64"/>
          <p:cNvSpPr/>
          <p:nvPr/>
        </p:nvSpPr>
        <p:spPr>
          <a:xfrm>
            <a:off x="7222897" y="487524"/>
            <a:ext cx="51969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b="1" dirty="0">
                <a:solidFill>
                  <a:sysClr val="windowText" lastClr="000000"/>
                </a:solidFill>
              </a:rPr>
              <a:t>vS3</a:t>
            </a:r>
          </a:p>
        </p:txBody>
      </p:sp>
      <p:cxnSp>
        <p:nvCxnSpPr>
          <p:cNvPr id="66" name="Straight Connector 65"/>
          <p:cNvCxnSpPr/>
          <p:nvPr/>
        </p:nvCxnSpPr>
        <p:spPr>
          <a:xfrm>
            <a:off x="1047632" y="3594014"/>
            <a:ext cx="9484567" cy="0"/>
          </a:xfrm>
          <a:prstGeom prst="line">
            <a:avLst/>
          </a:prstGeom>
          <a:ln>
            <a:solidFill>
              <a:schemeClr val="tx1"/>
            </a:solidFill>
            <a:prstDash val="dash"/>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94644" y="3585636"/>
            <a:ext cx="1922449" cy="369332"/>
          </a:xfrm>
          <a:prstGeom prst="rect">
            <a:avLst/>
          </a:prstGeom>
          <a:noFill/>
        </p:spPr>
        <p:txBody>
          <a:bodyPr wrap="none" rtlCol="0">
            <a:spAutoFit/>
          </a:bodyPr>
          <a:lstStyle/>
          <a:p>
            <a:r>
              <a:rPr lang="en-US" b="1" dirty="0"/>
              <a:t>Physical Topology</a:t>
            </a:r>
          </a:p>
        </p:txBody>
      </p:sp>
      <p:sp>
        <p:nvSpPr>
          <p:cNvPr id="69" name="TextBox 68"/>
          <p:cNvSpPr txBox="1"/>
          <p:nvPr/>
        </p:nvSpPr>
        <p:spPr>
          <a:xfrm>
            <a:off x="88788" y="2578151"/>
            <a:ext cx="1779205" cy="369332"/>
          </a:xfrm>
          <a:prstGeom prst="rect">
            <a:avLst/>
          </a:prstGeom>
          <a:noFill/>
        </p:spPr>
        <p:txBody>
          <a:bodyPr wrap="none" rtlCol="0">
            <a:spAutoFit/>
          </a:bodyPr>
          <a:lstStyle/>
          <a:p>
            <a:r>
              <a:rPr lang="en-US" b="1" dirty="0"/>
              <a:t>Virtual Topology</a:t>
            </a:r>
          </a:p>
        </p:txBody>
      </p:sp>
      <p:sp>
        <p:nvSpPr>
          <p:cNvPr id="67" name="TextBox 36"/>
          <p:cNvSpPr txBox="1"/>
          <p:nvPr/>
        </p:nvSpPr>
        <p:spPr>
          <a:xfrm>
            <a:off x="5330012" y="4518497"/>
            <a:ext cx="1101584" cy="461665"/>
          </a:xfrm>
          <a:prstGeom prst="rect">
            <a:avLst/>
          </a:prstGeom>
          <a:noFill/>
        </p:spPr>
        <p:txBody>
          <a:bodyPr wrap="none" rtlCol="0">
            <a:spAutoFit/>
          </a:bodyPr>
          <a:lstStyle/>
          <a:p>
            <a:r>
              <a:rPr lang="en-US" sz="1400" b="1" dirty="0">
                <a:solidFill>
                  <a:sysClr val="windowText" lastClr="000000"/>
                </a:solidFill>
              </a:rPr>
              <a:t>  </a:t>
            </a:r>
            <a:r>
              <a:rPr lang="en-US" sz="2400" b="1" dirty="0"/>
              <a:t>CLink1</a:t>
            </a:r>
          </a:p>
        </p:txBody>
      </p:sp>
      <p:sp>
        <p:nvSpPr>
          <p:cNvPr id="70" name="TextBox 66"/>
          <p:cNvSpPr txBox="1"/>
          <p:nvPr/>
        </p:nvSpPr>
        <p:spPr>
          <a:xfrm>
            <a:off x="5022925" y="419861"/>
            <a:ext cx="1838965" cy="830997"/>
          </a:xfrm>
          <a:prstGeom prst="rect">
            <a:avLst/>
          </a:prstGeom>
          <a:noFill/>
        </p:spPr>
        <p:txBody>
          <a:bodyPr wrap="none" rtlCol="0">
            <a:spAutoFit/>
          </a:bodyPr>
          <a:lstStyle/>
          <a:p>
            <a:r>
              <a:rPr lang="en-US" sz="2400" b="1" dirty="0">
                <a:solidFill>
                  <a:sysClr val="windowText" lastClr="000000"/>
                </a:solidFill>
              </a:rPr>
              <a:t>vL1 -&gt; CLink1</a:t>
            </a:r>
          </a:p>
          <a:p>
            <a:endParaRPr lang="en-US" sz="2400" b="1" dirty="0">
              <a:solidFill>
                <a:sysClr val="windowText" lastClr="000000"/>
              </a:solidFill>
            </a:endParaRPr>
          </a:p>
        </p:txBody>
      </p:sp>
      <p:sp>
        <p:nvSpPr>
          <p:cNvPr id="71" name="TextBox 69"/>
          <p:cNvSpPr txBox="1"/>
          <p:nvPr/>
        </p:nvSpPr>
        <p:spPr>
          <a:xfrm>
            <a:off x="6786691" y="1404462"/>
            <a:ext cx="1838965" cy="461665"/>
          </a:xfrm>
          <a:prstGeom prst="rect">
            <a:avLst/>
          </a:prstGeom>
          <a:noFill/>
        </p:spPr>
        <p:txBody>
          <a:bodyPr wrap="none" rtlCol="0">
            <a:spAutoFit/>
          </a:bodyPr>
          <a:lstStyle/>
          <a:p>
            <a:r>
              <a:rPr lang="en-US" sz="2400" b="1" dirty="0">
                <a:solidFill>
                  <a:sysClr val="windowText" lastClr="000000"/>
                </a:solidFill>
              </a:rPr>
              <a:t>vL2 -&gt; CLink1</a:t>
            </a:r>
          </a:p>
        </p:txBody>
      </p:sp>
      <p:sp>
        <p:nvSpPr>
          <p:cNvPr id="72" name="TextBox 70"/>
          <p:cNvSpPr txBox="1"/>
          <p:nvPr/>
        </p:nvSpPr>
        <p:spPr>
          <a:xfrm>
            <a:off x="2475353" y="1417840"/>
            <a:ext cx="2541080" cy="461665"/>
          </a:xfrm>
          <a:prstGeom prst="rect">
            <a:avLst/>
          </a:prstGeom>
          <a:noFill/>
        </p:spPr>
        <p:txBody>
          <a:bodyPr wrap="none" rtlCol="0">
            <a:spAutoFit/>
          </a:bodyPr>
          <a:lstStyle/>
          <a:p>
            <a:r>
              <a:rPr lang="en-US" sz="2400" b="1" dirty="0">
                <a:solidFill>
                  <a:sysClr val="windowText" lastClr="000000"/>
                </a:solidFill>
              </a:rPr>
              <a:t>vL3 -&gt; Bounce Link</a:t>
            </a:r>
          </a:p>
        </p:txBody>
      </p:sp>
      <p:sp>
        <p:nvSpPr>
          <p:cNvPr id="73" name="TextBox 84">
            <a:extLst>
              <a:ext uri="{FF2B5EF4-FFF2-40B4-BE49-F238E27FC236}">
                <a16:creationId xmlns:a16="http://schemas.microsoft.com/office/drawing/2014/main" xmlns="" id="{BA4E59CE-AAE8-4E70-B0EB-765824327D7F}"/>
              </a:ext>
            </a:extLst>
          </p:cNvPr>
          <p:cNvSpPr txBox="1"/>
          <p:nvPr/>
        </p:nvSpPr>
        <p:spPr>
          <a:xfrm>
            <a:off x="6379574" y="1187802"/>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4" name="TextBox 87">
            <a:extLst>
              <a:ext uri="{FF2B5EF4-FFF2-40B4-BE49-F238E27FC236}">
                <a16:creationId xmlns:a16="http://schemas.microsoft.com/office/drawing/2014/main" xmlns="" id="{2E059345-21D9-4843-8AD7-0CF5836CA03A}"/>
              </a:ext>
            </a:extLst>
          </p:cNvPr>
          <p:cNvSpPr txBox="1"/>
          <p:nvPr/>
        </p:nvSpPr>
        <p:spPr>
          <a:xfrm>
            <a:off x="4608914" y="1154046"/>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5" name="TextBox 84">
            <a:extLst>
              <a:ext uri="{FF2B5EF4-FFF2-40B4-BE49-F238E27FC236}">
                <a16:creationId xmlns:a16="http://schemas.microsoft.com/office/drawing/2014/main" xmlns="" id="{FE3A19DF-ADB0-41EE-B828-5BB5656A03DC}"/>
              </a:ext>
            </a:extLst>
          </p:cNvPr>
          <p:cNvSpPr txBox="1"/>
          <p:nvPr/>
        </p:nvSpPr>
        <p:spPr>
          <a:xfrm>
            <a:off x="5522726" y="763446"/>
            <a:ext cx="554960" cy="369332"/>
          </a:xfrm>
          <a:prstGeom prst="rect">
            <a:avLst/>
          </a:prstGeom>
          <a:noFill/>
        </p:spPr>
        <p:txBody>
          <a:bodyPr wrap="none" rtlCol="0">
            <a:spAutoFit/>
          </a:bodyPr>
          <a:lstStyle/>
          <a:p>
            <a:r>
              <a:rPr lang="en-US" b="1" dirty="0">
                <a:solidFill>
                  <a:sysClr val="windowText" lastClr="000000"/>
                </a:solidFill>
              </a:rPr>
              <a:t>  1G</a:t>
            </a:r>
          </a:p>
        </p:txBody>
      </p:sp>
      <p:sp>
        <p:nvSpPr>
          <p:cNvPr id="76" name="TextBox 87">
            <a:extLst>
              <a:ext uri="{FF2B5EF4-FFF2-40B4-BE49-F238E27FC236}">
                <a16:creationId xmlns:a16="http://schemas.microsoft.com/office/drawing/2014/main" xmlns="" id="{2E059345-21D9-4843-8AD7-0CF5836CA03A}"/>
              </a:ext>
            </a:extLst>
          </p:cNvPr>
          <p:cNvSpPr txBox="1"/>
          <p:nvPr/>
        </p:nvSpPr>
        <p:spPr>
          <a:xfrm>
            <a:off x="5538323" y="4879315"/>
            <a:ext cx="671979" cy="369332"/>
          </a:xfrm>
          <a:prstGeom prst="rect">
            <a:avLst/>
          </a:prstGeom>
          <a:noFill/>
        </p:spPr>
        <p:txBody>
          <a:bodyPr wrap="none" rtlCol="0">
            <a:spAutoFit/>
          </a:bodyPr>
          <a:lstStyle/>
          <a:p>
            <a:r>
              <a:rPr lang="en-US" b="1" dirty="0">
                <a:solidFill>
                  <a:sysClr val="windowText" lastClr="000000"/>
                </a:solidFill>
              </a:rPr>
              <a:t>  10G</a:t>
            </a:r>
          </a:p>
        </p:txBody>
      </p:sp>
      <p:sp>
        <p:nvSpPr>
          <p:cNvPr id="77" name="Rectangle 1"/>
          <p:cNvSpPr/>
          <p:nvPr/>
        </p:nvSpPr>
        <p:spPr>
          <a:xfrm>
            <a:off x="4900227" y="4763787"/>
            <a:ext cx="162958"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 name="TextBox 3"/>
          <p:cNvSpPr txBox="1"/>
          <p:nvPr/>
        </p:nvSpPr>
        <p:spPr>
          <a:xfrm>
            <a:off x="4902670" y="4733565"/>
            <a:ext cx="301686" cy="369332"/>
          </a:xfrm>
          <a:prstGeom prst="rect">
            <a:avLst/>
          </a:prstGeom>
          <a:noFill/>
        </p:spPr>
        <p:txBody>
          <a:bodyPr wrap="none" rtlCol="0">
            <a:spAutoFit/>
          </a:bodyPr>
          <a:lstStyle/>
          <a:p>
            <a:r>
              <a:rPr lang="en-US" b="1" dirty="0"/>
              <a:t>5</a:t>
            </a:r>
          </a:p>
        </p:txBody>
      </p:sp>
      <p:sp>
        <p:nvSpPr>
          <p:cNvPr id="78" name="Rectangle 2"/>
          <p:cNvSpPr/>
          <p:nvPr/>
        </p:nvSpPr>
        <p:spPr>
          <a:xfrm>
            <a:off x="6812483" y="4763787"/>
            <a:ext cx="129930"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 name="TextBox 78"/>
          <p:cNvSpPr txBox="1"/>
          <p:nvPr/>
        </p:nvSpPr>
        <p:spPr>
          <a:xfrm>
            <a:off x="6647000" y="4723283"/>
            <a:ext cx="301686" cy="369332"/>
          </a:xfrm>
          <a:prstGeom prst="rect">
            <a:avLst/>
          </a:prstGeom>
          <a:noFill/>
        </p:spPr>
        <p:txBody>
          <a:bodyPr wrap="none" rtlCol="0">
            <a:spAutoFit/>
          </a:bodyPr>
          <a:lstStyle/>
          <a:p>
            <a:r>
              <a:rPr lang="en-US" b="1" dirty="0"/>
              <a:t>5</a:t>
            </a:r>
          </a:p>
        </p:txBody>
      </p:sp>
      <p:sp>
        <p:nvSpPr>
          <p:cNvPr id="80" name="Oval 1"/>
          <p:cNvSpPr/>
          <p:nvPr/>
        </p:nvSpPr>
        <p:spPr>
          <a:xfrm>
            <a:off x="106681" y="30974"/>
            <a:ext cx="2446637" cy="13674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ysClr val="windowText" lastClr="000000"/>
                </a:solidFill>
              </a:rPr>
              <a:t>Final Mapping</a:t>
            </a:r>
          </a:p>
        </p:txBody>
      </p:sp>
    </p:spTree>
    <p:extLst>
      <p:ext uri="{BB962C8B-B14F-4D97-AF65-F5344CB8AC3E}">
        <p14:creationId xmlns:p14="http://schemas.microsoft.com/office/powerpoint/2010/main" val="349037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76011"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ysClr val="windowText" lastClr="000000"/>
              </a:solidFill>
            </a:endParaRPr>
          </a:p>
        </p:txBody>
      </p:sp>
      <p:sp>
        <p:nvSpPr>
          <p:cNvPr id="7" name="Rectangle 6"/>
          <p:cNvSpPr/>
          <p:nvPr/>
        </p:nvSpPr>
        <p:spPr>
          <a:xfrm>
            <a:off x="6650768"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172076" y="4907949"/>
            <a:ext cx="1478692" cy="411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900227" y="476378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p>
        </p:txBody>
      </p:sp>
      <p:sp>
        <p:nvSpPr>
          <p:cNvPr id="10" name="Rectangle 9"/>
          <p:cNvSpPr/>
          <p:nvPr/>
        </p:nvSpPr>
        <p:spPr>
          <a:xfrm>
            <a:off x="6650767" y="476378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p>
        </p:txBody>
      </p:sp>
      <p:sp>
        <p:nvSpPr>
          <p:cNvPr id="11" name="Rectangle 10"/>
          <p:cNvSpPr/>
          <p:nvPr/>
        </p:nvSpPr>
        <p:spPr>
          <a:xfrm>
            <a:off x="2869264" y="499444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a:t>
            </a:r>
          </a:p>
        </p:txBody>
      </p:sp>
      <p:sp>
        <p:nvSpPr>
          <p:cNvPr id="12" name="Rectangle 11"/>
          <p:cNvSpPr/>
          <p:nvPr/>
        </p:nvSpPr>
        <p:spPr>
          <a:xfrm>
            <a:off x="3380346" y="499444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13" name="Rectangle 12"/>
          <p:cNvSpPr/>
          <p:nvPr/>
        </p:nvSpPr>
        <p:spPr>
          <a:xfrm>
            <a:off x="3884746"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4" name="Rectangle 13"/>
          <p:cNvSpPr/>
          <p:nvPr/>
        </p:nvSpPr>
        <p:spPr>
          <a:xfrm>
            <a:off x="4395827"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5" name="Rectangle 14"/>
          <p:cNvSpPr/>
          <p:nvPr/>
        </p:nvSpPr>
        <p:spPr>
          <a:xfrm>
            <a:off x="7135518" y="499444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16" name="Rectangle 15"/>
          <p:cNvSpPr/>
          <p:nvPr/>
        </p:nvSpPr>
        <p:spPr>
          <a:xfrm>
            <a:off x="76466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1510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662081"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787935" y="5735853"/>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299017" y="5735853"/>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H2</a:t>
            </a:r>
          </a:p>
        </p:txBody>
      </p:sp>
      <p:sp>
        <p:nvSpPr>
          <p:cNvPr id="21" name="Rounded Rectangle 20"/>
          <p:cNvSpPr/>
          <p:nvPr/>
        </p:nvSpPr>
        <p:spPr>
          <a:xfrm>
            <a:off x="3810099" y="5735852"/>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H3</a:t>
            </a:r>
          </a:p>
        </p:txBody>
      </p:sp>
      <p:sp>
        <p:nvSpPr>
          <p:cNvPr id="22" name="Rounded Rectangle 21"/>
          <p:cNvSpPr/>
          <p:nvPr/>
        </p:nvSpPr>
        <p:spPr>
          <a:xfrm>
            <a:off x="4314498"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H4</a:t>
            </a:r>
          </a:p>
        </p:txBody>
      </p:sp>
      <p:cxnSp>
        <p:nvCxnSpPr>
          <p:cNvPr id="23" name="Straight Connector 22"/>
          <p:cNvCxnSpPr>
            <a:endCxn id="19" idx="0"/>
          </p:cNvCxnSpPr>
          <p:nvPr/>
        </p:nvCxnSpPr>
        <p:spPr>
          <a:xfrm>
            <a:off x="3005187" y="5282771"/>
            <a:ext cx="1" cy="45308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a:off x="3512926" y="5282771"/>
            <a:ext cx="1" cy="453082"/>
          </a:xfrm>
          <a:prstGeom prst="line">
            <a:avLst/>
          </a:prstGeom>
        </p:spPr>
        <p:style>
          <a:lnRef idx="3">
            <a:schemeClr val="accent5"/>
          </a:lnRef>
          <a:fillRef idx="0">
            <a:schemeClr val="accent5"/>
          </a:fillRef>
          <a:effectRef idx="2">
            <a:schemeClr val="accent5"/>
          </a:effectRef>
          <a:fontRef idx="minor">
            <a:schemeClr val="tx1"/>
          </a:fontRef>
        </p:style>
      </p:cxnSp>
      <p:cxnSp>
        <p:nvCxnSpPr>
          <p:cNvPr id="25" name="Straight Connector 24"/>
          <p:cNvCxnSpPr/>
          <p:nvPr/>
        </p:nvCxnSpPr>
        <p:spPr>
          <a:xfrm>
            <a:off x="4005005"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4538629"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7" name="Rounded Rectangle 26"/>
          <p:cNvSpPr/>
          <p:nvPr/>
        </p:nvSpPr>
        <p:spPr>
          <a:xfrm>
            <a:off x="7054006" y="5735851"/>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560422"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sp>
        <p:nvSpPr>
          <p:cNvPr id="29" name="Rounded Rectangle 28"/>
          <p:cNvSpPr/>
          <p:nvPr/>
        </p:nvSpPr>
        <p:spPr>
          <a:xfrm>
            <a:off x="8090507"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H7</a:t>
            </a:r>
          </a:p>
        </p:txBody>
      </p:sp>
      <p:sp>
        <p:nvSpPr>
          <p:cNvPr id="30" name="Rounded Rectangle 29"/>
          <p:cNvSpPr/>
          <p:nvPr/>
        </p:nvSpPr>
        <p:spPr>
          <a:xfrm>
            <a:off x="8587778"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H8</a:t>
            </a:r>
          </a:p>
        </p:txBody>
      </p:sp>
      <p:cxnSp>
        <p:nvCxnSpPr>
          <p:cNvPr id="31" name="Straight Connector 30"/>
          <p:cNvCxnSpPr>
            <a:endCxn id="27" idx="0"/>
          </p:cNvCxnSpPr>
          <p:nvPr/>
        </p:nvCxnSpPr>
        <p:spPr>
          <a:xfrm>
            <a:off x="7271258" y="5282769"/>
            <a:ext cx="1" cy="453082"/>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Straight Connector 31"/>
          <p:cNvCxnSpPr/>
          <p:nvPr/>
        </p:nvCxnSpPr>
        <p:spPr>
          <a:xfrm>
            <a:off x="7774331"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285413"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811909" y="528276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396804" y="462511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475361" y="4625114"/>
            <a:ext cx="1056379" cy="369332"/>
          </a:xfrm>
          <a:prstGeom prst="rect">
            <a:avLst/>
          </a:prstGeom>
          <a:noFill/>
        </p:spPr>
        <p:txBody>
          <a:bodyPr wrap="none" rtlCol="0">
            <a:spAutoFit/>
          </a:bodyPr>
          <a:lstStyle/>
          <a:p>
            <a:pPr algn="r"/>
            <a:r>
              <a:rPr lang="en-US" b="1" dirty="0">
                <a:solidFill>
                  <a:sysClr val="windowText" lastClr="000000"/>
                </a:solidFill>
              </a:rPr>
              <a:t>pSwitch2</a:t>
            </a:r>
          </a:p>
        </p:txBody>
      </p:sp>
      <p:sp>
        <p:nvSpPr>
          <p:cNvPr id="37" name="TextBox 36"/>
          <p:cNvSpPr txBox="1"/>
          <p:nvPr/>
        </p:nvSpPr>
        <p:spPr>
          <a:xfrm>
            <a:off x="5469078" y="4644193"/>
            <a:ext cx="784189" cy="307777"/>
          </a:xfrm>
          <a:prstGeom prst="rect">
            <a:avLst/>
          </a:prstGeom>
          <a:noFill/>
        </p:spPr>
        <p:txBody>
          <a:bodyPr wrap="none" rtlCol="0">
            <a:spAutoFit/>
          </a:bodyPr>
          <a:lstStyle/>
          <a:p>
            <a:r>
              <a:rPr lang="en-US" sz="1400" b="1" dirty="0"/>
              <a:t>  CLink1</a:t>
            </a:r>
          </a:p>
        </p:txBody>
      </p:sp>
      <p:sp>
        <p:nvSpPr>
          <p:cNvPr id="39" name="Rectangle 38"/>
          <p:cNvSpPr/>
          <p:nvPr/>
        </p:nvSpPr>
        <p:spPr>
          <a:xfrm>
            <a:off x="3670060"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0" name="Rectangle 39"/>
          <p:cNvSpPr/>
          <p:nvPr/>
        </p:nvSpPr>
        <p:spPr>
          <a:xfrm>
            <a:off x="6926769"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1" name="Rounded Rectangle 40"/>
          <p:cNvSpPr/>
          <p:nvPr/>
        </p:nvSpPr>
        <p:spPr>
          <a:xfrm>
            <a:off x="2770571" y="566318"/>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V1</a:t>
            </a:r>
          </a:p>
        </p:txBody>
      </p:sp>
      <p:sp>
        <p:nvSpPr>
          <p:cNvPr id="42" name="Rounded Rectangle 41"/>
          <p:cNvSpPr/>
          <p:nvPr/>
        </p:nvSpPr>
        <p:spPr>
          <a:xfrm>
            <a:off x="8486812" y="566317"/>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V3</a:t>
            </a:r>
          </a:p>
        </p:txBody>
      </p:sp>
      <p:cxnSp>
        <p:nvCxnSpPr>
          <p:cNvPr id="43" name="Straight Connector 42"/>
          <p:cNvCxnSpPr>
            <a:stCxn id="39" idx="3"/>
            <a:endCxn id="40" idx="1"/>
          </p:cNvCxnSpPr>
          <p:nvPr/>
        </p:nvCxnSpPr>
        <p:spPr>
          <a:xfrm>
            <a:off x="4771056" y="799584"/>
            <a:ext cx="2155713"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44" name="Straight Connector 43"/>
          <p:cNvCxnSpPr>
            <a:stCxn id="39" idx="2"/>
            <a:endCxn id="57" idx="1"/>
          </p:cNvCxnSpPr>
          <p:nvPr/>
        </p:nvCxnSpPr>
        <p:spPr>
          <a:xfrm>
            <a:off x="4220558" y="1056176"/>
            <a:ext cx="1070248" cy="75276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45" name="Straight Connector 44"/>
          <p:cNvCxnSpPr>
            <a:stCxn id="57" idx="3"/>
            <a:endCxn id="40" idx="2"/>
          </p:cNvCxnSpPr>
          <p:nvPr/>
        </p:nvCxnSpPr>
        <p:spPr>
          <a:xfrm flipV="1">
            <a:off x="6391802" y="1056176"/>
            <a:ext cx="1085465" cy="75276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46" name="Straight Connector 45"/>
          <p:cNvCxnSpPr>
            <a:stCxn id="41" idx="3"/>
            <a:endCxn id="39" idx="1"/>
          </p:cNvCxnSpPr>
          <p:nvPr/>
        </p:nvCxnSpPr>
        <p:spPr>
          <a:xfrm>
            <a:off x="3205076" y="799584"/>
            <a:ext cx="46498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7" name="Straight Connector 46"/>
          <p:cNvCxnSpPr>
            <a:stCxn id="40" idx="3"/>
            <a:endCxn id="42" idx="1"/>
          </p:cNvCxnSpPr>
          <p:nvPr/>
        </p:nvCxnSpPr>
        <p:spPr>
          <a:xfrm flipV="1">
            <a:off x="8027765" y="799583"/>
            <a:ext cx="459047" cy="1"/>
          </a:xfrm>
          <a:prstGeom prst="line">
            <a:avLst/>
          </a:prstGeom>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3664123" y="655420"/>
            <a:ext cx="27128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1</a:t>
            </a:r>
          </a:p>
        </p:txBody>
      </p:sp>
      <p:sp>
        <p:nvSpPr>
          <p:cNvPr id="49" name="Rectangle 48"/>
          <p:cNvSpPr/>
          <p:nvPr/>
        </p:nvSpPr>
        <p:spPr>
          <a:xfrm>
            <a:off x="4040382" y="767851"/>
            <a:ext cx="29616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a:t>
            </a:r>
          </a:p>
        </p:txBody>
      </p:sp>
      <p:sp>
        <p:nvSpPr>
          <p:cNvPr id="50" name="Rectangle 49"/>
          <p:cNvSpPr/>
          <p:nvPr/>
        </p:nvSpPr>
        <p:spPr>
          <a:xfrm>
            <a:off x="4561133" y="648651"/>
            <a:ext cx="20993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3</a:t>
            </a:r>
          </a:p>
        </p:txBody>
      </p:sp>
      <p:sp>
        <p:nvSpPr>
          <p:cNvPr id="51" name="Rectangle 50"/>
          <p:cNvSpPr/>
          <p:nvPr/>
        </p:nvSpPr>
        <p:spPr>
          <a:xfrm>
            <a:off x="6926753" y="643984"/>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2</a:t>
            </a:r>
          </a:p>
        </p:txBody>
      </p:sp>
      <p:sp>
        <p:nvSpPr>
          <p:cNvPr id="52" name="Rectangle 51"/>
          <p:cNvSpPr/>
          <p:nvPr/>
        </p:nvSpPr>
        <p:spPr>
          <a:xfrm>
            <a:off x="7342535" y="781382"/>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3</a:t>
            </a:r>
          </a:p>
        </p:txBody>
      </p:sp>
      <p:sp>
        <p:nvSpPr>
          <p:cNvPr id="53" name="Rectangle 52"/>
          <p:cNvSpPr/>
          <p:nvPr/>
        </p:nvSpPr>
        <p:spPr>
          <a:xfrm>
            <a:off x="7817826" y="643985"/>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54" name="TextBox 53"/>
          <p:cNvSpPr txBox="1"/>
          <p:nvPr/>
        </p:nvSpPr>
        <p:spPr>
          <a:xfrm>
            <a:off x="4150558" y="1398455"/>
            <a:ext cx="697499" cy="307777"/>
          </a:xfrm>
          <a:prstGeom prst="rect">
            <a:avLst/>
          </a:prstGeom>
          <a:noFill/>
        </p:spPr>
        <p:txBody>
          <a:bodyPr wrap="none" rtlCol="0">
            <a:spAutoFit/>
          </a:bodyPr>
          <a:lstStyle/>
          <a:p>
            <a:r>
              <a:rPr lang="en-US" sz="1400" b="1" dirty="0"/>
              <a:t>  Tag 3</a:t>
            </a:r>
          </a:p>
        </p:txBody>
      </p:sp>
      <p:sp>
        <p:nvSpPr>
          <p:cNvPr id="55" name="TextBox 54"/>
          <p:cNvSpPr txBox="1"/>
          <p:nvPr/>
        </p:nvSpPr>
        <p:spPr>
          <a:xfrm>
            <a:off x="5225187" y="506083"/>
            <a:ext cx="1025474" cy="307777"/>
          </a:xfrm>
          <a:prstGeom prst="rect">
            <a:avLst/>
          </a:prstGeom>
          <a:noFill/>
        </p:spPr>
        <p:txBody>
          <a:bodyPr wrap="none" rtlCol="0">
            <a:spAutoFit/>
          </a:bodyPr>
          <a:lstStyle/>
          <a:p>
            <a:r>
              <a:rPr lang="en-US" sz="1400" b="1" dirty="0"/>
              <a:t>vL1 :  Tag 1 </a:t>
            </a:r>
          </a:p>
        </p:txBody>
      </p:sp>
      <p:sp>
        <p:nvSpPr>
          <p:cNvPr id="56" name="TextBox 55"/>
          <p:cNvSpPr txBox="1"/>
          <p:nvPr/>
        </p:nvSpPr>
        <p:spPr>
          <a:xfrm>
            <a:off x="6763833" y="1359151"/>
            <a:ext cx="697499" cy="307777"/>
          </a:xfrm>
          <a:prstGeom prst="rect">
            <a:avLst/>
          </a:prstGeom>
          <a:noFill/>
        </p:spPr>
        <p:txBody>
          <a:bodyPr wrap="none" rtlCol="0">
            <a:spAutoFit/>
          </a:bodyPr>
          <a:lstStyle/>
          <a:p>
            <a:r>
              <a:rPr lang="en-US" sz="1400" b="1" dirty="0"/>
              <a:t>  Tag 2</a:t>
            </a:r>
          </a:p>
        </p:txBody>
      </p:sp>
      <p:sp>
        <p:nvSpPr>
          <p:cNvPr id="57" name="Rectangle 56"/>
          <p:cNvSpPr/>
          <p:nvPr/>
        </p:nvSpPr>
        <p:spPr>
          <a:xfrm>
            <a:off x="5290806" y="1552344"/>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58" name="Rounded Rectangle 57"/>
          <p:cNvSpPr/>
          <p:nvPr/>
        </p:nvSpPr>
        <p:spPr>
          <a:xfrm>
            <a:off x="5624051" y="2306629"/>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V2</a:t>
            </a:r>
          </a:p>
        </p:txBody>
      </p:sp>
      <p:cxnSp>
        <p:nvCxnSpPr>
          <p:cNvPr id="59" name="Straight Connector 58"/>
          <p:cNvCxnSpPr>
            <a:stCxn id="58" idx="0"/>
            <a:endCxn id="57" idx="2"/>
          </p:cNvCxnSpPr>
          <p:nvPr/>
        </p:nvCxnSpPr>
        <p:spPr>
          <a:xfrm flipV="1">
            <a:off x="5841304" y="2065528"/>
            <a:ext cx="0" cy="241101"/>
          </a:xfrm>
          <a:prstGeom prst="line">
            <a:avLst/>
          </a:prstGeom>
        </p:spPr>
        <p:style>
          <a:lnRef idx="3">
            <a:schemeClr val="accent5"/>
          </a:lnRef>
          <a:fillRef idx="0">
            <a:schemeClr val="accent5"/>
          </a:fillRef>
          <a:effectRef idx="2">
            <a:schemeClr val="accent5"/>
          </a:effectRef>
          <a:fontRef idx="minor">
            <a:schemeClr val="tx1"/>
          </a:fontRef>
        </p:style>
      </p:cxnSp>
      <p:sp>
        <p:nvSpPr>
          <p:cNvPr id="60" name="Rectangle 59"/>
          <p:cNvSpPr/>
          <p:nvPr/>
        </p:nvSpPr>
        <p:spPr>
          <a:xfrm>
            <a:off x="5290525" y="1654693"/>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61" name="Rectangle 60"/>
          <p:cNvSpPr/>
          <p:nvPr/>
        </p:nvSpPr>
        <p:spPr>
          <a:xfrm>
            <a:off x="6182144" y="1656794"/>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3</a:t>
            </a:r>
          </a:p>
        </p:txBody>
      </p:sp>
      <p:sp>
        <p:nvSpPr>
          <p:cNvPr id="62" name="Rectangle 61"/>
          <p:cNvSpPr/>
          <p:nvPr/>
        </p:nvSpPr>
        <p:spPr>
          <a:xfrm>
            <a:off x="5743942" y="1790735"/>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1</a:t>
            </a:r>
          </a:p>
        </p:txBody>
      </p:sp>
      <p:sp>
        <p:nvSpPr>
          <p:cNvPr id="63" name="Rectangle 62"/>
          <p:cNvSpPr/>
          <p:nvPr/>
        </p:nvSpPr>
        <p:spPr>
          <a:xfrm>
            <a:off x="3964727" y="484189"/>
            <a:ext cx="573096"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b="1" dirty="0">
                <a:solidFill>
                  <a:sysClr val="windowText" lastClr="000000"/>
                </a:solidFill>
              </a:rPr>
              <a:t>vS1</a:t>
            </a:r>
          </a:p>
        </p:txBody>
      </p:sp>
      <p:sp>
        <p:nvSpPr>
          <p:cNvPr id="64" name="Rectangle 63"/>
          <p:cNvSpPr/>
          <p:nvPr/>
        </p:nvSpPr>
        <p:spPr>
          <a:xfrm>
            <a:off x="5616374" y="1504764"/>
            <a:ext cx="519694" cy="369332"/>
          </a:xfrm>
          <a:prstGeom prst="rect">
            <a:avLst/>
          </a:prstGeom>
        </p:spPr>
        <p:txBody>
          <a:bodyPr wrap="none">
            <a:spAutoFit/>
          </a:bodyPr>
          <a:lstStyle/>
          <a:p>
            <a:r>
              <a:rPr lang="en-US" b="1" dirty="0">
                <a:solidFill>
                  <a:sysClr val="windowText" lastClr="000000"/>
                </a:solidFill>
              </a:rPr>
              <a:t>vS2</a:t>
            </a:r>
          </a:p>
        </p:txBody>
      </p:sp>
      <p:sp>
        <p:nvSpPr>
          <p:cNvPr id="65" name="Rectangle 64"/>
          <p:cNvSpPr/>
          <p:nvPr/>
        </p:nvSpPr>
        <p:spPr>
          <a:xfrm>
            <a:off x="7222897" y="487524"/>
            <a:ext cx="51969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b="1" dirty="0">
                <a:solidFill>
                  <a:sysClr val="windowText" lastClr="000000"/>
                </a:solidFill>
              </a:rPr>
              <a:t>vS3</a:t>
            </a:r>
          </a:p>
        </p:txBody>
      </p:sp>
      <p:cxnSp>
        <p:nvCxnSpPr>
          <p:cNvPr id="66" name="Straight Connector 65"/>
          <p:cNvCxnSpPr/>
          <p:nvPr/>
        </p:nvCxnSpPr>
        <p:spPr>
          <a:xfrm>
            <a:off x="1047632" y="3594014"/>
            <a:ext cx="9484567" cy="0"/>
          </a:xfrm>
          <a:prstGeom prst="line">
            <a:avLst/>
          </a:prstGeom>
          <a:ln>
            <a:solidFill>
              <a:schemeClr val="tx1"/>
            </a:solidFill>
            <a:prstDash val="dash"/>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94644" y="3585636"/>
            <a:ext cx="1922449" cy="369332"/>
          </a:xfrm>
          <a:prstGeom prst="rect">
            <a:avLst/>
          </a:prstGeom>
          <a:noFill/>
        </p:spPr>
        <p:txBody>
          <a:bodyPr wrap="none" rtlCol="0">
            <a:spAutoFit/>
          </a:bodyPr>
          <a:lstStyle/>
          <a:p>
            <a:r>
              <a:rPr lang="en-US" b="1" dirty="0"/>
              <a:t>Physical Topology</a:t>
            </a:r>
          </a:p>
        </p:txBody>
      </p:sp>
      <p:sp>
        <p:nvSpPr>
          <p:cNvPr id="69" name="TextBox 68"/>
          <p:cNvSpPr txBox="1"/>
          <p:nvPr/>
        </p:nvSpPr>
        <p:spPr>
          <a:xfrm>
            <a:off x="88788" y="2578151"/>
            <a:ext cx="1779205" cy="369332"/>
          </a:xfrm>
          <a:prstGeom prst="rect">
            <a:avLst/>
          </a:prstGeom>
          <a:noFill/>
        </p:spPr>
        <p:txBody>
          <a:bodyPr wrap="none" rtlCol="0">
            <a:spAutoFit/>
          </a:bodyPr>
          <a:lstStyle/>
          <a:p>
            <a:r>
              <a:rPr lang="en-US" b="1" dirty="0"/>
              <a:t>Virtual Topology</a:t>
            </a:r>
          </a:p>
        </p:txBody>
      </p:sp>
      <p:sp>
        <p:nvSpPr>
          <p:cNvPr id="2" name="Oval 1"/>
          <p:cNvSpPr/>
          <p:nvPr/>
        </p:nvSpPr>
        <p:spPr>
          <a:xfrm>
            <a:off x="106681" y="30974"/>
            <a:ext cx="2446637" cy="13674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ysClr val="windowText" lastClr="000000"/>
                </a:solidFill>
              </a:rPr>
              <a:t>Link 1 using Packet Tagging</a:t>
            </a:r>
          </a:p>
        </p:txBody>
      </p:sp>
      <p:sp>
        <p:nvSpPr>
          <p:cNvPr id="3" name="Rectangle 2"/>
          <p:cNvSpPr/>
          <p:nvPr/>
        </p:nvSpPr>
        <p:spPr>
          <a:xfrm>
            <a:off x="2787935" y="303582"/>
            <a:ext cx="538089" cy="171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PKT</a:t>
            </a:r>
            <a:endParaRPr lang="en-US" dirty="0">
              <a:solidFill>
                <a:schemeClr val="tx1"/>
              </a:solidFill>
            </a:endParaRPr>
          </a:p>
        </p:txBody>
      </p:sp>
      <p:sp>
        <p:nvSpPr>
          <p:cNvPr id="72" name="Rectangle 71"/>
          <p:cNvSpPr/>
          <p:nvPr/>
        </p:nvSpPr>
        <p:spPr>
          <a:xfrm>
            <a:off x="6322179" y="4553506"/>
            <a:ext cx="538089" cy="171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PKT</a:t>
            </a:r>
            <a:endParaRPr lang="en-US" dirty="0">
              <a:solidFill>
                <a:schemeClr val="tx1"/>
              </a:solidFill>
            </a:endParaRPr>
          </a:p>
        </p:txBody>
      </p:sp>
      <p:sp>
        <p:nvSpPr>
          <p:cNvPr id="74" name="Rectangle 73"/>
          <p:cNvSpPr/>
          <p:nvPr/>
        </p:nvSpPr>
        <p:spPr>
          <a:xfrm>
            <a:off x="2230936" y="5581154"/>
            <a:ext cx="538089" cy="171151"/>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solidFill>
                  <a:schemeClr val="tx1"/>
                </a:solidFill>
              </a:rPr>
              <a:t>PKT</a:t>
            </a:r>
            <a:endParaRPr lang="en-US" dirty="0">
              <a:solidFill>
                <a:schemeClr val="tx1"/>
              </a:solidFill>
            </a:endParaRPr>
          </a:p>
        </p:txBody>
      </p:sp>
      <p:grpSp>
        <p:nvGrpSpPr>
          <p:cNvPr id="5" name="Group 4"/>
          <p:cNvGrpSpPr/>
          <p:nvPr/>
        </p:nvGrpSpPr>
        <p:grpSpPr>
          <a:xfrm>
            <a:off x="4889556" y="4538682"/>
            <a:ext cx="788670" cy="172863"/>
            <a:chOff x="4889556" y="4538682"/>
            <a:chExt cx="788670" cy="172863"/>
          </a:xfrm>
          <a:solidFill>
            <a:schemeClr val="tx1">
              <a:lumMod val="85000"/>
            </a:schemeClr>
          </a:solidFill>
        </p:grpSpPr>
        <p:sp>
          <p:nvSpPr>
            <p:cNvPr id="4" name="Rectangle 3"/>
            <p:cNvSpPr/>
            <p:nvPr/>
          </p:nvSpPr>
          <p:spPr>
            <a:xfrm>
              <a:off x="5431343" y="4538682"/>
              <a:ext cx="246883" cy="1728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1</a:t>
              </a:r>
            </a:p>
          </p:txBody>
        </p:sp>
        <p:sp>
          <p:nvSpPr>
            <p:cNvPr id="76" name="Rectangle 75"/>
            <p:cNvSpPr/>
            <p:nvPr/>
          </p:nvSpPr>
          <p:spPr>
            <a:xfrm>
              <a:off x="4889556" y="4540394"/>
              <a:ext cx="538089" cy="171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PKT</a:t>
              </a:r>
              <a:endParaRPr lang="en-US" dirty="0">
                <a:solidFill>
                  <a:schemeClr val="tx1"/>
                </a:solidFill>
              </a:endParaRPr>
            </a:p>
          </p:txBody>
        </p:sp>
      </p:grpSp>
    </p:spTree>
    <p:extLst>
      <p:ext uri="{BB962C8B-B14F-4D97-AF65-F5344CB8AC3E}">
        <p14:creationId xmlns:p14="http://schemas.microsoft.com/office/powerpoint/2010/main" val="126098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46484 0.00116 " pathEditMode="relative" ptsTypes="AA">
                                      <p:cBhvr>
                                        <p:cTn id="6" dur="2000" fill="hold"/>
                                        <p:tgtEl>
                                          <p:spTgt spid="3"/>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00026 0.00162 L 0.22005 -0.15116 " pathEditMode="relative" ptsTypes="AA">
                                      <p:cBhvr>
                                        <p:cTn id="10" dur="2000" fill="hold"/>
                                        <p:tgtEl>
                                          <p:spTgt spid="74"/>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1" presetClass="exit" presetSubtype="0" fill="hold" grpId="1" nodeType="afterEffect">
                                  <p:stCondLst>
                                    <p:cond delay="0"/>
                                  </p:stCondLst>
                                  <p:childTnLst>
                                    <p:set>
                                      <p:cBhvr>
                                        <p:cTn id="17" dur="1" fill="hold">
                                          <p:stCondLst>
                                            <p:cond delay="0"/>
                                          </p:stCondLst>
                                        </p:cTn>
                                        <p:tgtEl>
                                          <p:spTgt spid="7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nodeType="clickEffect">
                                  <p:stCondLst>
                                    <p:cond delay="0"/>
                                  </p:stCondLst>
                                  <p:childTnLst>
                                    <p:animMotion origin="layout" path="M -0.00026 -0.00024 L 0.11745 0.00254 " pathEditMode="relative" rAng="0" ptsTypes="AA">
                                      <p:cBhvr>
                                        <p:cTn id="21" dur="2000" fill="hold"/>
                                        <p:tgtEl>
                                          <p:spTgt spid="5"/>
                                        </p:tgtEl>
                                        <p:attrNameLst>
                                          <p:attrName>ppt_x</p:attrName>
                                          <p:attrName>ppt_y</p:attrName>
                                        </p:attrNameLst>
                                      </p:cBhvr>
                                      <p:rCtr x="5885" y="139"/>
                                    </p:animMotion>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5"/>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7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grpId="1" nodeType="clickEffect">
                                  <p:stCondLst>
                                    <p:cond delay="0"/>
                                  </p:stCondLst>
                                  <p:childTnLst>
                                    <p:animMotion origin="layout" path="M 0 0 L 0.01485 0.16319 " pathEditMode="relative" ptsTypes="AA">
                                      <p:cBhvr>
                                        <p:cTn id="31" dur="2000" fill="hold"/>
                                        <p:tgtEl>
                                          <p:spTgt spid="7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2" grpId="0" animBg="1"/>
      <p:bldP spid="72" grpId="1" animBg="1"/>
      <p:bldP spid="74" grpId="0" animBg="1"/>
      <p:bldP spid="74"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76011" y="4541365"/>
            <a:ext cx="2496065" cy="741406"/>
          </a:xfrm>
          <a:prstGeom prst="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dirty="0">
              <a:solidFill>
                <a:sysClr val="windowText" lastClr="000000"/>
              </a:solidFill>
            </a:endParaRPr>
          </a:p>
        </p:txBody>
      </p:sp>
      <p:sp>
        <p:nvSpPr>
          <p:cNvPr id="7" name="Rectangle 6"/>
          <p:cNvSpPr/>
          <p:nvPr/>
        </p:nvSpPr>
        <p:spPr>
          <a:xfrm>
            <a:off x="6650768" y="4541365"/>
            <a:ext cx="2496065" cy="741406"/>
          </a:xfrm>
          <a:prstGeom prst="rect">
            <a:avLst/>
          </a:prstGeom>
          <a:solidFill>
            <a:schemeClr val="accent2"/>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172076" y="4907949"/>
            <a:ext cx="1478692" cy="411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900227" y="4763787"/>
            <a:ext cx="271849" cy="288324"/>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ysClr val="windowText" lastClr="000000"/>
                </a:solidFill>
              </a:rPr>
              <a:t>5</a:t>
            </a:r>
          </a:p>
        </p:txBody>
      </p:sp>
      <p:sp>
        <p:nvSpPr>
          <p:cNvPr id="10" name="Rectangle 9"/>
          <p:cNvSpPr/>
          <p:nvPr/>
        </p:nvSpPr>
        <p:spPr>
          <a:xfrm>
            <a:off x="6650767" y="476378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5</a:t>
            </a:r>
          </a:p>
        </p:txBody>
      </p:sp>
      <p:sp>
        <p:nvSpPr>
          <p:cNvPr id="11" name="Rectangle 10"/>
          <p:cNvSpPr/>
          <p:nvPr/>
        </p:nvSpPr>
        <p:spPr>
          <a:xfrm>
            <a:off x="2869264" y="499444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a:t>
            </a:r>
          </a:p>
        </p:txBody>
      </p:sp>
      <p:sp>
        <p:nvSpPr>
          <p:cNvPr id="12" name="Rectangle 11"/>
          <p:cNvSpPr/>
          <p:nvPr/>
        </p:nvSpPr>
        <p:spPr>
          <a:xfrm>
            <a:off x="3380346" y="499444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13" name="Rectangle 12"/>
          <p:cNvSpPr/>
          <p:nvPr/>
        </p:nvSpPr>
        <p:spPr>
          <a:xfrm>
            <a:off x="3884746"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4" name="Rectangle 13"/>
          <p:cNvSpPr/>
          <p:nvPr/>
        </p:nvSpPr>
        <p:spPr>
          <a:xfrm>
            <a:off x="4395827"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5" name="Rectangle 14"/>
          <p:cNvSpPr/>
          <p:nvPr/>
        </p:nvSpPr>
        <p:spPr>
          <a:xfrm>
            <a:off x="7135518" y="499444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16" name="Rectangle 15"/>
          <p:cNvSpPr/>
          <p:nvPr/>
        </p:nvSpPr>
        <p:spPr>
          <a:xfrm>
            <a:off x="76466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1510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662081"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787935" y="5735853"/>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299017" y="5735853"/>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H2</a:t>
            </a:r>
          </a:p>
        </p:txBody>
      </p:sp>
      <p:sp>
        <p:nvSpPr>
          <p:cNvPr id="21" name="Rounded Rectangle 20"/>
          <p:cNvSpPr/>
          <p:nvPr/>
        </p:nvSpPr>
        <p:spPr>
          <a:xfrm>
            <a:off x="3810099" y="5735852"/>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H3</a:t>
            </a:r>
          </a:p>
        </p:txBody>
      </p:sp>
      <p:sp>
        <p:nvSpPr>
          <p:cNvPr id="22" name="Rounded Rectangle 21"/>
          <p:cNvSpPr/>
          <p:nvPr/>
        </p:nvSpPr>
        <p:spPr>
          <a:xfrm>
            <a:off x="4314498"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H4</a:t>
            </a:r>
          </a:p>
        </p:txBody>
      </p:sp>
      <p:cxnSp>
        <p:nvCxnSpPr>
          <p:cNvPr id="23" name="Straight Connector 22"/>
          <p:cNvCxnSpPr>
            <a:endCxn id="19" idx="0"/>
          </p:cNvCxnSpPr>
          <p:nvPr/>
        </p:nvCxnSpPr>
        <p:spPr>
          <a:xfrm>
            <a:off x="3005187" y="5282771"/>
            <a:ext cx="1" cy="45308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a:off x="3512926" y="5282771"/>
            <a:ext cx="1" cy="453082"/>
          </a:xfrm>
          <a:prstGeom prst="line">
            <a:avLst/>
          </a:prstGeom>
        </p:spPr>
        <p:style>
          <a:lnRef idx="3">
            <a:schemeClr val="accent5"/>
          </a:lnRef>
          <a:fillRef idx="0">
            <a:schemeClr val="accent5"/>
          </a:fillRef>
          <a:effectRef idx="2">
            <a:schemeClr val="accent5"/>
          </a:effectRef>
          <a:fontRef idx="minor">
            <a:schemeClr val="tx1"/>
          </a:fontRef>
        </p:style>
      </p:cxnSp>
      <p:cxnSp>
        <p:nvCxnSpPr>
          <p:cNvPr id="25" name="Straight Connector 24"/>
          <p:cNvCxnSpPr/>
          <p:nvPr/>
        </p:nvCxnSpPr>
        <p:spPr>
          <a:xfrm>
            <a:off x="4005005"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4538629"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7" name="Rounded Rectangle 26"/>
          <p:cNvSpPr/>
          <p:nvPr/>
        </p:nvSpPr>
        <p:spPr>
          <a:xfrm>
            <a:off x="7054006" y="5735851"/>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560422"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sp>
        <p:nvSpPr>
          <p:cNvPr id="29" name="Rounded Rectangle 28"/>
          <p:cNvSpPr/>
          <p:nvPr/>
        </p:nvSpPr>
        <p:spPr>
          <a:xfrm>
            <a:off x="8090507"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H7</a:t>
            </a:r>
          </a:p>
        </p:txBody>
      </p:sp>
      <p:sp>
        <p:nvSpPr>
          <p:cNvPr id="30" name="Rounded Rectangle 29"/>
          <p:cNvSpPr/>
          <p:nvPr/>
        </p:nvSpPr>
        <p:spPr>
          <a:xfrm>
            <a:off x="8587778"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H8</a:t>
            </a:r>
          </a:p>
        </p:txBody>
      </p:sp>
      <p:cxnSp>
        <p:nvCxnSpPr>
          <p:cNvPr id="31" name="Straight Connector 30"/>
          <p:cNvCxnSpPr>
            <a:endCxn id="27" idx="0"/>
          </p:cNvCxnSpPr>
          <p:nvPr/>
        </p:nvCxnSpPr>
        <p:spPr>
          <a:xfrm>
            <a:off x="7271258" y="5282769"/>
            <a:ext cx="1" cy="453082"/>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Straight Connector 31"/>
          <p:cNvCxnSpPr/>
          <p:nvPr/>
        </p:nvCxnSpPr>
        <p:spPr>
          <a:xfrm>
            <a:off x="7774331"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285413"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811909" y="528276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396804" y="462511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475361" y="4625114"/>
            <a:ext cx="1056379" cy="369332"/>
          </a:xfrm>
          <a:prstGeom prst="rect">
            <a:avLst/>
          </a:prstGeom>
          <a:noFill/>
        </p:spPr>
        <p:txBody>
          <a:bodyPr wrap="none" rtlCol="0">
            <a:spAutoFit/>
          </a:bodyPr>
          <a:lstStyle/>
          <a:p>
            <a:pPr algn="r"/>
            <a:r>
              <a:rPr lang="en-US" b="1" dirty="0">
                <a:solidFill>
                  <a:sysClr val="windowText" lastClr="000000"/>
                </a:solidFill>
              </a:rPr>
              <a:t>pSwitch2</a:t>
            </a:r>
          </a:p>
        </p:txBody>
      </p:sp>
      <p:sp>
        <p:nvSpPr>
          <p:cNvPr id="37" name="TextBox 36"/>
          <p:cNvSpPr txBox="1"/>
          <p:nvPr/>
        </p:nvSpPr>
        <p:spPr>
          <a:xfrm>
            <a:off x="5469078" y="4644193"/>
            <a:ext cx="784189" cy="307777"/>
          </a:xfrm>
          <a:prstGeom prst="rect">
            <a:avLst/>
          </a:prstGeom>
          <a:noFill/>
        </p:spPr>
        <p:txBody>
          <a:bodyPr wrap="none" rtlCol="0">
            <a:spAutoFit/>
          </a:bodyPr>
          <a:lstStyle/>
          <a:p>
            <a:r>
              <a:rPr lang="en-US" sz="1400" b="1" dirty="0"/>
              <a:t>  CLink1</a:t>
            </a:r>
          </a:p>
        </p:txBody>
      </p:sp>
      <p:sp>
        <p:nvSpPr>
          <p:cNvPr id="39" name="Rectangle 38"/>
          <p:cNvSpPr/>
          <p:nvPr/>
        </p:nvSpPr>
        <p:spPr>
          <a:xfrm>
            <a:off x="3670060"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0" name="Rectangle 39"/>
          <p:cNvSpPr/>
          <p:nvPr/>
        </p:nvSpPr>
        <p:spPr>
          <a:xfrm>
            <a:off x="6926769"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1" name="Rounded Rectangle 40"/>
          <p:cNvSpPr/>
          <p:nvPr/>
        </p:nvSpPr>
        <p:spPr>
          <a:xfrm>
            <a:off x="2770571" y="566318"/>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V1</a:t>
            </a:r>
          </a:p>
        </p:txBody>
      </p:sp>
      <p:sp>
        <p:nvSpPr>
          <p:cNvPr id="42" name="Rounded Rectangle 41"/>
          <p:cNvSpPr/>
          <p:nvPr/>
        </p:nvSpPr>
        <p:spPr>
          <a:xfrm>
            <a:off x="8486812" y="566317"/>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V3</a:t>
            </a:r>
          </a:p>
        </p:txBody>
      </p:sp>
      <p:cxnSp>
        <p:nvCxnSpPr>
          <p:cNvPr id="43" name="Straight Connector 42"/>
          <p:cNvCxnSpPr>
            <a:stCxn id="39" idx="3"/>
            <a:endCxn id="40" idx="1"/>
          </p:cNvCxnSpPr>
          <p:nvPr/>
        </p:nvCxnSpPr>
        <p:spPr>
          <a:xfrm>
            <a:off x="4771056" y="799584"/>
            <a:ext cx="2155713"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4" name="Straight Connector 43"/>
          <p:cNvCxnSpPr>
            <a:stCxn id="39" idx="2"/>
            <a:endCxn id="57" idx="1"/>
          </p:cNvCxnSpPr>
          <p:nvPr/>
        </p:nvCxnSpPr>
        <p:spPr>
          <a:xfrm>
            <a:off x="4220558" y="1056176"/>
            <a:ext cx="1070248" cy="75276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5" name="Straight Connector 44"/>
          <p:cNvCxnSpPr>
            <a:stCxn id="57" idx="3"/>
            <a:endCxn id="40" idx="2"/>
          </p:cNvCxnSpPr>
          <p:nvPr/>
        </p:nvCxnSpPr>
        <p:spPr>
          <a:xfrm flipV="1">
            <a:off x="6391802" y="1056176"/>
            <a:ext cx="1085465" cy="75276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6" name="Straight Connector 45"/>
          <p:cNvCxnSpPr>
            <a:stCxn id="41" idx="3"/>
            <a:endCxn id="39" idx="1"/>
          </p:cNvCxnSpPr>
          <p:nvPr/>
        </p:nvCxnSpPr>
        <p:spPr>
          <a:xfrm>
            <a:off x="3205076" y="799584"/>
            <a:ext cx="46498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7" name="Straight Connector 46"/>
          <p:cNvCxnSpPr>
            <a:stCxn id="40" idx="3"/>
            <a:endCxn id="42" idx="1"/>
          </p:cNvCxnSpPr>
          <p:nvPr/>
        </p:nvCxnSpPr>
        <p:spPr>
          <a:xfrm flipV="1">
            <a:off x="8027765" y="799583"/>
            <a:ext cx="459047" cy="1"/>
          </a:xfrm>
          <a:prstGeom prst="line">
            <a:avLst/>
          </a:prstGeom>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3664123" y="655420"/>
            <a:ext cx="27128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1</a:t>
            </a:r>
          </a:p>
        </p:txBody>
      </p:sp>
      <p:sp>
        <p:nvSpPr>
          <p:cNvPr id="49" name="Rectangle 48"/>
          <p:cNvSpPr/>
          <p:nvPr/>
        </p:nvSpPr>
        <p:spPr>
          <a:xfrm>
            <a:off x="4040382" y="767851"/>
            <a:ext cx="29616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a:t>
            </a:r>
          </a:p>
        </p:txBody>
      </p:sp>
      <p:sp>
        <p:nvSpPr>
          <p:cNvPr id="50" name="Rectangle 49"/>
          <p:cNvSpPr/>
          <p:nvPr/>
        </p:nvSpPr>
        <p:spPr>
          <a:xfrm>
            <a:off x="4561133" y="648651"/>
            <a:ext cx="20993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3</a:t>
            </a:r>
          </a:p>
        </p:txBody>
      </p:sp>
      <p:sp>
        <p:nvSpPr>
          <p:cNvPr id="51" name="Rectangle 50"/>
          <p:cNvSpPr/>
          <p:nvPr/>
        </p:nvSpPr>
        <p:spPr>
          <a:xfrm>
            <a:off x="6926753" y="643984"/>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2</a:t>
            </a:r>
          </a:p>
        </p:txBody>
      </p:sp>
      <p:sp>
        <p:nvSpPr>
          <p:cNvPr id="52" name="Rectangle 51"/>
          <p:cNvSpPr/>
          <p:nvPr/>
        </p:nvSpPr>
        <p:spPr>
          <a:xfrm>
            <a:off x="7342535" y="781382"/>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3</a:t>
            </a:r>
          </a:p>
        </p:txBody>
      </p:sp>
      <p:sp>
        <p:nvSpPr>
          <p:cNvPr id="53" name="Rectangle 52"/>
          <p:cNvSpPr/>
          <p:nvPr/>
        </p:nvSpPr>
        <p:spPr>
          <a:xfrm>
            <a:off x="7817826" y="643985"/>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54" name="TextBox 53"/>
          <p:cNvSpPr txBox="1"/>
          <p:nvPr/>
        </p:nvSpPr>
        <p:spPr>
          <a:xfrm>
            <a:off x="4150558" y="1398455"/>
            <a:ext cx="697499" cy="307777"/>
          </a:xfrm>
          <a:prstGeom prst="rect">
            <a:avLst/>
          </a:prstGeom>
          <a:noFill/>
        </p:spPr>
        <p:txBody>
          <a:bodyPr wrap="none" rtlCol="0">
            <a:spAutoFit/>
          </a:bodyPr>
          <a:lstStyle/>
          <a:p>
            <a:r>
              <a:rPr lang="en-US" sz="1400" b="1" dirty="0"/>
              <a:t>  Tag 3</a:t>
            </a:r>
          </a:p>
        </p:txBody>
      </p:sp>
      <p:sp>
        <p:nvSpPr>
          <p:cNvPr id="55" name="TextBox 54"/>
          <p:cNvSpPr txBox="1"/>
          <p:nvPr/>
        </p:nvSpPr>
        <p:spPr>
          <a:xfrm>
            <a:off x="5225187" y="506083"/>
            <a:ext cx="985398" cy="307777"/>
          </a:xfrm>
          <a:prstGeom prst="rect">
            <a:avLst/>
          </a:prstGeom>
          <a:noFill/>
        </p:spPr>
        <p:txBody>
          <a:bodyPr wrap="none" rtlCol="0">
            <a:spAutoFit/>
          </a:bodyPr>
          <a:lstStyle/>
          <a:p>
            <a:r>
              <a:rPr lang="en-US" sz="1400" b="1" dirty="0"/>
              <a:t>vL1:  Tag 1 </a:t>
            </a:r>
          </a:p>
        </p:txBody>
      </p:sp>
      <p:sp>
        <p:nvSpPr>
          <p:cNvPr id="56" name="TextBox 55"/>
          <p:cNvSpPr txBox="1"/>
          <p:nvPr/>
        </p:nvSpPr>
        <p:spPr>
          <a:xfrm>
            <a:off x="6763833" y="1359151"/>
            <a:ext cx="985398" cy="307777"/>
          </a:xfrm>
          <a:prstGeom prst="rect">
            <a:avLst/>
          </a:prstGeom>
          <a:noFill/>
        </p:spPr>
        <p:txBody>
          <a:bodyPr wrap="none" rtlCol="0">
            <a:spAutoFit/>
          </a:bodyPr>
          <a:lstStyle/>
          <a:p>
            <a:r>
              <a:rPr lang="en-US" sz="1400" b="1" dirty="0"/>
              <a:t>  vL2: Tag 2</a:t>
            </a:r>
          </a:p>
        </p:txBody>
      </p:sp>
      <p:sp>
        <p:nvSpPr>
          <p:cNvPr id="57" name="Rectangle 56"/>
          <p:cNvSpPr/>
          <p:nvPr/>
        </p:nvSpPr>
        <p:spPr>
          <a:xfrm>
            <a:off x="5290806" y="1552344"/>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58" name="Rounded Rectangle 57"/>
          <p:cNvSpPr/>
          <p:nvPr/>
        </p:nvSpPr>
        <p:spPr>
          <a:xfrm>
            <a:off x="5624051" y="2306629"/>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V2</a:t>
            </a:r>
          </a:p>
        </p:txBody>
      </p:sp>
      <p:cxnSp>
        <p:nvCxnSpPr>
          <p:cNvPr id="59" name="Straight Connector 58"/>
          <p:cNvCxnSpPr>
            <a:stCxn id="58" idx="0"/>
            <a:endCxn id="57" idx="2"/>
          </p:cNvCxnSpPr>
          <p:nvPr/>
        </p:nvCxnSpPr>
        <p:spPr>
          <a:xfrm flipV="1">
            <a:off x="5841304" y="2065528"/>
            <a:ext cx="0" cy="241101"/>
          </a:xfrm>
          <a:prstGeom prst="line">
            <a:avLst/>
          </a:prstGeom>
        </p:spPr>
        <p:style>
          <a:lnRef idx="3">
            <a:schemeClr val="accent5"/>
          </a:lnRef>
          <a:fillRef idx="0">
            <a:schemeClr val="accent5"/>
          </a:fillRef>
          <a:effectRef idx="2">
            <a:schemeClr val="accent5"/>
          </a:effectRef>
          <a:fontRef idx="minor">
            <a:schemeClr val="tx1"/>
          </a:fontRef>
        </p:style>
      </p:cxnSp>
      <p:sp>
        <p:nvSpPr>
          <p:cNvPr id="60" name="Rectangle 59"/>
          <p:cNvSpPr/>
          <p:nvPr/>
        </p:nvSpPr>
        <p:spPr>
          <a:xfrm>
            <a:off x="5290525" y="1654693"/>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61" name="Rectangle 60"/>
          <p:cNvSpPr/>
          <p:nvPr/>
        </p:nvSpPr>
        <p:spPr>
          <a:xfrm>
            <a:off x="6182144" y="1656794"/>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3</a:t>
            </a:r>
          </a:p>
        </p:txBody>
      </p:sp>
      <p:sp>
        <p:nvSpPr>
          <p:cNvPr id="62" name="Rectangle 61"/>
          <p:cNvSpPr/>
          <p:nvPr/>
        </p:nvSpPr>
        <p:spPr>
          <a:xfrm>
            <a:off x="5743942" y="1790735"/>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1</a:t>
            </a:r>
          </a:p>
        </p:txBody>
      </p:sp>
      <p:sp>
        <p:nvSpPr>
          <p:cNvPr id="63" name="Rectangle 62"/>
          <p:cNvSpPr/>
          <p:nvPr/>
        </p:nvSpPr>
        <p:spPr>
          <a:xfrm>
            <a:off x="3964727" y="484189"/>
            <a:ext cx="573096"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b="1" dirty="0">
                <a:solidFill>
                  <a:sysClr val="windowText" lastClr="000000"/>
                </a:solidFill>
              </a:rPr>
              <a:t>vS1</a:t>
            </a:r>
          </a:p>
        </p:txBody>
      </p:sp>
      <p:sp>
        <p:nvSpPr>
          <p:cNvPr id="64" name="Rectangle 63"/>
          <p:cNvSpPr/>
          <p:nvPr/>
        </p:nvSpPr>
        <p:spPr>
          <a:xfrm>
            <a:off x="5616374" y="1504764"/>
            <a:ext cx="519694" cy="369332"/>
          </a:xfrm>
          <a:prstGeom prst="rect">
            <a:avLst/>
          </a:prstGeom>
        </p:spPr>
        <p:txBody>
          <a:bodyPr wrap="none">
            <a:spAutoFit/>
          </a:bodyPr>
          <a:lstStyle/>
          <a:p>
            <a:r>
              <a:rPr lang="en-US" b="1" dirty="0">
                <a:solidFill>
                  <a:sysClr val="windowText" lastClr="000000"/>
                </a:solidFill>
              </a:rPr>
              <a:t>vS2</a:t>
            </a:r>
          </a:p>
        </p:txBody>
      </p:sp>
      <p:sp>
        <p:nvSpPr>
          <p:cNvPr id="65" name="Rectangle 64"/>
          <p:cNvSpPr/>
          <p:nvPr/>
        </p:nvSpPr>
        <p:spPr>
          <a:xfrm>
            <a:off x="7222897" y="487524"/>
            <a:ext cx="51969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b="1" dirty="0">
                <a:solidFill>
                  <a:sysClr val="windowText" lastClr="000000"/>
                </a:solidFill>
              </a:rPr>
              <a:t>vS3</a:t>
            </a:r>
          </a:p>
        </p:txBody>
      </p:sp>
      <p:cxnSp>
        <p:nvCxnSpPr>
          <p:cNvPr id="66" name="Straight Connector 65"/>
          <p:cNvCxnSpPr/>
          <p:nvPr/>
        </p:nvCxnSpPr>
        <p:spPr>
          <a:xfrm>
            <a:off x="1047632" y="3594014"/>
            <a:ext cx="9484567" cy="0"/>
          </a:xfrm>
          <a:prstGeom prst="line">
            <a:avLst/>
          </a:prstGeom>
          <a:ln>
            <a:solidFill>
              <a:schemeClr val="tx1"/>
            </a:solidFill>
            <a:prstDash val="dash"/>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94644" y="3585636"/>
            <a:ext cx="1922449" cy="369332"/>
          </a:xfrm>
          <a:prstGeom prst="rect">
            <a:avLst/>
          </a:prstGeom>
          <a:noFill/>
        </p:spPr>
        <p:txBody>
          <a:bodyPr wrap="none" rtlCol="0">
            <a:spAutoFit/>
          </a:bodyPr>
          <a:lstStyle/>
          <a:p>
            <a:r>
              <a:rPr lang="en-US" b="1" dirty="0"/>
              <a:t>Physical Topology</a:t>
            </a:r>
          </a:p>
        </p:txBody>
      </p:sp>
      <p:sp>
        <p:nvSpPr>
          <p:cNvPr id="69" name="TextBox 68"/>
          <p:cNvSpPr txBox="1"/>
          <p:nvPr/>
        </p:nvSpPr>
        <p:spPr>
          <a:xfrm>
            <a:off x="88788" y="2578151"/>
            <a:ext cx="1779205" cy="369332"/>
          </a:xfrm>
          <a:prstGeom prst="rect">
            <a:avLst/>
          </a:prstGeom>
          <a:noFill/>
        </p:spPr>
        <p:txBody>
          <a:bodyPr wrap="none" rtlCol="0">
            <a:spAutoFit/>
          </a:bodyPr>
          <a:lstStyle/>
          <a:p>
            <a:r>
              <a:rPr lang="en-US" b="1" dirty="0"/>
              <a:t>Virtual Topology</a:t>
            </a:r>
          </a:p>
        </p:txBody>
      </p:sp>
      <p:sp>
        <p:nvSpPr>
          <p:cNvPr id="2" name="Oval 1"/>
          <p:cNvSpPr/>
          <p:nvPr/>
        </p:nvSpPr>
        <p:spPr>
          <a:xfrm>
            <a:off x="106681" y="30974"/>
            <a:ext cx="2446637" cy="13674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ysClr val="windowText" lastClr="000000"/>
                </a:solidFill>
              </a:rPr>
              <a:t>Link 2</a:t>
            </a:r>
          </a:p>
        </p:txBody>
      </p:sp>
      <p:sp>
        <p:nvSpPr>
          <p:cNvPr id="3" name="Rectangle 2"/>
          <p:cNvSpPr/>
          <p:nvPr/>
        </p:nvSpPr>
        <p:spPr>
          <a:xfrm>
            <a:off x="8976225" y="947272"/>
            <a:ext cx="538089" cy="171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PKT</a:t>
            </a:r>
            <a:endParaRPr lang="en-US" dirty="0">
              <a:solidFill>
                <a:schemeClr val="tx1"/>
              </a:solidFill>
            </a:endParaRPr>
          </a:p>
        </p:txBody>
      </p:sp>
      <p:sp>
        <p:nvSpPr>
          <p:cNvPr id="74" name="Rectangle 73"/>
          <p:cNvSpPr/>
          <p:nvPr/>
        </p:nvSpPr>
        <p:spPr>
          <a:xfrm>
            <a:off x="6479961" y="5828826"/>
            <a:ext cx="538089" cy="171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PKT</a:t>
            </a:r>
            <a:endParaRPr lang="en-US" dirty="0">
              <a:solidFill>
                <a:schemeClr val="tx1"/>
              </a:solidFill>
            </a:endParaRPr>
          </a:p>
        </p:txBody>
      </p:sp>
      <p:grpSp>
        <p:nvGrpSpPr>
          <p:cNvPr id="5" name="Group 4"/>
          <p:cNvGrpSpPr/>
          <p:nvPr/>
        </p:nvGrpSpPr>
        <p:grpSpPr>
          <a:xfrm>
            <a:off x="6079312" y="4532021"/>
            <a:ext cx="783368" cy="172863"/>
            <a:chOff x="4876928" y="4538682"/>
            <a:chExt cx="783368" cy="172863"/>
          </a:xfrm>
          <a:solidFill>
            <a:schemeClr val="tx1">
              <a:lumMod val="85000"/>
            </a:schemeClr>
          </a:solidFill>
        </p:grpSpPr>
        <p:sp>
          <p:nvSpPr>
            <p:cNvPr id="4" name="Rectangle 3"/>
            <p:cNvSpPr/>
            <p:nvPr/>
          </p:nvSpPr>
          <p:spPr>
            <a:xfrm>
              <a:off x="5413413" y="4538682"/>
              <a:ext cx="246883" cy="1728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2</a:t>
              </a:r>
            </a:p>
          </p:txBody>
        </p:sp>
        <p:sp>
          <p:nvSpPr>
            <p:cNvPr id="76" name="Rectangle 75"/>
            <p:cNvSpPr/>
            <p:nvPr/>
          </p:nvSpPr>
          <p:spPr>
            <a:xfrm>
              <a:off x="4876928" y="4538682"/>
              <a:ext cx="538089" cy="171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PKT</a:t>
              </a:r>
              <a:endParaRPr lang="en-US" dirty="0">
                <a:solidFill>
                  <a:schemeClr val="tx1"/>
                </a:solidFill>
              </a:endParaRPr>
            </a:p>
          </p:txBody>
        </p:sp>
      </p:grpSp>
      <p:sp>
        <p:nvSpPr>
          <p:cNvPr id="71" name="Rectangle 70"/>
          <p:cNvSpPr/>
          <p:nvPr/>
        </p:nvSpPr>
        <p:spPr>
          <a:xfrm>
            <a:off x="4521177" y="4537248"/>
            <a:ext cx="538089" cy="171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PKT</a:t>
            </a:r>
            <a:endParaRPr lang="en-US" dirty="0">
              <a:solidFill>
                <a:schemeClr val="tx1"/>
              </a:solidFill>
            </a:endParaRPr>
          </a:p>
        </p:txBody>
      </p:sp>
    </p:spTree>
    <p:extLst>
      <p:ext uri="{BB962C8B-B14F-4D97-AF65-F5344CB8AC3E}">
        <p14:creationId xmlns:p14="http://schemas.microsoft.com/office/powerpoint/2010/main" val="28220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125E-6 -4.44444E-6 L -0.23489 0.21667 " pathEditMode="relative" rAng="0" ptsTypes="AA">
                                      <p:cBhvr>
                                        <p:cTn id="6" dur="2000" fill="hold"/>
                                        <p:tgtEl>
                                          <p:spTgt spid="3"/>
                                        </p:tgtEl>
                                        <p:attrNameLst>
                                          <p:attrName>ppt_x</p:attrName>
                                          <p:attrName>ppt_y</p:attrName>
                                        </p:attrNameLst>
                                      </p:cBhvr>
                                      <p:rCtr x="-11745" y="10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1" nodeType="clickEffect">
                                  <p:stCondLst>
                                    <p:cond delay="0"/>
                                  </p:stCondLst>
                                  <p:childTnLst>
                                    <p:animMotion origin="layout" path="M 4.375E-6 0 L -0.03073 -0.18912 " pathEditMode="relative" rAng="0" ptsTypes="AA">
                                      <p:cBhvr>
                                        <p:cTn id="14" dur="2000" fill="hold"/>
                                        <p:tgtEl>
                                          <p:spTgt spid="74"/>
                                        </p:tgtEl>
                                        <p:attrNameLst>
                                          <p:attrName>ppt_x</p:attrName>
                                          <p:attrName>ppt_y</p:attrName>
                                        </p:attrNameLst>
                                      </p:cBhvr>
                                      <p:rCtr x="-1797" y="-9421"/>
                                    </p:animMotion>
                                  </p:childTnLst>
                                </p:cTn>
                              </p:par>
                              <p:par>
                                <p:cTn id="15" presetID="1" presetClass="entr" presetSubtype="0" fill="hold" nodeType="withEffect">
                                  <p:stCondLst>
                                    <p:cond delay="40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xit" presetSubtype="0" fill="hold" grpId="2" nodeType="withEffect">
                                  <p:stCondLst>
                                    <p:cond delay="400"/>
                                  </p:stCondLst>
                                  <p:childTnLst>
                                    <p:set>
                                      <p:cBhvr>
                                        <p:cTn id="18" dur="1" fill="hold">
                                          <p:stCondLst>
                                            <p:cond delay="0"/>
                                          </p:stCondLst>
                                        </p:cTn>
                                        <p:tgtEl>
                                          <p:spTgt spid="7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0.00508 -0.00069 L -0.12591 -0.00069 " pathEditMode="relative" rAng="0" ptsTypes="AA">
                                      <p:cBhvr>
                                        <p:cTn id="22" dur="2000" fill="hold"/>
                                        <p:tgtEl>
                                          <p:spTgt spid="5"/>
                                        </p:tgtEl>
                                        <p:attrNameLst>
                                          <p:attrName>ppt_x</p:attrName>
                                          <p:attrName>ppt_y</p:attrName>
                                        </p:attrNameLst>
                                      </p:cBhvr>
                                      <p:rCtr x="-6042" y="0"/>
                                    </p:animMotion>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grpId="1" nodeType="clickEffect">
                                  <p:stCondLst>
                                    <p:cond delay="0"/>
                                  </p:stCondLst>
                                  <p:childTnLst>
                                    <p:animMotion origin="layout" path="M 1.45833E-6 -4.07407E-6 L -0.10573 0.25741 " pathEditMode="relative" rAng="0" ptsTypes="AA">
                                      <p:cBhvr>
                                        <p:cTn id="32" dur="2000" fill="hold"/>
                                        <p:tgtEl>
                                          <p:spTgt spid="71"/>
                                        </p:tgtEl>
                                        <p:attrNameLst>
                                          <p:attrName>ppt_x</p:attrName>
                                          <p:attrName>ppt_y</p:attrName>
                                        </p:attrNameLst>
                                      </p:cBhvr>
                                      <p:rCtr x="-5286" y="128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4" grpId="0" animBg="1"/>
      <p:bldP spid="74" grpId="1" animBg="1"/>
      <p:bldP spid="74" grpId="2" animBg="1"/>
      <p:bldP spid="71" grpId="0" animBg="1"/>
      <p:bldP spid="71"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76011"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ysClr val="windowText" lastClr="000000"/>
              </a:solidFill>
            </a:endParaRPr>
          </a:p>
        </p:txBody>
      </p:sp>
      <p:sp>
        <p:nvSpPr>
          <p:cNvPr id="7" name="Rectangle 6"/>
          <p:cNvSpPr/>
          <p:nvPr/>
        </p:nvSpPr>
        <p:spPr>
          <a:xfrm>
            <a:off x="6650768"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172076" y="4907949"/>
            <a:ext cx="1478692" cy="411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900227" y="476378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5</a:t>
            </a:r>
          </a:p>
        </p:txBody>
      </p:sp>
      <p:sp>
        <p:nvSpPr>
          <p:cNvPr id="10" name="Rectangle 9"/>
          <p:cNvSpPr/>
          <p:nvPr/>
        </p:nvSpPr>
        <p:spPr>
          <a:xfrm>
            <a:off x="6650767" y="476378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5</a:t>
            </a:r>
          </a:p>
        </p:txBody>
      </p:sp>
      <p:sp>
        <p:nvSpPr>
          <p:cNvPr id="11" name="Rectangle 10"/>
          <p:cNvSpPr/>
          <p:nvPr/>
        </p:nvSpPr>
        <p:spPr>
          <a:xfrm>
            <a:off x="2869264" y="499444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a:t>
            </a:r>
          </a:p>
        </p:txBody>
      </p:sp>
      <p:sp>
        <p:nvSpPr>
          <p:cNvPr id="12" name="Rectangle 11"/>
          <p:cNvSpPr/>
          <p:nvPr/>
        </p:nvSpPr>
        <p:spPr>
          <a:xfrm>
            <a:off x="3380346" y="499444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13" name="Rectangle 12"/>
          <p:cNvSpPr/>
          <p:nvPr/>
        </p:nvSpPr>
        <p:spPr>
          <a:xfrm>
            <a:off x="3884746"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4" name="Rectangle 13"/>
          <p:cNvSpPr/>
          <p:nvPr/>
        </p:nvSpPr>
        <p:spPr>
          <a:xfrm>
            <a:off x="4395827"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5" name="Rectangle 14"/>
          <p:cNvSpPr/>
          <p:nvPr/>
        </p:nvSpPr>
        <p:spPr>
          <a:xfrm>
            <a:off x="7135518" y="499444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16" name="Rectangle 15"/>
          <p:cNvSpPr/>
          <p:nvPr/>
        </p:nvSpPr>
        <p:spPr>
          <a:xfrm>
            <a:off x="76466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1510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662081"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787935" y="5735853"/>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299017" y="5735853"/>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H2</a:t>
            </a:r>
          </a:p>
        </p:txBody>
      </p:sp>
      <p:sp>
        <p:nvSpPr>
          <p:cNvPr id="21" name="Rounded Rectangle 20"/>
          <p:cNvSpPr/>
          <p:nvPr/>
        </p:nvSpPr>
        <p:spPr>
          <a:xfrm>
            <a:off x="3810099" y="5735852"/>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H3</a:t>
            </a:r>
          </a:p>
        </p:txBody>
      </p:sp>
      <p:sp>
        <p:nvSpPr>
          <p:cNvPr id="22" name="Rounded Rectangle 21"/>
          <p:cNvSpPr/>
          <p:nvPr/>
        </p:nvSpPr>
        <p:spPr>
          <a:xfrm>
            <a:off x="4314498"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H4</a:t>
            </a:r>
          </a:p>
        </p:txBody>
      </p:sp>
      <p:cxnSp>
        <p:nvCxnSpPr>
          <p:cNvPr id="23" name="Straight Connector 22"/>
          <p:cNvCxnSpPr>
            <a:endCxn id="19" idx="0"/>
          </p:cNvCxnSpPr>
          <p:nvPr/>
        </p:nvCxnSpPr>
        <p:spPr>
          <a:xfrm>
            <a:off x="3005187" y="5282771"/>
            <a:ext cx="1" cy="45308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a:off x="3512926" y="5282771"/>
            <a:ext cx="1" cy="453082"/>
          </a:xfrm>
          <a:prstGeom prst="line">
            <a:avLst/>
          </a:prstGeom>
        </p:spPr>
        <p:style>
          <a:lnRef idx="3">
            <a:schemeClr val="accent5"/>
          </a:lnRef>
          <a:fillRef idx="0">
            <a:schemeClr val="accent5"/>
          </a:fillRef>
          <a:effectRef idx="2">
            <a:schemeClr val="accent5"/>
          </a:effectRef>
          <a:fontRef idx="minor">
            <a:schemeClr val="tx1"/>
          </a:fontRef>
        </p:style>
      </p:cxnSp>
      <p:cxnSp>
        <p:nvCxnSpPr>
          <p:cNvPr id="25" name="Straight Connector 24"/>
          <p:cNvCxnSpPr/>
          <p:nvPr/>
        </p:nvCxnSpPr>
        <p:spPr>
          <a:xfrm>
            <a:off x="4005005"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4538629"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7" name="Rounded Rectangle 26"/>
          <p:cNvSpPr/>
          <p:nvPr/>
        </p:nvSpPr>
        <p:spPr>
          <a:xfrm>
            <a:off x="7054006" y="5735851"/>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560422"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sp>
        <p:nvSpPr>
          <p:cNvPr id="29" name="Rounded Rectangle 28"/>
          <p:cNvSpPr/>
          <p:nvPr/>
        </p:nvSpPr>
        <p:spPr>
          <a:xfrm>
            <a:off x="8090507"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H7</a:t>
            </a:r>
          </a:p>
        </p:txBody>
      </p:sp>
      <p:sp>
        <p:nvSpPr>
          <p:cNvPr id="30" name="Rounded Rectangle 29"/>
          <p:cNvSpPr/>
          <p:nvPr/>
        </p:nvSpPr>
        <p:spPr>
          <a:xfrm>
            <a:off x="8587778" y="5735850"/>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H8</a:t>
            </a:r>
          </a:p>
        </p:txBody>
      </p:sp>
      <p:cxnSp>
        <p:nvCxnSpPr>
          <p:cNvPr id="31" name="Straight Connector 30"/>
          <p:cNvCxnSpPr>
            <a:endCxn id="27" idx="0"/>
          </p:cNvCxnSpPr>
          <p:nvPr/>
        </p:nvCxnSpPr>
        <p:spPr>
          <a:xfrm>
            <a:off x="7271258" y="5282769"/>
            <a:ext cx="1" cy="453082"/>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Straight Connector 31"/>
          <p:cNvCxnSpPr/>
          <p:nvPr/>
        </p:nvCxnSpPr>
        <p:spPr>
          <a:xfrm>
            <a:off x="7774331"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285413"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811909" y="528276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396804" y="462511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475361" y="4625114"/>
            <a:ext cx="1056379" cy="369332"/>
          </a:xfrm>
          <a:prstGeom prst="rect">
            <a:avLst/>
          </a:prstGeom>
          <a:noFill/>
        </p:spPr>
        <p:txBody>
          <a:bodyPr wrap="none" rtlCol="0">
            <a:spAutoFit/>
          </a:bodyPr>
          <a:lstStyle/>
          <a:p>
            <a:pPr algn="r"/>
            <a:r>
              <a:rPr lang="en-US" b="1" dirty="0">
                <a:solidFill>
                  <a:sysClr val="windowText" lastClr="000000"/>
                </a:solidFill>
              </a:rPr>
              <a:t>pSwitch2</a:t>
            </a:r>
          </a:p>
        </p:txBody>
      </p:sp>
      <p:sp>
        <p:nvSpPr>
          <p:cNvPr id="37" name="TextBox 36"/>
          <p:cNvSpPr txBox="1"/>
          <p:nvPr/>
        </p:nvSpPr>
        <p:spPr>
          <a:xfrm>
            <a:off x="5469078" y="4644193"/>
            <a:ext cx="784189" cy="307777"/>
          </a:xfrm>
          <a:prstGeom prst="rect">
            <a:avLst/>
          </a:prstGeom>
          <a:noFill/>
        </p:spPr>
        <p:txBody>
          <a:bodyPr wrap="none" rtlCol="0">
            <a:spAutoFit/>
          </a:bodyPr>
          <a:lstStyle/>
          <a:p>
            <a:r>
              <a:rPr lang="en-US" sz="1400" b="1" dirty="0"/>
              <a:t>  CLink1</a:t>
            </a:r>
          </a:p>
        </p:txBody>
      </p:sp>
      <p:sp>
        <p:nvSpPr>
          <p:cNvPr id="39" name="Rectangle 38"/>
          <p:cNvSpPr/>
          <p:nvPr/>
        </p:nvSpPr>
        <p:spPr>
          <a:xfrm>
            <a:off x="3670060"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0" name="Rectangle 39"/>
          <p:cNvSpPr/>
          <p:nvPr/>
        </p:nvSpPr>
        <p:spPr>
          <a:xfrm>
            <a:off x="6926769"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1" name="Rounded Rectangle 40"/>
          <p:cNvSpPr/>
          <p:nvPr/>
        </p:nvSpPr>
        <p:spPr>
          <a:xfrm>
            <a:off x="2770571" y="566318"/>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V1</a:t>
            </a:r>
          </a:p>
        </p:txBody>
      </p:sp>
      <p:sp>
        <p:nvSpPr>
          <p:cNvPr id="42" name="Rounded Rectangle 41"/>
          <p:cNvSpPr/>
          <p:nvPr/>
        </p:nvSpPr>
        <p:spPr>
          <a:xfrm>
            <a:off x="8486812" y="566317"/>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V3</a:t>
            </a:r>
          </a:p>
        </p:txBody>
      </p:sp>
      <p:cxnSp>
        <p:nvCxnSpPr>
          <p:cNvPr id="43" name="Straight Connector 42"/>
          <p:cNvCxnSpPr>
            <a:stCxn id="39" idx="3"/>
            <a:endCxn id="40" idx="1"/>
          </p:cNvCxnSpPr>
          <p:nvPr/>
        </p:nvCxnSpPr>
        <p:spPr>
          <a:xfrm>
            <a:off x="4771056" y="799584"/>
            <a:ext cx="2155713"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44" name="Straight Connector 43"/>
          <p:cNvCxnSpPr>
            <a:stCxn id="39" idx="2"/>
            <a:endCxn id="57" idx="1"/>
          </p:cNvCxnSpPr>
          <p:nvPr/>
        </p:nvCxnSpPr>
        <p:spPr>
          <a:xfrm>
            <a:off x="4220558" y="1056176"/>
            <a:ext cx="1070248" cy="75276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45" name="Straight Connector 44"/>
          <p:cNvCxnSpPr>
            <a:stCxn id="57" idx="3"/>
            <a:endCxn id="40" idx="2"/>
          </p:cNvCxnSpPr>
          <p:nvPr/>
        </p:nvCxnSpPr>
        <p:spPr>
          <a:xfrm flipV="1">
            <a:off x="6391802" y="1056176"/>
            <a:ext cx="1085465" cy="75276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46" name="Straight Connector 45"/>
          <p:cNvCxnSpPr>
            <a:stCxn id="41" idx="3"/>
            <a:endCxn id="39" idx="1"/>
          </p:cNvCxnSpPr>
          <p:nvPr/>
        </p:nvCxnSpPr>
        <p:spPr>
          <a:xfrm>
            <a:off x="3205076" y="799584"/>
            <a:ext cx="46498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7" name="Straight Connector 46"/>
          <p:cNvCxnSpPr>
            <a:stCxn id="40" idx="3"/>
            <a:endCxn id="42" idx="1"/>
          </p:cNvCxnSpPr>
          <p:nvPr/>
        </p:nvCxnSpPr>
        <p:spPr>
          <a:xfrm flipV="1">
            <a:off x="8027765" y="799583"/>
            <a:ext cx="459047" cy="1"/>
          </a:xfrm>
          <a:prstGeom prst="line">
            <a:avLst/>
          </a:prstGeom>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3664123" y="655420"/>
            <a:ext cx="27128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1</a:t>
            </a:r>
          </a:p>
        </p:txBody>
      </p:sp>
      <p:sp>
        <p:nvSpPr>
          <p:cNvPr id="49" name="Rectangle 48"/>
          <p:cNvSpPr/>
          <p:nvPr/>
        </p:nvSpPr>
        <p:spPr>
          <a:xfrm>
            <a:off x="4040382" y="767851"/>
            <a:ext cx="29616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a:t>
            </a:r>
          </a:p>
        </p:txBody>
      </p:sp>
      <p:sp>
        <p:nvSpPr>
          <p:cNvPr id="50" name="Rectangle 49"/>
          <p:cNvSpPr/>
          <p:nvPr/>
        </p:nvSpPr>
        <p:spPr>
          <a:xfrm>
            <a:off x="4561133" y="648651"/>
            <a:ext cx="20993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3</a:t>
            </a:r>
          </a:p>
        </p:txBody>
      </p:sp>
      <p:sp>
        <p:nvSpPr>
          <p:cNvPr id="51" name="Rectangle 50"/>
          <p:cNvSpPr/>
          <p:nvPr/>
        </p:nvSpPr>
        <p:spPr>
          <a:xfrm>
            <a:off x="6926753" y="643984"/>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2</a:t>
            </a:r>
          </a:p>
        </p:txBody>
      </p:sp>
      <p:sp>
        <p:nvSpPr>
          <p:cNvPr id="52" name="Rectangle 51"/>
          <p:cNvSpPr/>
          <p:nvPr/>
        </p:nvSpPr>
        <p:spPr>
          <a:xfrm>
            <a:off x="7342535" y="781382"/>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3</a:t>
            </a:r>
          </a:p>
        </p:txBody>
      </p:sp>
      <p:sp>
        <p:nvSpPr>
          <p:cNvPr id="53" name="Rectangle 52"/>
          <p:cNvSpPr/>
          <p:nvPr/>
        </p:nvSpPr>
        <p:spPr>
          <a:xfrm>
            <a:off x="7817826" y="643985"/>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54" name="TextBox 53"/>
          <p:cNvSpPr txBox="1"/>
          <p:nvPr/>
        </p:nvSpPr>
        <p:spPr>
          <a:xfrm>
            <a:off x="3713253" y="1407546"/>
            <a:ext cx="985398" cy="307777"/>
          </a:xfrm>
          <a:prstGeom prst="rect">
            <a:avLst/>
          </a:prstGeom>
          <a:noFill/>
        </p:spPr>
        <p:txBody>
          <a:bodyPr wrap="none" rtlCol="0">
            <a:spAutoFit/>
          </a:bodyPr>
          <a:lstStyle/>
          <a:p>
            <a:r>
              <a:rPr lang="en-US" sz="1400" b="1" dirty="0"/>
              <a:t>  vL3: Tag 3</a:t>
            </a:r>
          </a:p>
        </p:txBody>
      </p:sp>
      <p:sp>
        <p:nvSpPr>
          <p:cNvPr id="55" name="TextBox 54"/>
          <p:cNvSpPr txBox="1"/>
          <p:nvPr/>
        </p:nvSpPr>
        <p:spPr>
          <a:xfrm>
            <a:off x="5225187" y="506083"/>
            <a:ext cx="985398" cy="307777"/>
          </a:xfrm>
          <a:prstGeom prst="rect">
            <a:avLst/>
          </a:prstGeom>
          <a:noFill/>
        </p:spPr>
        <p:txBody>
          <a:bodyPr wrap="none" rtlCol="0">
            <a:spAutoFit/>
          </a:bodyPr>
          <a:lstStyle/>
          <a:p>
            <a:r>
              <a:rPr lang="en-US" sz="1400" b="1" dirty="0"/>
              <a:t>vL1:  Tag 1 </a:t>
            </a:r>
          </a:p>
        </p:txBody>
      </p:sp>
      <p:sp>
        <p:nvSpPr>
          <p:cNvPr id="57" name="Rectangle 56"/>
          <p:cNvSpPr/>
          <p:nvPr/>
        </p:nvSpPr>
        <p:spPr>
          <a:xfrm>
            <a:off x="5290806" y="1552344"/>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58" name="Rounded Rectangle 57"/>
          <p:cNvSpPr/>
          <p:nvPr/>
        </p:nvSpPr>
        <p:spPr>
          <a:xfrm>
            <a:off x="5624051" y="2306629"/>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V2</a:t>
            </a:r>
          </a:p>
        </p:txBody>
      </p:sp>
      <p:cxnSp>
        <p:nvCxnSpPr>
          <p:cNvPr id="59" name="Straight Connector 58"/>
          <p:cNvCxnSpPr>
            <a:stCxn id="58" idx="0"/>
            <a:endCxn id="57" idx="2"/>
          </p:cNvCxnSpPr>
          <p:nvPr/>
        </p:nvCxnSpPr>
        <p:spPr>
          <a:xfrm flipV="1">
            <a:off x="5841304" y="2065528"/>
            <a:ext cx="0" cy="241101"/>
          </a:xfrm>
          <a:prstGeom prst="line">
            <a:avLst/>
          </a:prstGeom>
        </p:spPr>
        <p:style>
          <a:lnRef idx="3">
            <a:schemeClr val="accent5"/>
          </a:lnRef>
          <a:fillRef idx="0">
            <a:schemeClr val="accent5"/>
          </a:fillRef>
          <a:effectRef idx="2">
            <a:schemeClr val="accent5"/>
          </a:effectRef>
          <a:fontRef idx="minor">
            <a:schemeClr val="tx1"/>
          </a:fontRef>
        </p:style>
      </p:cxnSp>
      <p:sp>
        <p:nvSpPr>
          <p:cNvPr id="60" name="Rectangle 59"/>
          <p:cNvSpPr/>
          <p:nvPr/>
        </p:nvSpPr>
        <p:spPr>
          <a:xfrm>
            <a:off x="5290525" y="1654693"/>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61" name="Rectangle 60"/>
          <p:cNvSpPr/>
          <p:nvPr/>
        </p:nvSpPr>
        <p:spPr>
          <a:xfrm>
            <a:off x="6182144" y="1656794"/>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3</a:t>
            </a:r>
          </a:p>
        </p:txBody>
      </p:sp>
      <p:sp>
        <p:nvSpPr>
          <p:cNvPr id="62" name="Rectangle 61"/>
          <p:cNvSpPr/>
          <p:nvPr/>
        </p:nvSpPr>
        <p:spPr>
          <a:xfrm>
            <a:off x="5743942" y="1790735"/>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1</a:t>
            </a:r>
          </a:p>
        </p:txBody>
      </p:sp>
      <p:sp>
        <p:nvSpPr>
          <p:cNvPr id="63" name="Rectangle 62"/>
          <p:cNvSpPr/>
          <p:nvPr/>
        </p:nvSpPr>
        <p:spPr>
          <a:xfrm>
            <a:off x="3964727" y="484189"/>
            <a:ext cx="573096"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b="1" dirty="0">
                <a:solidFill>
                  <a:sysClr val="windowText" lastClr="000000"/>
                </a:solidFill>
              </a:rPr>
              <a:t>vS1</a:t>
            </a:r>
          </a:p>
        </p:txBody>
      </p:sp>
      <p:sp>
        <p:nvSpPr>
          <p:cNvPr id="64" name="Rectangle 63"/>
          <p:cNvSpPr/>
          <p:nvPr/>
        </p:nvSpPr>
        <p:spPr>
          <a:xfrm>
            <a:off x="5616374" y="1504764"/>
            <a:ext cx="519694" cy="369332"/>
          </a:xfrm>
          <a:prstGeom prst="rect">
            <a:avLst/>
          </a:prstGeom>
        </p:spPr>
        <p:txBody>
          <a:bodyPr wrap="none">
            <a:spAutoFit/>
          </a:bodyPr>
          <a:lstStyle/>
          <a:p>
            <a:r>
              <a:rPr lang="en-US" b="1" dirty="0">
                <a:solidFill>
                  <a:sysClr val="windowText" lastClr="000000"/>
                </a:solidFill>
              </a:rPr>
              <a:t>vS2</a:t>
            </a:r>
          </a:p>
        </p:txBody>
      </p:sp>
      <p:sp>
        <p:nvSpPr>
          <p:cNvPr id="65" name="Rectangle 64"/>
          <p:cNvSpPr/>
          <p:nvPr/>
        </p:nvSpPr>
        <p:spPr>
          <a:xfrm>
            <a:off x="7222897" y="487524"/>
            <a:ext cx="51969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b="1" dirty="0">
                <a:solidFill>
                  <a:sysClr val="windowText" lastClr="000000"/>
                </a:solidFill>
              </a:rPr>
              <a:t>vS3</a:t>
            </a:r>
          </a:p>
        </p:txBody>
      </p:sp>
      <p:cxnSp>
        <p:nvCxnSpPr>
          <p:cNvPr id="66" name="Straight Connector 65"/>
          <p:cNvCxnSpPr/>
          <p:nvPr/>
        </p:nvCxnSpPr>
        <p:spPr>
          <a:xfrm>
            <a:off x="1047632" y="3594014"/>
            <a:ext cx="9484567" cy="0"/>
          </a:xfrm>
          <a:prstGeom prst="line">
            <a:avLst/>
          </a:prstGeom>
          <a:ln>
            <a:solidFill>
              <a:schemeClr val="tx1"/>
            </a:solidFill>
            <a:prstDash val="dash"/>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94644" y="3585636"/>
            <a:ext cx="1922449" cy="369332"/>
          </a:xfrm>
          <a:prstGeom prst="rect">
            <a:avLst/>
          </a:prstGeom>
          <a:noFill/>
        </p:spPr>
        <p:txBody>
          <a:bodyPr wrap="none" rtlCol="0">
            <a:spAutoFit/>
          </a:bodyPr>
          <a:lstStyle/>
          <a:p>
            <a:r>
              <a:rPr lang="en-US" b="1" dirty="0"/>
              <a:t>Physical Topology</a:t>
            </a:r>
          </a:p>
        </p:txBody>
      </p:sp>
      <p:sp>
        <p:nvSpPr>
          <p:cNvPr id="69" name="TextBox 68"/>
          <p:cNvSpPr txBox="1"/>
          <p:nvPr/>
        </p:nvSpPr>
        <p:spPr>
          <a:xfrm>
            <a:off x="88788" y="2578151"/>
            <a:ext cx="1779205" cy="369332"/>
          </a:xfrm>
          <a:prstGeom prst="rect">
            <a:avLst/>
          </a:prstGeom>
          <a:noFill/>
        </p:spPr>
        <p:txBody>
          <a:bodyPr wrap="none" rtlCol="0">
            <a:spAutoFit/>
          </a:bodyPr>
          <a:lstStyle/>
          <a:p>
            <a:r>
              <a:rPr lang="en-US" b="1" dirty="0"/>
              <a:t>Virtual Topology</a:t>
            </a:r>
          </a:p>
        </p:txBody>
      </p:sp>
      <p:sp>
        <p:nvSpPr>
          <p:cNvPr id="2" name="Oval 1"/>
          <p:cNvSpPr/>
          <p:nvPr/>
        </p:nvSpPr>
        <p:spPr>
          <a:xfrm>
            <a:off x="106681" y="30974"/>
            <a:ext cx="2446637" cy="13674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ysClr val="windowText" lastClr="000000"/>
                </a:solidFill>
              </a:rPr>
              <a:t>Link3 :</a:t>
            </a:r>
          </a:p>
          <a:p>
            <a:pPr algn="ctr"/>
            <a:r>
              <a:rPr lang="en-US" b="1" dirty="0">
                <a:solidFill>
                  <a:sysClr val="windowText" lastClr="000000"/>
                </a:solidFill>
              </a:rPr>
              <a:t>Bounce back Link</a:t>
            </a:r>
          </a:p>
        </p:txBody>
      </p:sp>
      <p:sp>
        <p:nvSpPr>
          <p:cNvPr id="3" name="Rectangle 2"/>
          <p:cNvSpPr/>
          <p:nvPr/>
        </p:nvSpPr>
        <p:spPr>
          <a:xfrm>
            <a:off x="5535784" y="2851472"/>
            <a:ext cx="538089" cy="171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PKT</a:t>
            </a:r>
            <a:endParaRPr lang="en-US" dirty="0">
              <a:solidFill>
                <a:schemeClr val="tx1"/>
              </a:solidFill>
            </a:endParaRPr>
          </a:p>
        </p:txBody>
      </p:sp>
      <p:sp>
        <p:nvSpPr>
          <p:cNvPr id="72" name="Rectangle 71"/>
          <p:cNvSpPr/>
          <p:nvPr/>
        </p:nvSpPr>
        <p:spPr>
          <a:xfrm>
            <a:off x="4968202" y="4546107"/>
            <a:ext cx="538089" cy="171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PKT</a:t>
            </a:r>
            <a:endParaRPr lang="en-US" dirty="0">
              <a:solidFill>
                <a:schemeClr val="tx1"/>
              </a:solidFill>
            </a:endParaRPr>
          </a:p>
        </p:txBody>
      </p:sp>
      <p:sp>
        <p:nvSpPr>
          <p:cNvPr id="74" name="Rectangle 73"/>
          <p:cNvSpPr/>
          <p:nvPr/>
        </p:nvSpPr>
        <p:spPr>
          <a:xfrm>
            <a:off x="3272010" y="6302868"/>
            <a:ext cx="538089" cy="171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PKT</a:t>
            </a:r>
            <a:endParaRPr lang="en-US" dirty="0">
              <a:solidFill>
                <a:schemeClr val="tx1"/>
              </a:solidFill>
            </a:endParaRPr>
          </a:p>
        </p:txBody>
      </p:sp>
      <p:grpSp>
        <p:nvGrpSpPr>
          <p:cNvPr id="5" name="Group 4"/>
          <p:cNvGrpSpPr/>
          <p:nvPr/>
        </p:nvGrpSpPr>
        <p:grpSpPr>
          <a:xfrm>
            <a:off x="4961016" y="4548985"/>
            <a:ext cx="783908" cy="173736"/>
            <a:chOff x="4889556" y="4537839"/>
            <a:chExt cx="783908" cy="173736"/>
          </a:xfrm>
          <a:solidFill>
            <a:schemeClr val="bg1"/>
          </a:solidFill>
        </p:grpSpPr>
        <p:sp>
          <p:nvSpPr>
            <p:cNvPr id="4" name="Rectangle 3"/>
            <p:cNvSpPr/>
            <p:nvPr/>
          </p:nvSpPr>
          <p:spPr>
            <a:xfrm>
              <a:off x="5426581" y="4537839"/>
              <a:ext cx="246883" cy="17373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3</a:t>
              </a:r>
            </a:p>
          </p:txBody>
        </p:sp>
        <p:sp>
          <p:nvSpPr>
            <p:cNvPr id="76" name="Rectangle 75"/>
            <p:cNvSpPr/>
            <p:nvPr/>
          </p:nvSpPr>
          <p:spPr>
            <a:xfrm>
              <a:off x="4889556" y="4540394"/>
              <a:ext cx="538089" cy="17115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PKT</a:t>
              </a:r>
              <a:endParaRPr lang="en-US" dirty="0">
                <a:solidFill>
                  <a:schemeClr val="tx1"/>
                </a:solidFill>
              </a:endParaRPr>
            </a:p>
          </p:txBody>
        </p:sp>
      </p:grpSp>
      <p:sp>
        <p:nvSpPr>
          <p:cNvPr id="73" name="TextBox 55"/>
          <p:cNvSpPr txBox="1"/>
          <p:nvPr/>
        </p:nvSpPr>
        <p:spPr>
          <a:xfrm>
            <a:off x="6763833" y="1359151"/>
            <a:ext cx="985398" cy="307777"/>
          </a:xfrm>
          <a:prstGeom prst="rect">
            <a:avLst/>
          </a:prstGeom>
          <a:noFill/>
        </p:spPr>
        <p:txBody>
          <a:bodyPr wrap="none" rtlCol="0">
            <a:spAutoFit/>
          </a:bodyPr>
          <a:lstStyle/>
          <a:p>
            <a:r>
              <a:rPr lang="en-US" sz="1400" b="1" dirty="0"/>
              <a:t>  vL2: Tag 2</a:t>
            </a:r>
          </a:p>
        </p:txBody>
      </p:sp>
      <p:sp>
        <p:nvSpPr>
          <p:cNvPr id="38" name="Rectangle 37"/>
          <p:cNvSpPr/>
          <p:nvPr/>
        </p:nvSpPr>
        <p:spPr>
          <a:xfrm>
            <a:off x="4826817" y="3658518"/>
            <a:ext cx="2169209" cy="47148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chemeClr val="bg1"/>
                </a:solidFill>
              </a:rPr>
              <a:t>Core link Overhead</a:t>
            </a:r>
          </a:p>
        </p:txBody>
      </p:sp>
    </p:spTree>
    <p:extLst>
      <p:ext uri="{BB962C8B-B14F-4D97-AF65-F5344CB8AC3E}">
        <p14:creationId xmlns:p14="http://schemas.microsoft.com/office/powerpoint/2010/main" val="395297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391 -0.00139 L -0.22956 -0.26088 " pathEditMode="relative" rAng="0" ptsTypes="AA">
                                      <p:cBhvr>
                                        <p:cTn id="6" dur="2000" fill="hold"/>
                                        <p:tgtEl>
                                          <p:spTgt spid="3"/>
                                        </p:tgtEl>
                                        <p:attrNameLst>
                                          <p:attrName>ppt_x</p:attrName>
                                          <p:attrName>ppt_y</p:attrName>
                                        </p:attrNameLst>
                                      </p:cBhvr>
                                      <p:rCtr x="-11680" y="-1298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0.00026 0.00162 L 0.14271 -0.2574 " pathEditMode="relative" rAng="0" ptsTypes="AA">
                                      <p:cBhvr>
                                        <p:cTn id="14" dur="2000" fill="hold"/>
                                        <p:tgtEl>
                                          <p:spTgt spid="74"/>
                                        </p:tgtEl>
                                        <p:attrNameLst>
                                          <p:attrName>ppt_x</p:attrName>
                                          <p:attrName>ppt_y</p:attrName>
                                        </p:attrNameLst>
                                      </p:cBhvr>
                                      <p:rCtr x="6628" y="-1294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0"/>
                            </p:stCondLst>
                            <p:childTnLst>
                              <p:par>
                                <p:cTn id="20" presetID="1" presetClass="exit" presetSubtype="0" fill="hold" grpId="1" nodeType="afterEffect">
                                  <p:stCondLst>
                                    <p:cond delay="0"/>
                                  </p:stCondLst>
                                  <p:childTnLst>
                                    <p:set>
                                      <p:cBhvr>
                                        <p:cTn id="21" dur="1" fill="hold">
                                          <p:stCondLst>
                                            <p:cond delay="0"/>
                                          </p:stCondLst>
                                        </p:cTn>
                                        <p:tgtEl>
                                          <p:spTgt spid="7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nodeType="clickEffect">
                                  <p:stCondLst>
                                    <p:cond delay="0"/>
                                  </p:stCondLst>
                                  <p:childTnLst>
                                    <p:animMotion origin="layout" path="M -0.00026 -0.00024 L 0.11745 0.00254 " pathEditMode="relative" rAng="0" ptsTypes="AA">
                                      <p:cBhvr>
                                        <p:cTn id="25" dur="2000" fill="hold"/>
                                        <p:tgtEl>
                                          <p:spTgt spid="5"/>
                                        </p:tgtEl>
                                        <p:attrNameLst>
                                          <p:attrName>ppt_x</p:attrName>
                                          <p:attrName>ppt_y</p:attrName>
                                        </p:attrNameLst>
                                      </p:cBhvr>
                                      <p:rCtr x="5885" y="139"/>
                                    </p:animMotion>
                                  </p:childTnLst>
                                </p:cTn>
                              </p:par>
                            </p:childTnLst>
                          </p:cTn>
                        </p:par>
                      </p:childTnLst>
                    </p:cTn>
                  </p:par>
                  <p:par>
                    <p:cTn id="26" fill="hold">
                      <p:stCondLst>
                        <p:cond delay="indefinite"/>
                      </p:stCondLst>
                      <p:childTnLst>
                        <p:par>
                          <p:cTn id="27" fill="hold">
                            <p:stCondLst>
                              <p:cond delay="0"/>
                            </p:stCondLst>
                            <p:childTnLst>
                              <p:par>
                                <p:cTn id="28" presetID="0" presetClass="path" presetSubtype="0" accel="50000" decel="50000" fill="hold" nodeType="clickEffect">
                                  <p:stCondLst>
                                    <p:cond delay="0"/>
                                  </p:stCondLst>
                                  <p:childTnLst>
                                    <p:animMotion origin="layout" path="M 0.11745 0.00416 L -0.00026 0.00023 " pathEditMode="relative" rAng="0" ptsTypes="AA">
                                      <p:cBhvr>
                                        <p:cTn id="29" dur="2000" fill="hold"/>
                                        <p:tgtEl>
                                          <p:spTgt spid="5"/>
                                        </p:tgtEl>
                                        <p:attrNameLst>
                                          <p:attrName>ppt_x</p:attrName>
                                          <p:attrName>ppt_y</p:attrName>
                                        </p:attrNameLst>
                                      </p:cBhvr>
                                      <p:rCtr x="-5885" y="-208"/>
                                    </p:animMotion>
                                  </p:childTnLst>
                                </p:cTn>
                              </p:par>
                              <p:par>
                                <p:cTn id="30" presetID="1" presetClass="emph" presetSubtype="2" fill="hold" nodeType="withEffect">
                                  <p:stCondLst>
                                    <p:cond delay="0"/>
                                  </p:stCondLst>
                                  <p:childTnLst>
                                    <p:animClr clrSpc="rgb" dir="cw">
                                      <p:cBhvr>
                                        <p:cTn id="31" dur="2000" fill="hold"/>
                                        <p:tgtEl>
                                          <p:spTgt spid="10"/>
                                        </p:tgtEl>
                                        <p:attrNameLst>
                                          <p:attrName>fillcolor</p:attrName>
                                        </p:attrNameLst>
                                      </p:cBhvr>
                                      <p:to>
                                        <a:schemeClr val="accent1"/>
                                      </p:to>
                                    </p:animClr>
                                    <p:set>
                                      <p:cBhvr>
                                        <p:cTn id="32" dur="2000" fill="hold"/>
                                        <p:tgtEl>
                                          <p:spTgt spid="10"/>
                                        </p:tgtEl>
                                        <p:attrNameLst>
                                          <p:attrName>fill.type</p:attrName>
                                        </p:attrNameLst>
                                      </p:cBhvr>
                                      <p:to>
                                        <p:strVal val="solid"/>
                                      </p:to>
                                    </p:set>
                                    <p:set>
                                      <p:cBhvr>
                                        <p:cTn id="33" dur="2000" fill="hold"/>
                                        <p:tgtEl>
                                          <p:spTgt spid="10"/>
                                        </p:tgtEl>
                                        <p:attrNameLst>
                                          <p:attrName>fill.on</p:attrName>
                                        </p:attrNameLst>
                                      </p:cBhvr>
                                      <p:to>
                                        <p:strVal val="true"/>
                                      </p:to>
                                    </p:set>
                                  </p:childTnLst>
                                </p:cTn>
                              </p:par>
                              <p:par>
                                <p:cTn id="34" presetID="1" presetClass="emph" presetSubtype="2" fill="hold" nodeType="withEffect">
                                  <p:stCondLst>
                                    <p:cond delay="0"/>
                                  </p:stCondLst>
                                  <p:childTnLst>
                                    <p:animClr clrSpc="rgb" dir="cw">
                                      <p:cBhvr>
                                        <p:cTn id="35" dur="2000" fill="hold"/>
                                        <p:tgtEl>
                                          <p:spTgt spid="9"/>
                                        </p:tgtEl>
                                        <p:attrNameLst>
                                          <p:attrName>fillcolor</p:attrName>
                                        </p:attrNameLst>
                                      </p:cBhvr>
                                      <p:to>
                                        <a:schemeClr val="accent1"/>
                                      </p:to>
                                    </p:animClr>
                                    <p:set>
                                      <p:cBhvr>
                                        <p:cTn id="36" dur="2000" fill="hold"/>
                                        <p:tgtEl>
                                          <p:spTgt spid="9"/>
                                        </p:tgtEl>
                                        <p:attrNameLst>
                                          <p:attrName>fill.type</p:attrName>
                                        </p:attrNameLst>
                                      </p:cBhvr>
                                      <p:to>
                                        <p:strVal val="solid"/>
                                      </p:to>
                                    </p:set>
                                    <p:set>
                                      <p:cBhvr>
                                        <p:cTn id="37" dur="2000" fill="hold"/>
                                        <p:tgtEl>
                                          <p:spTgt spid="9"/>
                                        </p:tgtEl>
                                        <p:attrNameLst>
                                          <p:attrName>fill.on</p:attrName>
                                        </p:attrNameLst>
                                      </p:cBhvr>
                                      <p:to>
                                        <p:strVal val="true"/>
                                      </p:to>
                                    </p:set>
                                  </p:childTnLst>
                                </p:cTn>
                              </p:par>
                            </p:childTnLst>
                          </p:cTn>
                        </p:par>
                        <p:par>
                          <p:cTn id="38" fill="hold">
                            <p:stCondLst>
                              <p:cond delay="2000"/>
                            </p:stCondLst>
                            <p:childTnLst>
                              <p:par>
                                <p:cTn id="39" presetID="1" presetClass="entr" presetSubtype="0" fill="hold" grpId="0" nodeType="after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1" nodeType="clickEffect">
                                  <p:stCondLst>
                                    <p:cond delay="100"/>
                                  </p:stCondLst>
                                  <p:childTnLst>
                                    <p:animMotion origin="layout" path="M 0 0 L -0.18906 0.25625 " pathEditMode="relative" ptsTypes="AA">
                                      <p:cBhvr>
                                        <p:cTn id="48" dur="2000" fill="hold"/>
                                        <p:tgtEl>
                                          <p:spTgt spid="72"/>
                                        </p:tgtEl>
                                        <p:attrNameLst>
                                          <p:attrName>ppt_x</p:attrName>
                                          <p:attrName>ppt_y</p:attrName>
                                        </p:attrNameLst>
                                      </p:cBhvr>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2" grpId="0" animBg="1"/>
      <p:bldP spid="72" grpId="1" animBg="1"/>
      <p:bldP spid="74" grpId="0" animBg="1"/>
      <p:bldP spid="74" grpId="1" animBg="1"/>
      <p:bldP spid="74" grpId="2" animBg="1"/>
      <p:bldP spid="3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xmlns="" id="{B28BFF81-4E60-4A8B-BB0D-4BE9DA96CDE5}"/>
              </a:ext>
            </a:extLst>
          </p:cNvPr>
          <p:cNvGrpSpPr/>
          <p:nvPr/>
        </p:nvGrpSpPr>
        <p:grpSpPr>
          <a:xfrm>
            <a:off x="5282699" y="491302"/>
            <a:ext cx="4445382" cy="4698184"/>
            <a:chOff x="284085" y="1305457"/>
            <a:chExt cx="5202315" cy="5202936"/>
          </a:xfrm>
        </p:grpSpPr>
        <p:cxnSp>
          <p:nvCxnSpPr>
            <p:cNvPr id="36" name="Straight Arrow Connector 35">
              <a:extLst>
                <a:ext uri="{FF2B5EF4-FFF2-40B4-BE49-F238E27FC236}">
                  <a16:creationId xmlns:a16="http://schemas.microsoft.com/office/drawing/2014/main" xmlns="" id="{52EF504D-DD3F-461D-BDD3-8F64A49D3B22}"/>
                </a:ext>
              </a:extLst>
            </p:cNvPr>
            <p:cNvCxnSpPr/>
            <p:nvPr/>
          </p:nvCxnSpPr>
          <p:spPr>
            <a:xfrm flipV="1">
              <a:off x="284085" y="1305457"/>
              <a:ext cx="0" cy="52029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xmlns="" id="{E409929B-23D3-4D32-9848-70757D56A066}"/>
                </a:ext>
              </a:extLst>
            </p:cNvPr>
            <p:cNvCxnSpPr>
              <a:cxnSpLocks/>
            </p:cNvCxnSpPr>
            <p:nvPr/>
          </p:nvCxnSpPr>
          <p:spPr>
            <a:xfrm>
              <a:off x="284085" y="6498454"/>
              <a:ext cx="52023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41" name="TextBox 40">
            <a:extLst>
              <a:ext uri="{FF2B5EF4-FFF2-40B4-BE49-F238E27FC236}">
                <a16:creationId xmlns:a16="http://schemas.microsoft.com/office/drawing/2014/main" xmlns="" id="{4AAA3D9C-1E53-4EDF-9BD0-D9F0463A9F7D}"/>
              </a:ext>
            </a:extLst>
          </p:cNvPr>
          <p:cNvSpPr txBox="1"/>
          <p:nvPr/>
        </p:nvSpPr>
        <p:spPr>
          <a:xfrm>
            <a:off x="9725700" y="4934989"/>
            <a:ext cx="325730" cy="400110"/>
          </a:xfrm>
          <a:prstGeom prst="rect">
            <a:avLst/>
          </a:prstGeom>
          <a:noFill/>
        </p:spPr>
        <p:txBody>
          <a:bodyPr wrap="none" rtlCol="0">
            <a:spAutoFit/>
          </a:bodyPr>
          <a:lstStyle/>
          <a:p>
            <a:r>
              <a:rPr lang="en-US" sz="2000" b="1" dirty="0"/>
              <a:t>X</a:t>
            </a:r>
          </a:p>
        </p:txBody>
      </p:sp>
      <p:sp>
        <p:nvSpPr>
          <p:cNvPr id="42" name="Rectangle 41">
            <a:extLst>
              <a:ext uri="{FF2B5EF4-FFF2-40B4-BE49-F238E27FC236}">
                <a16:creationId xmlns:a16="http://schemas.microsoft.com/office/drawing/2014/main" xmlns="" id="{671DB6D5-9F34-4215-A711-D7E510E88A84}"/>
              </a:ext>
            </a:extLst>
          </p:cNvPr>
          <p:cNvSpPr/>
          <p:nvPr/>
        </p:nvSpPr>
        <p:spPr>
          <a:xfrm>
            <a:off x="5291191" y="4040439"/>
            <a:ext cx="3896387" cy="1138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p>
        </p:txBody>
      </p:sp>
      <p:sp>
        <p:nvSpPr>
          <p:cNvPr id="43" name="TextBox 42">
            <a:extLst>
              <a:ext uri="{FF2B5EF4-FFF2-40B4-BE49-F238E27FC236}">
                <a16:creationId xmlns:a16="http://schemas.microsoft.com/office/drawing/2014/main" xmlns="" id="{769417A1-9F16-4452-9F14-CC7EECA7BF08}"/>
              </a:ext>
            </a:extLst>
          </p:cNvPr>
          <p:cNvSpPr txBox="1"/>
          <p:nvPr/>
        </p:nvSpPr>
        <p:spPr>
          <a:xfrm>
            <a:off x="9025290" y="5198463"/>
            <a:ext cx="510076" cy="400110"/>
          </a:xfrm>
          <a:prstGeom prst="rect">
            <a:avLst/>
          </a:prstGeom>
          <a:noFill/>
        </p:spPr>
        <p:txBody>
          <a:bodyPr wrap="none" rtlCol="0">
            <a:spAutoFit/>
          </a:bodyPr>
          <a:lstStyle/>
          <a:p>
            <a:r>
              <a:rPr lang="en-US" sz="2000" dirty="0"/>
              <a:t>NH</a:t>
            </a:r>
          </a:p>
        </p:txBody>
      </p:sp>
      <p:sp>
        <p:nvSpPr>
          <p:cNvPr id="44" name="Rectangle 43">
            <a:extLst>
              <a:ext uri="{FF2B5EF4-FFF2-40B4-BE49-F238E27FC236}">
                <a16:creationId xmlns:a16="http://schemas.microsoft.com/office/drawing/2014/main" xmlns="" id="{F33041EF-635E-4F3D-BA19-267217C9AFF4}"/>
              </a:ext>
            </a:extLst>
          </p:cNvPr>
          <p:cNvSpPr/>
          <p:nvPr/>
        </p:nvSpPr>
        <p:spPr>
          <a:xfrm>
            <a:off x="5291191" y="2892561"/>
            <a:ext cx="3896387" cy="1138902"/>
          </a:xfrm>
          <a:prstGeom prst="rect">
            <a:avLst/>
          </a:prstGeom>
          <a:pattFill prst="dkHorz">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p>
        </p:txBody>
      </p:sp>
      <p:sp>
        <p:nvSpPr>
          <p:cNvPr id="45" name="TextBox 44">
            <a:extLst>
              <a:ext uri="{FF2B5EF4-FFF2-40B4-BE49-F238E27FC236}">
                <a16:creationId xmlns:a16="http://schemas.microsoft.com/office/drawing/2014/main" xmlns="" id="{CC60512D-AD41-4C42-ABD1-46BF15F95E6F}"/>
              </a:ext>
            </a:extLst>
          </p:cNvPr>
          <p:cNvSpPr txBox="1"/>
          <p:nvPr/>
        </p:nvSpPr>
        <p:spPr>
          <a:xfrm>
            <a:off x="4509794" y="2667344"/>
            <a:ext cx="686406" cy="400110"/>
          </a:xfrm>
          <a:prstGeom prst="rect">
            <a:avLst/>
          </a:prstGeom>
          <a:noFill/>
        </p:spPr>
        <p:txBody>
          <a:bodyPr wrap="none" rtlCol="0">
            <a:spAutoFit/>
          </a:bodyPr>
          <a:lstStyle/>
          <a:p>
            <a:r>
              <a:rPr lang="en-US" sz="2000" dirty="0"/>
              <a:t>NL/2</a:t>
            </a:r>
          </a:p>
        </p:txBody>
      </p:sp>
      <p:sp>
        <p:nvSpPr>
          <p:cNvPr id="46" name="TextBox 45">
            <a:extLst>
              <a:ext uri="{FF2B5EF4-FFF2-40B4-BE49-F238E27FC236}">
                <a16:creationId xmlns:a16="http://schemas.microsoft.com/office/drawing/2014/main" xmlns="" id="{14B382AA-F14E-4B61-B4FF-C8874FE4502E}"/>
              </a:ext>
            </a:extLst>
          </p:cNvPr>
          <p:cNvSpPr txBox="1"/>
          <p:nvPr/>
        </p:nvSpPr>
        <p:spPr>
          <a:xfrm>
            <a:off x="4532808" y="3806246"/>
            <a:ext cx="686406" cy="400110"/>
          </a:xfrm>
          <a:prstGeom prst="rect">
            <a:avLst/>
          </a:prstGeom>
          <a:noFill/>
        </p:spPr>
        <p:txBody>
          <a:bodyPr wrap="none" rtlCol="0">
            <a:spAutoFit/>
          </a:bodyPr>
          <a:lstStyle/>
          <a:p>
            <a:r>
              <a:rPr lang="en-US" sz="2000" dirty="0"/>
              <a:t>NL/4</a:t>
            </a:r>
          </a:p>
        </p:txBody>
      </p:sp>
      <p:sp>
        <p:nvSpPr>
          <p:cNvPr id="49" name="TextBox 48">
            <a:extLst>
              <a:ext uri="{FF2B5EF4-FFF2-40B4-BE49-F238E27FC236}">
                <a16:creationId xmlns:a16="http://schemas.microsoft.com/office/drawing/2014/main" xmlns="" id="{E6642FF3-D885-4788-BD63-D6A6D03AE7A5}"/>
              </a:ext>
            </a:extLst>
          </p:cNvPr>
          <p:cNvSpPr txBox="1"/>
          <p:nvPr/>
        </p:nvSpPr>
        <p:spPr>
          <a:xfrm>
            <a:off x="5135068" y="153517"/>
            <a:ext cx="260530" cy="400110"/>
          </a:xfrm>
          <a:prstGeom prst="rect">
            <a:avLst/>
          </a:prstGeom>
          <a:noFill/>
        </p:spPr>
        <p:txBody>
          <a:bodyPr wrap="square" rtlCol="0">
            <a:spAutoFit/>
          </a:bodyPr>
          <a:lstStyle/>
          <a:p>
            <a:r>
              <a:rPr lang="en-US" sz="2000" b="1" dirty="0"/>
              <a:t>Y</a:t>
            </a:r>
          </a:p>
        </p:txBody>
      </p:sp>
      <p:sp>
        <p:nvSpPr>
          <p:cNvPr id="57" name="Rectangle 56">
            <a:extLst>
              <a:ext uri="{FF2B5EF4-FFF2-40B4-BE49-F238E27FC236}">
                <a16:creationId xmlns:a16="http://schemas.microsoft.com/office/drawing/2014/main" xmlns="" id="{57CE9E16-D5AC-4CBB-963B-5E0095FDA2D4}"/>
              </a:ext>
            </a:extLst>
          </p:cNvPr>
          <p:cNvSpPr/>
          <p:nvPr/>
        </p:nvSpPr>
        <p:spPr>
          <a:xfrm>
            <a:off x="5206336" y="5765133"/>
            <a:ext cx="364633" cy="266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p>
        </p:txBody>
      </p:sp>
      <p:sp>
        <p:nvSpPr>
          <p:cNvPr id="58" name="TextBox 57">
            <a:extLst>
              <a:ext uri="{FF2B5EF4-FFF2-40B4-BE49-F238E27FC236}">
                <a16:creationId xmlns:a16="http://schemas.microsoft.com/office/drawing/2014/main" xmlns="" id="{F8F8BBE7-8CB5-4C75-95AF-5C68E079D949}"/>
              </a:ext>
            </a:extLst>
          </p:cNvPr>
          <p:cNvSpPr txBox="1"/>
          <p:nvPr/>
        </p:nvSpPr>
        <p:spPr>
          <a:xfrm>
            <a:off x="5634097" y="5606349"/>
            <a:ext cx="1033681" cy="707886"/>
          </a:xfrm>
          <a:prstGeom prst="rect">
            <a:avLst/>
          </a:prstGeom>
          <a:noFill/>
        </p:spPr>
        <p:txBody>
          <a:bodyPr wrap="none" rtlCol="0">
            <a:spAutoFit/>
          </a:bodyPr>
          <a:lstStyle/>
          <a:p>
            <a:r>
              <a:rPr lang="en-US" sz="2000" dirty="0"/>
              <a:t>Always</a:t>
            </a:r>
          </a:p>
          <a:p>
            <a:r>
              <a:rPr lang="en-US" sz="2000" dirty="0"/>
              <a:t>Feasible</a:t>
            </a:r>
          </a:p>
        </p:txBody>
      </p:sp>
      <p:sp>
        <p:nvSpPr>
          <p:cNvPr id="59" name="Rectangle 58">
            <a:extLst>
              <a:ext uri="{FF2B5EF4-FFF2-40B4-BE49-F238E27FC236}">
                <a16:creationId xmlns:a16="http://schemas.microsoft.com/office/drawing/2014/main" xmlns="" id="{5546DCE7-7C54-462D-AB30-48E6C50C7080}"/>
              </a:ext>
            </a:extLst>
          </p:cNvPr>
          <p:cNvSpPr/>
          <p:nvPr/>
        </p:nvSpPr>
        <p:spPr>
          <a:xfrm>
            <a:off x="7392435" y="5765133"/>
            <a:ext cx="364633" cy="266056"/>
          </a:xfrm>
          <a:prstGeom prst="rect">
            <a:avLst/>
          </a:prstGeom>
          <a:pattFill prst="dkHorz">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p>
        </p:txBody>
      </p:sp>
      <p:sp>
        <p:nvSpPr>
          <p:cNvPr id="60" name="TextBox 59">
            <a:extLst>
              <a:ext uri="{FF2B5EF4-FFF2-40B4-BE49-F238E27FC236}">
                <a16:creationId xmlns:a16="http://schemas.microsoft.com/office/drawing/2014/main" xmlns="" id="{44FD48A4-411E-49ED-B982-F3881399F3F3}"/>
              </a:ext>
            </a:extLst>
          </p:cNvPr>
          <p:cNvSpPr txBox="1"/>
          <p:nvPr/>
        </p:nvSpPr>
        <p:spPr>
          <a:xfrm>
            <a:off x="7820194" y="5606349"/>
            <a:ext cx="3695532" cy="400110"/>
          </a:xfrm>
          <a:prstGeom prst="rect">
            <a:avLst/>
          </a:prstGeom>
          <a:noFill/>
        </p:spPr>
        <p:txBody>
          <a:bodyPr wrap="square" rtlCol="0">
            <a:spAutoFit/>
          </a:bodyPr>
          <a:lstStyle/>
          <a:p>
            <a:r>
              <a:rPr lang="en-US" sz="2000" dirty="0"/>
              <a:t>Feasibility depends on topology</a:t>
            </a:r>
          </a:p>
        </p:txBody>
      </p:sp>
      <p:sp>
        <p:nvSpPr>
          <p:cNvPr id="61" name="TextBox 60">
            <a:extLst>
              <a:ext uri="{FF2B5EF4-FFF2-40B4-BE49-F238E27FC236}">
                <a16:creationId xmlns:a16="http://schemas.microsoft.com/office/drawing/2014/main" xmlns="" id="{F8D1BFEB-1A65-408A-B480-3A8EB8509F27}"/>
              </a:ext>
            </a:extLst>
          </p:cNvPr>
          <p:cNvSpPr txBox="1"/>
          <p:nvPr/>
        </p:nvSpPr>
        <p:spPr>
          <a:xfrm>
            <a:off x="4738434" y="6432296"/>
            <a:ext cx="7075207" cy="400110"/>
          </a:xfrm>
          <a:prstGeom prst="rect">
            <a:avLst/>
          </a:prstGeom>
          <a:noFill/>
        </p:spPr>
        <p:txBody>
          <a:bodyPr wrap="none" rtlCol="0">
            <a:spAutoFit/>
          </a:bodyPr>
          <a:lstStyle/>
          <a:p>
            <a:r>
              <a:rPr lang="en-US" sz="2000" b="1" dirty="0"/>
              <a:t>X: Number of Hosts                           Y: Number of inter-switch links</a:t>
            </a:r>
          </a:p>
        </p:txBody>
      </p:sp>
      <p:sp>
        <p:nvSpPr>
          <p:cNvPr id="64" name="Rectangle 63"/>
          <p:cNvSpPr/>
          <p:nvPr/>
        </p:nvSpPr>
        <p:spPr>
          <a:xfrm>
            <a:off x="342900" y="3276600"/>
            <a:ext cx="952500" cy="52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 Ports</a:t>
            </a:r>
          </a:p>
        </p:txBody>
      </p:sp>
      <p:sp>
        <p:nvSpPr>
          <p:cNvPr id="65" name="Rectangle 64"/>
          <p:cNvSpPr/>
          <p:nvPr/>
        </p:nvSpPr>
        <p:spPr>
          <a:xfrm>
            <a:off x="2166107" y="3276600"/>
            <a:ext cx="952500" cy="52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 Ports</a:t>
            </a:r>
          </a:p>
        </p:txBody>
      </p:sp>
      <p:pic>
        <p:nvPicPr>
          <p:cNvPr id="1026" name="Picture 2" descr="https://freeclipartimage.com/storage/upload/cloud-clip-art/cloud-clip-art-6.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1562100"/>
            <a:ext cx="1959778" cy="976313"/>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p:cNvSpPr txBox="1"/>
          <p:nvPr/>
        </p:nvSpPr>
        <p:spPr>
          <a:xfrm>
            <a:off x="1056656" y="1865590"/>
            <a:ext cx="1484765" cy="369332"/>
          </a:xfrm>
          <a:prstGeom prst="rect">
            <a:avLst/>
          </a:prstGeom>
          <a:noFill/>
        </p:spPr>
        <p:txBody>
          <a:bodyPr wrap="none" rtlCol="0">
            <a:spAutoFit/>
          </a:bodyPr>
          <a:lstStyle/>
          <a:p>
            <a:r>
              <a:rPr lang="en-US" dirty="0"/>
              <a:t>Core Network</a:t>
            </a:r>
          </a:p>
        </p:txBody>
      </p:sp>
      <p:cxnSp>
        <p:nvCxnSpPr>
          <p:cNvPr id="68" name="Straight Connector 67"/>
          <p:cNvCxnSpPr>
            <a:endCxn id="64" idx="0"/>
          </p:cNvCxnSpPr>
          <p:nvPr/>
        </p:nvCxnSpPr>
        <p:spPr>
          <a:xfrm flipH="1">
            <a:off x="819150" y="2438400"/>
            <a:ext cx="638175" cy="838200"/>
          </a:xfrm>
          <a:prstGeom prst="line">
            <a:avLst/>
          </a:prstGeom>
          <a:ln/>
        </p:spPr>
        <p:style>
          <a:lnRef idx="3">
            <a:schemeClr val="dk1"/>
          </a:lnRef>
          <a:fillRef idx="0">
            <a:schemeClr val="dk1"/>
          </a:fillRef>
          <a:effectRef idx="2">
            <a:schemeClr val="dk1"/>
          </a:effectRef>
          <a:fontRef idx="minor">
            <a:schemeClr val="tx1"/>
          </a:fontRef>
        </p:style>
      </p:cxnSp>
      <p:cxnSp>
        <p:nvCxnSpPr>
          <p:cNvPr id="70" name="Straight Connector 69"/>
          <p:cNvCxnSpPr>
            <a:endCxn id="65" idx="0"/>
          </p:cNvCxnSpPr>
          <p:nvPr/>
        </p:nvCxnSpPr>
        <p:spPr>
          <a:xfrm>
            <a:off x="2053209" y="2488407"/>
            <a:ext cx="589148" cy="788193"/>
          </a:xfrm>
          <a:prstGeom prst="line">
            <a:avLst/>
          </a:prstGeom>
        </p:spPr>
        <p:style>
          <a:lnRef idx="3">
            <a:schemeClr val="dk1"/>
          </a:lnRef>
          <a:fillRef idx="0">
            <a:schemeClr val="dk1"/>
          </a:fillRef>
          <a:effectRef idx="2">
            <a:schemeClr val="dk1"/>
          </a:effectRef>
          <a:fontRef idx="minor">
            <a:schemeClr val="tx1"/>
          </a:fontRef>
        </p:style>
      </p:cxnSp>
      <p:sp>
        <p:nvSpPr>
          <p:cNvPr id="73" name="TextBox 72"/>
          <p:cNvSpPr txBox="1"/>
          <p:nvPr/>
        </p:nvSpPr>
        <p:spPr>
          <a:xfrm>
            <a:off x="1462150" y="3448050"/>
            <a:ext cx="516488" cy="369332"/>
          </a:xfrm>
          <a:prstGeom prst="rect">
            <a:avLst/>
          </a:prstGeom>
          <a:noFill/>
        </p:spPr>
        <p:txBody>
          <a:bodyPr wrap="none" rtlCol="0">
            <a:spAutoFit/>
          </a:bodyPr>
          <a:lstStyle/>
          <a:p>
            <a:r>
              <a:rPr lang="en-US" dirty="0"/>
              <a:t>……</a:t>
            </a:r>
          </a:p>
        </p:txBody>
      </p:sp>
      <p:sp>
        <p:nvSpPr>
          <p:cNvPr id="75" name="Right Brace 74"/>
          <p:cNvSpPr/>
          <p:nvPr/>
        </p:nvSpPr>
        <p:spPr>
          <a:xfrm rot="5400000">
            <a:off x="1613324" y="2655929"/>
            <a:ext cx="234858" cy="2775707"/>
          </a:xfrm>
          <a:prstGeom prst="rightBrace">
            <a:avLst>
              <a:gd name="adj1" fmla="val 8333"/>
              <a:gd name="adj2" fmla="val 4885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76" name="TextBox 75"/>
          <p:cNvSpPr txBox="1"/>
          <p:nvPr/>
        </p:nvSpPr>
        <p:spPr>
          <a:xfrm>
            <a:off x="1140337" y="4301209"/>
            <a:ext cx="1207446" cy="369332"/>
          </a:xfrm>
          <a:prstGeom prst="rect">
            <a:avLst/>
          </a:prstGeom>
          <a:noFill/>
        </p:spPr>
        <p:txBody>
          <a:bodyPr wrap="none" rtlCol="0">
            <a:spAutoFit/>
          </a:bodyPr>
          <a:lstStyle/>
          <a:p>
            <a:r>
              <a:rPr lang="en-US" dirty="0"/>
              <a:t>N Switches</a:t>
            </a:r>
          </a:p>
        </p:txBody>
      </p:sp>
      <p:sp>
        <p:nvSpPr>
          <p:cNvPr id="77" name="TextBox 76"/>
          <p:cNvSpPr txBox="1"/>
          <p:nvPr/>
        </p:nvSpPr>
        <p:spPr>
          <a:xfrm>
            <a:off x="2347783" y="2725195"/>
            <a:ext cx="1133644" cy="369332"/>
          </a:xfrm>
          <a:prstGeom prst="rect">
            <a:avLst/>
          </a:prstGeom>
          <a:noFill/>
        </p:spPr>
        <p:txBody>
          <a:bodyPr wrap="none" rtlCol="0">
            <a:spAutoFit/>
          </a:bodyPr>
          <a:lstStyle/>
          <a:p>
            <a:r>
              <a:rPr lang="en-US" dirty="0"/>
              <a:t>Capacity L</a:t>
            </a:r>
          </a:p>
        </p:txBody>
      </p:sp>
      <p:sp>
        <p:nvSpPr>
          <p:cNvPr id="79" name="TextBox 78"/>
          <p:cNvSpPr txBox="1"/>
          <p:nvPr/>
        </p:nvSpPr>
        <p:spPr>
          <a:xfrm>
            <a:off x="-23897" y="2721742"/>
            <a:ext cx="1133644" cy="369332"/>
          </a:xfrm>
          <a:prstGeom prst="rect">
            <a:avLst/>
          </a:prstGeom>
          <a:noFill/>
        </p:spPr>
        <p:txBody>
          <a:bodyPr wrap="none" rtlCol="0">
            <a:spAutoFit/>
          </a:bodyPr>
          <a:lstStyle/>
          <a:p>
            <a:r>
              <a:rPr lang="en-US" dirty="0"/>
              <a:t>Capacity L</a:t>
            </a:r>
          </a:p>
        </p:txBody>
      </p:sp>
      <p:sp>
        <p:nvSpPr>
          <p:cNvPr id="3" name="TextBox 2">
            <a:extLst>
              <a:ext uri="{FF2B5EF4-FFF2-40B4-BE49-F238E27FC236}">
                <a16:creationId xmlns:a16="http://schemas.microsoft.com/office/drawing/2014/main" xmlns="" id="{2B9AFEA0-F45C-4804-8816-6A8D2FDB1230}"/>
              </a:ext>
            </a:extLst>
          </p:cNvPr>
          <p:cNvSpPr txBox="1"/>
          <p:nvPr/>
        </p:nvSpPr>
        <p:spPr>
          <a:xfrm>
            <a:off x="5588292" y="153517"/>
            <a:ext cx="3475118" cy="523220"/>
          </a:xfrm>
          <a:prstGeom prst="rect">
            <a:avLst/>
          </a:prstGeom>
          <a:noFill/>
        </p:spPr>
        <p:txBody>
          <a:bodyPr wrap="none" rtlCol="0">
            <a:spAutoFit/>
          </a:bodyPr>
          <a:lstStyle/>
          <a:p>
            <a:r>
              <a:rPr lang="en-US" sz="2800" dirty="0"/>
              <a:t>Size of Virtual network</a:t>
            </a:r>
          </a:p>
        </p:txBody>
      </p:sp>
    </p:spTree>
    <p:extLst>
      <p:ext uri="{BB962C8B-B14F-4D97-AF65-F5344CB8AC3E}">
        <p14:creationId xmlns:p14="http://schemas.microsoft.com/office/powerpoint/2010/main" val="415273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down)">
                                      <p:cBhvr>
                                        <p:cTn id="1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5329" y="3029090"/>
            <a:ext cx="5252004" cy="840448"/>
          </a:xfrm>
        </p:spPr>
        <p:txBody>
          <a:bodyPr/>
          <a:lstStyle/>
          <a:p>
            <a:r>
              <a:rPr lang="en-SG" dirty="0"/>
              <a:t>Can we do better?</a:t>
            </a:r>
          </a:p>
        </p:txBody>
      </p:sp>
    </p:spTree>
    <p:extLst>
      <p:ext uri="{BB962C8B-B14F-4D97-AF65-F5344CB8AC3E}">
        <p14:creationId xmlns:p14="http://schemas.microsoft.com/office/powerpoint/2010/main" val="9774533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name="PPSlideStart_201801021112316500_6cb782e">
    <p:spTree>
      <p:nvGrpSpPr>
        <p:cNvPr id="1" name=""/>
        <p:cNvGrpSpPr/>
        <p:nvPr/>
      </p:nvGrpSpPr>
      <p:grpSpPr>
        <a:xfrm>
          <a:off x="0" y="0"/>
          <a:ext cx="0" cy="0"/>
          <a:chOff x="0" y="0"/>
          <a:chExt cx="0" cy="0"/>
        </a:xfrm>
      </p:grpSpPr>
      <p:sp>
        <p:nvSpPr>
          <p:cNvPr id="2" name="Title 1"/>
          <p:cNvSpPr>
            <a:spLocks noGrp="1"/>
          </p:cNvSpPr>
          <p:nvPr>
            <p:ph type="title"/>
          </p:nvPr>
        </p:nvSpPr>
        <p:spPr>
          <a:xfrm>
            <a:off x="1171575" y="2593975"/>
            <a:ext cx="10515600" cy="1325563"/>
          </a:xfrm>
        </p:spPr>
        <p:txBody>
          <a:bodyPr/>
          <a:lstStyle/>
          <a:p>
            <a:r>
              <a:rPr lang="en-US" b="1" dirty="0"/>
              <a:t>Idea</a:t>
            </a:r>
            <a:r>
              <a:rPr lang="en-US" dirty="0"/>
              <a:t> : Loopback links in substrate topology</a:t>
            </a:r>
          </a:p>
        </p:txBody>
      </p:sp>
    </p:spTree>
    <p:extLst>
      <p:ext uri="{BB962C8B-B14F-4D97-AF65-F5344CB8AC3E}">
        <p14:creationId xmlns:p14="http://schemas.microsoft.com/office/powerpoint/2010/main" val="3802356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name="PPSlideAnimated201801021112315940">
    <p:spTree>
      <p:nvGrpSpPr>
        <p:cNvPr id="1" name=""/>
        <p:cNvGrpSpPr/>
        <p:nvPr/>
      </p:nvGrpSpPr>
      <p:grpSpPr>
        <a:xfrm>
          <a:off x="0" y="0"/>
          <a:ext cx="0" cy="0"/>
          <a:chOff x="0" y="0"/>
          <a:chExt cx="0" cy="0"/>
        </a:xfrm>
      </p:grpSpPr>
      <p:sp>
        <p:nvSpPr>
          <p:cNvPr id="2" name="Title 1"/>
          <p:cNvSpPr>
            <a:spLocks noGrp="1"/>
          </p:cNvSpPr>
          <p:nvPr>
            <p:ph type="title"/>
          </p:nvPr>
        </p:nvSpPr>
        <p:spPr>
          <a:xfrm>
            <a:off x="1171575" y="2593975"/>
            <a:ext cx="10515600" cy="1325563"/>
          </a:xfrm>
        </p:spPr>
        <p:txBody>
          <a:bodyPr/>
          <a:lstStyle/>
          <a:p>
            <a:r>
              <a:rPr lang="en-US" b="1" dirty="0"/>
              <a:t>Idea</a:t>
            </a:r>
            <a:r>
              <a:rPr lang="en-US" dirty="0"/>
              <a:t> : Loopback links in substrate topology</a:t>
            </a:r>
          </a:p>
        </p:txBody>
      </p:sp>
      <p:pic>
        <p:nvPicPr>
          <p:cNvPr id="3" name="PPTIndicator201801021112316580"/>
          <p:cNvPicPr>
            <a:picLocks/>
          </p:cNvPicPr>
          <p:nvPr/>
        </p:nvPicPr>
        <p:blipFill>
          <a:blip r:embed="rId2">
            <a:extLst>
              <a:ext uri="{28A0092B-C50C-407E-A947-70E740481C1C}">
                <a14:useLocalDpi xmlns:a14="http://schemas.microsoft.com/office/drawing/2010/main" val="0"/>
              </a:ext>
            </a:extLst>
          </a:blip>
          <a:stretch>
            <a:fillRect/>
          </a:stretch>
        </p:blipFill>
        <p:spPr>
          <a:xfrm>
            <a:off x="10668000" y="0"/>
            <a:ext cx="1524000" cy="1066800"/>
          </a:xfrm>
          <a:prstGeom prst="rect">
            <a:avLst/>
          </a:prstGeom>
        </p:spPr>
      </p:pic>
    </p:spTree>
    <p:extLst>
      <p:ext uri="{BB962C8B-B14F-4D97-AF65-F5344CB8AC3E}">
        <p14:creationId xmlns:p14="http://schemas.microsoft.com/office/powerpoint/2010/main" val="19882515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par>
                          <p:cTn id="9" fill="hold">
                            <p:stCondLst>
                              <p:cond delay="0"/>
                            </p:stCondLst>
                            <p:childTnLst>
                              <p:par>
                                <p:cTn id="10" presetID="42" presetClass="path" presetSubtype="0" fill="hold" grpId="0" nodeType="afterEffect">
                                  <p:stCondLst>
                                    <p:cond delay="0"/>
                                  </p:stCondLst>
                                  <p:childTnLst>
                                    <p:animMotion origin="layout" path="M 0 0 C 0 -0.1840278 0 -0.1840278 0 -0.3680556 E" pathEditMode="relative" ptsTypes="">
                                      <p:cBhvr>
                                        <p:cTn id="11" dur="5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Policies translation to Switches</a:t>
            </a:r>
          </a:p>
        </p:txBody>
      </p:sp>
      <p:grpSp>
        <p:nvGrpSpPr>
          <p:cNvPr id="18" name="Group 4"/>
          <p:cNvGrpSpPr/>
          <p:nvPr/>
        </p:nvGrpSpPr>
        <p:grpSpPr>
          <a:xfrm>
            <a:off x="1426898" y="2639068"/>
            <a:ext cx="8680928" cy="2175351"/>
            <a:chOff x="1123858" y="4622251"/>
            <a:chExt cx="8680928" cy="2175351"/>
          </a:xfrm>
        </p:grpSpPr>
        <p:grpSp>
          <p:nvGrpSpPr>
            <p:cNvPr id="19" name="Group 18"/>
            <p:cNvGrpSpPr/>
            <p:nvPr/>
          </p:nvGrpSpPr>
          <p:grpSpPr>
            <a:xfrm>
              <a:off x="1123858" y="4622251"/>
              <a:ext cx="8680928" cy="2175351"/>
              <a:chOff x="980951" y="1787075"/>
              <a:chExt cx="8680928" cy="2175351"/>
            </a:xfrm>
          </p:grpSpPr>
          <p:grpSp>
            <p:nvGrpSpPr>
              <p:cNvPr id="21" name="Shape 182"/>
              <p:cNvGrpSpPr/>
              <p:nvPr/>
            </p:nvGrpSpPr>
            <p:grpSpPr>
              <a:xfrm>
                <a:off x="1938907" y="1787075"/>
                <a:ext cx="7722972" cy="726900"/>
                <a:chOff x="1041929" y="1714500"/>
                <a:chExt cx="7722972" cy="726900"/>
              </a:xfrm>
            </p:grpSpPr>
            <p:sp>
              <p:nvSpPr>
                <p:cNvPr id="25" name="Shape 183"/>
                <p:cNvSpPr/>
                <p:nvPr/>
              </p:nvSpPr>
              <p:spPr>
                <a:xfrm>
                  <a:off x="1041929" y="1714500"/>
                  <a:ext cx="719046" cy="7269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b="1" dirty="0"/>
                    <a:t>MAC SRC</a:t>
                  </a:r>
                </a:p>
              </p:txBody>
            </p:sp>
            <p:sp>
              <p:nvSpPr>
                <p:cNvPr id="26" name="Shape 184"/>
                <p:cNvSpPr/>
                <p:nvPr/>
              </p:nvSpPr>
              <p:spPr>
                <a:xfrm>
                  <a:off x="1760975" y="1714500"/>
                  <a:ext cx="838500" cy="7269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b="1"/>
                    <a:t>MAC DST</a:t>
                  </a:r>
                </a:p>
              </p:txBody>
            </p:sp>
            <p:sp>
              <p:nvSpPr>
                <p:cNvPr id="27" name="Shape 185"/>
                <p:cNvSpPr/>
                <p:nvPr/>
              </p:nvSpPr>
              <p:spPr>
                <a:xfrm>
                  <a:off x="2599475" y="1714500"/>
                  <a:ext cx="838500" cy="7269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b="1" dirty="0"/>
                    <a:t>IP SRC</a:t>
                  </a:r>
                </a:p>
              </p:txBody>
            </p:sp>
            <p:sp>
              <p:nvSpPr>
                <p:cNvPr id="28" name="Shape 186"/>
                <p:cNvSpPr/>
                <p:nvPr/>
              </p:nvSpPr>
              <p:spPr>
                <a:xfrm>
                  <a:off x="3437975" y="1714500"/>
                  <a:ext cx="838500" cy="7269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b="1"/>
                    <a:t>IP DST</a:t>
                  </a:r>
                </a:p>
              </p:txBody>
            </p:sp>
            <p:sp>
              <p:nvSpPr>
                <p:cNvPr id="29" name="Shape 187"/>
                <p:cNvSpPr/>
                <p:nvPr/>
              </p:nvSpPr>
              <p:spPr>
                <a:xfrm>
                  <a:off x="4276475" y="1714500"/>
                  <a:ext cx="838500" cy="7269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b="1"/>
                    <a:t>TCP Dport</a:t>
                  </a:r>
                </a:p>
              </p:txBody>
            </p:sp>
            <p:sp>
              <p:nvSpPr>
                <p:cNvPr id="30" name="Shape 188"/>
                <p:cNvSpPr/>
                <p:nvPr/>
              </p:nvSpPr>
              <p:spPr>
                <a:xfrm>
                  <a:off x="5114975" y="1714500"/>
                  <a:ext cx="838500" cy="7269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b="1" dirty="0"/>
                    <a:t>TCP SPort</a:t>
                  </a:r>
                </a:p>
              </p:txBody>
            </p:sp>
            <p:sp>
              <p:nvSpPr>
                <p:cNvPr id="31" name="Shape 189"/>
                <p:cNvSpPr/>
                <p:nvPr/>
              </p:nvSpPr>
              <p:spPr>
                <a:xfrm>
                  <a:off x="5953475" y="1714500"/>
                  <a:ext cx="838500" cy="7269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b="1"/>
                    <a:t>VLAN ID</a:t>
                  </a:r>
                </a:p>
              </p:txBody>
            </p:sp>
            <p:sp>
              <p:nvSpPr>
                <p:cNvPr id="32" name="Shape 190"/>
                <p:cNvSpPr/>
                <p:nvPr/>
              </p:nvSpPr>
              <p:spPr>
                <a:xfrm>
                  <a:off x="6791975" y="1714500"/>
                  <a:ext cx="838500" cy="7269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b="1" dirty="0"/>
                    <a:t>...</a:t>
                  </a:r>
                </a:p>
              </p:txBody>
            </p:sp>
            <p:sp>
              <p:nvSpPr>
                <p:cNvPr id="33" name="Shape 191"/>
                <p:cNvSpPr/>
                <p:nvPr/>
              </p:nvSpPr>
              <p:spPr>
                <a:xfrm>
                  <a:off x="7630474" y="1714500"/>
                  <a:ext cx="1134427" cy="726900"/>
                </a:xfrm>
                <a:prstGeom prst="rect">
                  <a:avLst/>
                </a:prstGeom>
                <a:solidFill>
                  <a:srgbClr val="6AA84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b="1" dirty="0"/>
                    <a:t>ACTION</a:t>
                  </a:r>
                </a:p>
              </p:txBody>
            </p:sp>
          </p:grpSp>
          <p:sp>
            <p:nvSpPr>
              <p:cNvPr id="23" name="Shape 193"/>
              <p:cNvSpPr/>
              <p:nvPr/>
            </p:nvSpPr>
            <p:spPr>
              <a:xfrm rot="5400000">
                <a:off x="4437402" y="-753725"/>
                <a:ext cx="633599" cy="7546501"/>
              </a:xfrm>
              <a:prstGeom prst="rightBrace">
                <a:avLst>
                  <a:gd name="adj1" fmla="val 8333"/>
                  <a:gd name="adj2" fmla="val 50000"/>
                </a:avLst>
              </a:prstGeom>
              <a:noFill/>
              <a:ln w="1905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2000" b="1"/>
              </a:p>
            </p:txBody>
          </p:sp>
          <p:sp>
            <p:nvSpPr>
              <p:cNvPr id="24" name="Shape 194"/>
              <p:cNvSpPr txBox="1"/>
              <p:nvPr/>
            </p:nvSpPr>
            <p:spPr>
              <a:xfrm>
                <a:off x="3915703" y="3336326"/>
                <a:ext cx="1884934" cy="626100"/>
              </a:xfrm>
              <a:prstGeom prst="rect">
                <a:avLst/>
              </a:prstGeom>
              <a:noFill/>
              <a:ln>
                <a:noFill/>
              </a:ln>
            </p:spPr>
            <p:txBody>
              <a:bodyPr lIns="91425" tIns="91425" rIns="91425" bIns="91425" anchor="t" anchorCtr="0">
                <a:noAutofit/>
              </a:bodyPr>
              <a:lstStyle/>
              <a:p>
                <a:pPr lvl="0">
                  <a:spcBef>
                    <a:spcPts val="0"/>
                  </a:spcBef>
                  <a:buNone/>
                </a:pPr>
                <a:r>
                  <a:rPr lang="en" sz="2000" b="1" dirty="0"/>
                  <a:t>Rule Matching</a:t>
                </a:r>
              </a:p>
            </p:txBody>
          </p:sp>
        </p:grpSp>
        <p:sp>
          <p:nvSpPr>
            <p:cNvPr id="20" name="Shape 183"/>
            <p:cNvSpPr/>
            <p:nvPr/>
          </p:nvSpPr>
          <p:spPr>
            <a:xfrm>
              <a:off x="1123860" y="4622251"/>
              <a:ext cx="957954" cy="726900"/>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400" b="1" dirty="0"/>
                <a:t>PRIORITY</a:t>
              </a:r>
            </a:p>
          </p:txBody>
        </p:sp>
      </p:grpSp>
      <p:sp>
        <p:nvSpPr>
          <p:cNvPr id="34" name="TextBox 10"/>
          <p:cNvSpPr txBox="1"/>
          <p:nvPr/>
        </p:nvSpPr>
        <p:spPr>
          <a:xfrm>
            <a:off x="94530" y="6460958"/>
            <a:ext cx="817788" cy="369332"/>
          </a:xfrm>
          <a:prstGeom prst="rect">
            <a:avLst/>
          </a:prstGeom>
          <a:noFill/>
        </p:spPr>
        <p:txBody>
          <a:bodyPr wrap="none" rtlCol="0">
            <a:spAutoFit/>
          </a:bodyPr>
          <a:lstStyle/>
          <a:p>
            <a:r>
              <a:rPr lang="en-US" dirty="0"/>
              <a:t>Raptor</a:t>
            </a:r>
          </a:p>
        </p:txBody>
      </p:sp>
      <p:sp>
        <p:nvSpPr>
          <p:cNvPr id="35" name="Shape 193">
            <a:extLst>
              <a:ext uri="{FF2B5EF4-FFF2-40B4-BE49-F238E27FC236}">
                <a16:creationId xmlns:a16="http://schemas.microsoft.com/office/drawing/2014/main" xmlns="" id="{5CFE08E6-3B31-4566-815D-76E6BFCF98F6}"/>
              </a:ext>
            </a:extLst>
          </p:cNvPr>
          <p:cNvSpPr/>
          <p:nvPr/>
        </p:nvSpPr>
        <p:spPr>
          <a:xfrm rot="5400000">
            <a:off x="9223812" y="3304306"/>
            <a:ext cx="633599" cy="1134427"/>
          </a:xfrm>
          <a:prstGeom prst="rightBrace">
            <a:avLst>
              <a:gd name="adj1" fmla="val 8333"/>
              <a:gd name="adj2" fmla="val 50000"/>
            </a:avLst>
          </a:prstGeom>
          <a:noFill/>
          <a:ln w="1905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b="1"/>
          </a:p>
        </p:txBody>
      </p:sp>
      <p:sp>
        <p:nvSpPr>
          <p:cNvPr id="36" name="Shape 194">
            <a:extLst>
              <a:ext uri="{FF2B5EF4-FFF2-40B4-BE49-F238E27FC236}">
                <a16:creationId xmlns:a16="http://schemas.microsoft.com/office/drawing/2014/main" xmlns="" id="{C0024DC6-D809-4EEB-AD1A-4AFCBDFA03F0}"/>
              </a:ext>
            </a:extLst>
          </p:cNvPr>
          <p:cNvSpPr txBox="1"/>
          <p:nvPr/>
        </p:nvSpPr>
        <p:spPr>
          <a:xfrm>
            <a:off x="9165358" y="4188319"/>
            <a:ext cx="1884934" cy="626100"/>
          </a:xfrm>
          <a:prstGeom prst="rect">
            <a:avLst/>
          </a:prstGeom>
          <a:noFill/>
          <a:ln>
            <a:noFill/>
          </a:ln>
        </p:spPr>
        <p:txBody>
          <a:bodyPr lIns="91425" tIns="91425" rIns="91425" bIns="91425" anchor="t" anchorCtr="0">
            <a:noAutofit/>
          </a:bodyPr>
          <a:lstStyle/>
          <a:p>
            <a:pPr lvl="0">
              <a:spcBef>
                <a:spcPts val="0"/>
              </a:spcBef>
              <a:buNone/>
            </a:pPr>
            <a:r>
              <a:rPr lang="en-US" b="1" dirty="0"/>
              <a:t>Action</a:t>
            </a:r>
            <a:endParaRPr lang="en" b="1" dirty="0"/>
          </a:p>
        </p:txBody>
      </p:sp>
    </p:spTree>
    <p:extLst>
      <p:ext uri="{BB962C8B-B14F-4D97-AF65-F5344CB8AC3E}">
        <p14:creationId xmlns:p14="http://schemas.microsoft.com/office/powerpoint/2010/main" val="10933628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name="PPSlideEnd_201801021112316500_7217f3f">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1600" y="1485900"/>
            <a:ext cx="9827276" cy="5042393"/>
          </a:xfrm>
          <a:prstGeom prst="rect">
            <a:avLst/>
          </a:prstGeom>
        </p:spPr>
      </p:pic>
      <p:sp>
        <p:nvSpPr>
          <p:cNvPr id="7" name="Title 1"/>
          <p:cNvSpPr>
            <a:spLocks noGrp="1"/>
          </p:cNvSpPr>
          <p:nvPr>
            <p:ph type="title"/>
          </p:nvPr>
        </p:nvSpPr>
        <p:spPr>
          <a:xfrm>
            <a:off x="1171575" y="69850"/>
            <a:ext cx="10515600" cy="1325563"/>
          </a:xfrm>
        </p:spPr>
        <p:txBody>
          <a:bodyPr/>
          <a:lstStyle/>
          <a:p>
            <a:r>
              <a:rPr lang="en-US" b="1" dirty="0"/>
              <a:t>Idea</a:t>
            </a:r>
            <a:r>
              <a:rPr lang="en-US" dirty="0"/>
              <a:t> : Loopback links in substrate topology</a:t>
            </a:r>
          </a:p>
        </p:txBody>
      </p:sp>
    </p:spTree>
    <p:extLst>
      <p:ext uri="{BB962C8B-B14F-4D97-AF65-F5344CB8AC3E}">
        <p14:creationId xmlns:p14="http://schemas.microsoft.com/office/powerpoint/2010/main" val="40900338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Topology + Loopback link</a:t>
            </a:r>
          </a:p>
        </p:txBody>
      </p:sp>
      <p:sp>
        <p:nvSpPr>
          <p:cNvPr id="6" name="Rectangle 5"/>
          <p:cNvSpPr/>
          <p:nvPr/>
        </p:nvSpPr>
        <p:spPr>
          <a:xfrm>
            <a:off x="2780786" y="2998315"/>
            <a:ext cx="2496065" cy="74140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ln>
                <a:solidFill>
                  <a:sysClr val="windowText" lastClr="000000"/>
                </a:solidFill>
              </a:ln>
              <a:solidFill>
                <a:sysClr val="windowText" lastClr="000000"/>
              </a:solidFill>
            </a:endParaRPr>
          </a:p>
        </p:txBody>
      </p:sp>
      <p:sp>
        <p:nvSpPr>
          <p:cNvPr id="7" name="Rectangle 6"/>
          <p:cNvSpPr/>
          <p:nvPr/>
        </p:nvSpPr>
        <p:spPr>
          <a:xfrm>
            <a:off x="6755543" y="2998315"/>
            <a:ext cx="2496065" cy="74140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276851" y="3364899"/>
            <a:ext cx="1478692" cy="4119"/>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5005002" y="322073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5</a:t>
            </a:r>
          </a:p>
        </p:txBody>
      </p:sp>
      <p:sp>
        <p:nvSpPr>
          <p:cNvPr id="10" name="Rectangle 9"/>
          <p:cNvSpPr/>
          <p:nvPr/>
        </p:nvSpPr>
        <p:spPr>
          <a:xfrm>
            <a:off x="6755542" y="322073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5</a:t>
            </a:r>
          </a:p>
        </p:txBody>
      </p:sp>
      <p:sp>
        <p:nvSpPr>
          <p:cNvPr id="11" name="Rectangle 10"/>
          <p:cNvSpPr/>
          <p:nvPr/>
        </p:nvSpPr>
        <p:spPr>
          <a:xfrm>
            <a:off x="2974039"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1</a:t>
            </a:r>
          </a:p>
        </p:txBody>
      </p:sp>
      <p:sp>
        <p:nvSpPr>
          <p:cNvPr id="12" name="Rectangle 11"/>
          <p:cNvSpPr/>
          <p:nvPr/>
        </p:nvSpPr>
        <p:spPr>
          <a:xfrm>
            <a:off x="3485121"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3" name="Rectangle 12"/>
          <p:cNvSpPr/>
          <p:nvPr/>
        </p:nvSpPr>
        <p:spPr>
          <a:xfrm>
            <a:off x="3989521"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4" name="Rectangle 13"/>
          <p:cNvSpPr/>
          <p:nvPr/>
        </p:nvSpPr>
        <p:spPr>
          <a:xfrm>
            <a:off x="4500602"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5" name="Rectangle 14"/>
          <p:cNvSpPr/>
          <p:nvPr/>
        </p:nvSpPr>
        <p:spPr>
          <a:xfrm>
            <a:off x="7240293"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1</a:t>
            </a:r>
          </a:p>
        </p:txBody>
      </p:sp>
      <p:sp>
        <p:nvSpPr>
          <p:cNvPr id="16" name="Rectangle 15"/>
          <p:cNvSpPr/>
          <p:nvPr/>
        </p:nvSpPr>
        <p:spPr>
          <a:xfrm>
            <a:off x="7751375"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255775"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766856" y="345139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892710" y="4192803"/>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403792" y="4192803"/>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H2</a:t>
            </a:r>
          </a:p>
        </p:txBody>
      </p:sp>
      <p:cxnSp>
        <p:nvCxnSpPr>
          <p:cNvPr id="23" name="Straight Connector 22"/>
          <p:cNvCxnSpPr>
            <a:endCxn id="19" idx="0"/>
          </p:cNvCxnSpPr>
          <p:nvPr/>
        </p:nvCxnSpPr>
        <p:spPr>
          <a:xfrm>
            <a:off x="3109962" y="373972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4" name="Straight Connector 23"/>
          <p:cNvCxnSpPr/>
          <p:nvPr/>
        </p:nvCxnSpPr>
        <p:spPr>
          <a:xfrm>
            <a:off x="3617701" y="373972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5" name="Straight Connector 24"/>
          <p:cNvCxnSpPr/>
          <p:nvPr/>
        </p:nvCxnSpPr>
        <p:spPr>
          <a:xfrm>
            <a:off x="4109780" y="373972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4643404" y="373971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7" name="Rounded Rectangle 26"/>
          <p:cNvSpPr/>
          <p:nvPr/>
        </p:nvSpPr>
        <p:spPr>
          <a:xfrm>
            <a:off x="7158781" y="419280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665197" y="419280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cxnSp>
        <p:nvCxnSpPr>
          <p:cNvPr id="31" name="Straight Connector 30"/>
          <p:cNvCxnSpPr>
            <a:endCxn id="27" idx="0"/>
          </p:cNvCxnSpPr>
          <p:nvPr/>
        </p:nvCxnSpPr>
        <p:spPr>
          <a:xfrm>
            <a:off x="7376033" y="373971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2" name="Straight Connector 31"/>
          <p:cNvCxnSpPr/>
          <p:nvPr/>
        </p:nvCxnSpPr>
        <p:spPr>
          <a:xfrm>
            <a:off x="7879106" y="373971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390188" y="373971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916684" y="373971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501579" y="308206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580136" y="3082064"/>
            <a:ext cx="1056379" cy="369332"/>
          </a:xfrm>
          <a:prstGeom prst="rect">
            <a:avLst/>
          </a:prstGeom>
          <a:noFill/>
        </p:spPr>
        <p:txBody>
          <a:bodyPr wrap="none" rtlCol="0">
            <a:spAutoFit/>
          </a:bodyPr>
          <a:lstStyle/>
          <a:p>
            <a:r>
              <a:rPr lang="en-US" b="1" dirty="0">
                <a:solidFill>
                  <a:sysClr val="windowText" lastClr="000000"/>
                </a:solidFill>
              </a:rPr>
              <a:t>pSwitch2</a:t>
            </a:r>
          </a:p>
        </p:txBody>
      </p:sp>
      <p:sp>
        <p:nvSpPr>
          <p:cNvPr id="37" name="TextBox 36"/>
          <p:cNvSpPr txBox="1"/>
          <p:nvPr/>
        </p:nvSpPr>
        <p:spPr>
          <a:xfrm>
            <a:off x="5573853" y="3101143"/>
            <a:ext cx="784189" cy="307777"/>
          </a:xfrm>
          <a:prstGeom prst="rect">
            <a:avLst/>
          </a:prstGeom>
          <a:noFill/>
        </p:spPr>
        <p:txBody>
          <a:bodyPr wrap="none" rtlCol="0">
            <a:spAutoFit/>
          </a:bodyPr>
          <a:lstStyle/>
          <a:p>
            <a:r>
              <a:rPr lang="en-US" sz="1400" b="1" dirty="0"/>
              <a:t>  CLink1</a:t>
            </a:r>
          </a:p>
        </p:txBody>
      </p:sp>
      <p:cxnSp>
        <p:nvCxnSpPr>
          <p:cNvPr id="3" name="Straight Connector 2"/>
          <p:cNvCxnSpPr/>
          <p:nvPr/>
        </p:nvCxnSpPr>
        <p:spPr>
          <a:xfrm>
            <a:off x="4109780" y="4192800"/>
            <a:ext cx="538420" cy="582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0" name="Straight Connector 39"/>
          <p:cNvCxnSpPr/>
          <p:nvPr/>
        </p:nvCxnSpPr>
        <p:spPr>
          <a:xfrm>
            <a:off x="8382179" y="4192800"/>
            <a:ext cx="538420" cy="582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41" name="TextBox 40"/>
          <p:cNvSpPr txBox="1"/>
          <p:nvPr/>
        </p:nvSpPr>
        <p:spPr>
          <a:xfrm>
            <a:off x="3850972" y="4241400"/>
            <a:ext cx="1098378" cy="369332"/>
          </a:xfrm>
          <a:prstGeom prst="rect">
            <a:avLst/>
          </a:prstGeom>
          <a:noFill/>
        </p:spPr>
        <p:txBody>
          <a:bodyPr wrap="none" rtlCol="0">
            <a:spAutoFit/>
          </a:bodyPr>
          <a:lstStyle/>
          <a:p>
            <a:r>
              <a:rPr lang="en-US" dirty="0"/>
              <a:t>LoopLink1</a:t>
            </a:r>
          </a:p>
        </p:txBody>
      </p:sp>
      <p:sp>
        <p:nvSpPr>
          <p:cNvPr id="42" name="Rectangle 41"/>
          <p:cNvSpPr/>
          <p:nvPr/>
        </p:nvSpPr>
        <p:spPr>
          <a:xfrm>
            <a:off x="8153230" y="4241400"/>
            <a:ext cx="1098378" cy="369332"/>
          </a:xfrm>
          <a:prstGeom prst="rect">
            <a:avLst/>
          </a:prstGeom>
        </p:spPr>
        <p:txBody>
          <a:bodyPr wrap="none">
            <a:spAutoFit/>
          </a:bodyPr>
          <a:lstStyle/>
          <a:p>
            <a:r>
              <a:rPr lang="en-US" dirty="0"/>
              <a:t>LoopLink2</a:t>
            </a:r>
          </a:p>
        </p:txBody>
      </p:sp>
    </p:spTree>
    <p:extLst>
      <p:ext uri="{BB962C8B-B14F-4D97-AF65-F5344CB8AC3E}">
        <p14:creationId xmlns:p14="http://schemas.microsoft.com/office/powerpoint/2010/main" val="6864715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76011"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ysClr val="windowText" lastClr="000000"/>
              </a:solidFill>
            </a:endParaRPr>
          </a:p>
        </p:txBody>
      </p:sp>
      <p:sp>
        <p:nvSpPr>
          <p:cNvPr id="7" name="Rectangle 6"/>
          <p:cNvSpPr/>
          <p:nvPr/>
        </p:nvSpPr>
        <p:spPr>
          <a:xfrm>
            <a:off x="6650768"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172076" y="4907949"/>
            <a:ext cx="1478692" cy="4119"/>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900227" y="476378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dirty="0">
              <a:solidFill>
                <a:sysClr val="windowText" lastClr="000000"/>
              </a:solidFill>
            </a:endParaRPr>
          </a:p>
        </p:txBody>
      </p:sp>
      <p:sp>
        <p:nvSpPr>
          <p:cNvPr id="10" name="Rectangle 9"/>
          <p:cNvSpPr/>
          <p:nvPr/>
        </p:nvSpPr>
        <p:spPr>
          <a:xfrm>
            <a:off x="6650767" y="476378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5</a:t>
            </a:r>
          </a:p>
        </p:txBody>
      </p:sp>
      <p:sp>
        <p:nvSpPr>
          <p:cNvPr id="11" name="Rectangle 10"/>
          <p:cNvSpPr/>
          <p:nvPr/>
        </p:nvSpPr>
        <p:spPr>
          <a:xfrm>
            <a:off x="2869264" y="499444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a:t>
            </a:r>
          </a:p>
        </p:txBody>
      </p:sp>
      <p:sp>
        <p:nvSpPr>
          <p:cNvPr id="12" name="Rectangle 11"/>
          <p:cNvSpPr/>
          <p:nvPr/>
        </p:nvSpPr>
        <p:spPr>
          <a:xfrm>
            <a:off x="3380346" y="499444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13" name="Rectangle 12"/>
          <p:cNvSpPr/>
          <p:nvPr/>
        </p:nvSpPr>
        <p:spPr>
          <a:xfrm>
            <a:off x="3884746"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4" name="Rectangle 13"/>
          <p:cNvSpPr/>
          <p:nvPr/>
        </p:nvSpPr>
        <p:spPr>
          <a:xfrm>
            <a:off x="4395827"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5" name="Rectangle 14"/>
          <p:cNvSpPr/>
          <p:nvPr/>
        </p:nvSpPr>
        <p:spPr>
          <a:xfrm>
            <a:off x="7135518" y="499444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16" name="Rectangle 15"/>
          <p:cNvSpPr/>
          <p:nvPr/>
        </p:nvSpPr>
        <p:spPr>
          <a:xfrm>
            <a:off x="76466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1510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662081"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787935" y="5735853"/>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299017" y="5735853"/>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H2</a:t>
            </a:r>
          </a:p>
        </p:txBody>
      </p:sp>
      <p:cxnSp>
        <p:nvCxnSpPr>
          <p:cNvPr id="23" name="Straight Connector 22"/>
          <p:cNvCxnSpPr>
            <a:endCxn id="19" idx="0"/>
          </p:cNvCxnSpPr>
          <p:nvPr/>
        </p:nvCxnSpPr>
        <p:spPr>
          <a:xfrm>
            <a:off x="3005187" y="5282771"/>
            <a:ext cx="1" cy="45308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a:off x="3512926" y="5282771"/>
            <a:ext cx="1" cy="453082"/>
          </a:xfrm>
          <a:prstGeom prst="line">
            <a:avLst/>
          </a:prstGeom>
        </p:spPr>
        <p:style>
          <a:lnRef idx="3">
            <a:schemeClr val="accent5"/>
          </a:lnRef>
          <a:fillRef idx="0">
            <a:schemeClr val="accent5"/>
          </a:fillRef>
          <a:effectRef idx="2">
            <a:schemeClr val="accent5"/>
          </a:effectRef>
          <a:fontRef idx="minor">
            <a:schemeClr val="tx1"/>
          </a:fontRef>
        </p:style>
      </p:cxnSp>
      <p:cxnSp>
        <p:nvCxnSpPr>
          <p:cNvPr id="25" name="Straight Connector 24"/>
          <p:cNvCxnSpPr/>
          <p:nvPr/>
        </p:nvCxnSpPr>
        <p:spPr>
          <a:xfrm>
            <a:off x="4005005" y="5282771"/>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4538629"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7" name="Rounded Rectangle 26"/>
          <p:cNvSpPr/>
          <p:nvPr/>
        </p:nvSpPr>
        <p:spPr>
          <a:xfrm>
            <a:off x="7054006" y="5735851"/>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560422"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cxnSp>
        <p:nvCxnSpPr>
          <p:cNvPr id="31" name="Straight Connector 30"/>
          <p:cNvCxnSpPr>
            <a:endCxn id="27" idx="0"/>
          </p:cNvCxnSpPr>
          <p:nvPr/>
        </p:nvCxnSpPr>
        <p:spPr>
          <a:xfrm>
            <a:off x="7271258" y="5282769"/>
            <a:ext cx="1" cy="453082"/>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Straight Connector 31"/>
          <p:cNvCxnSpPr/>
          <p:nvPr/>
        </p:nvCxnSpPr>
        <p:spPr>
          <a:xfrm>
            <a:off x="7774331"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285413"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811909" y="528276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396804" y="462511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475361" y="4625114"/>
            <a:ext cx="1056379" cy="369332"/>
          </a:xfrm>
          <a:prstGeom prst="rect">
            <a:avLst/>
          </a:prstGeom>
          <a:noFill/>
        </p:spPr>
        <p:txBody>
          <a:bodyPr wrap="none" rtlCol="0">
            <a:spAutoFit/>
          </a:bodyPr>
          <a:lstStyle/>
          <a:p>
            <a:pPr algn="r"/>
            <a:r>
              <a:rPr lang="en-US" b="1" dirty="0">
                <a:solidFill>
                  <a:sysClr val="windowText" lastClr="000000"/>
                </a:solidFill>
              </a:rPr>
              <a:t>pSwitch2</a:t>
            </a:r>
          </a:p>
        </p:txBody>
      </p:sp>
      <p:sp>
        <p:nvSpPr>
          <p:cNvPr id="37" name="TextBox 36"/>
          <p:cNvSpPr txBox="1"/>
          <p:nvPr/>
        </p:nvSpPr>
        <p:spPr>
          <a:xfrm>
            <a:off x="5469078" y="4644193"/>
            <a:ext cx="784189" cy="307777"/>
          </a:xfrm>
          <a:prstGeom prst="rect">
            <a:avLst/>
          </a:prstGeom>
          <a:noFill/>
        </p:spPr>
        <p:txBody>
          <a:bodyPr wrap="none" rtlCol="0">
            <a:spAutoFit/>
          </a:bodyPr>
          <a:lstStyle/>
          <a:p>
            <a:r>
              <a:rPr lang="en-US" sz="1400" b="1" dirty="0"/>
              <a:t>  CLink1</a:t>
            </a:r>
          </a:p>
        </p:txBody>
      </p:sp>
      <p:sp>
        <p:nvSpPr>
          <p:cNvPr id="39" name="Rectangle 38"/>
          <p:cNvSpPr/>
          <p:nvPr/>
        </p:nvSpPr>
        <p:spPr>
          <a:xfrm>
            <a:off x="3670060"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0" name="Rectangle 39"/>
          <p:cNvSpPr/>
          <p:nvPr/>
        </p:nvSpPr>
        <p:spPr>
          <a:xfrm>
            <a:off x="6926769"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1" name="Rounded Rectangle 40"/>
          <p:cNvSpPr/>
          <p:nvPr/>
        </p:nvSpPr>
        <p:spPr>
          <a:xfrm>
            <a:off x="2770571" y="566318"/>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V1</a:t>
            </a:r>
          </a:p>
        </p:txBody>
      </p:sp>
      <p:sp>
        <p:nvSpPr>
          <p:cNvPr id="42" name="Rounded Rectangle 41"/>
          <p:cNvSpPr/>
          <p:nvPr/>
        </p:nvSpPr>
        <p:spPr>
          <a:xfrm>
            <a:off x="8486812" y="566317"/>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V3</a:t>
            </a:r>
          </a:p>
        </p:txBody>
      </p:sp>
      <p:cxnSp>
        <p:nvCxnSpPr>
          <p:cNvPr id="43" name="Straight Connector 42"/>
          <p:cNvCxnSpPr>
            <a:stCxn id="39" idx="3"/>
            <a:endCxn id="40" idx="1"/>
          </p:cNvCxnSpPr>
          <p:nvPr/>
        </p:nvCxnSpPr>
        <p:spPr>
          <a:xfrm>
            <a:off x="4771056" y="799584"/>
            <a:ext cx="2155713" cy="0"/>
          </a:xfrm>
          <a:prstGeom prst="line">
            <a:avLst/>
          </a:prstGeom>
          <a:ln/>
        </p:spPr>
        <p:style>
          <a:lnRef idx="3">
            <a:schemeClr val="dk1"/>
          </a:lnRef>
          <a:fillRef idx="0">
            <a:schemeClr val="dk1"/>
          </a:fillRef>
          <a:effectRef idx="2">
            <a:schemeClr val="dk1"/>
          </a:effectRef>
          <a:fontRef idx="minor">
            <a:schemeClr val="tx1"/>
          </a:fontRef>
        </p:style>
      </p:cxnSp>
      <p:cxnSp>
        <p:nvCxnSpPr>
          <p:cNvPr id="44" name="Straight Connector 43"/>
          <p:cNvCxnSpPr>
            <a:stCxn id="39" idx="2"/>
            <a:endCxn id="57" idx="1"/>
          </p:cNvCxnSpPr>
          <p:nvPr/>
        </p:nvCxnSpPr>
        <p:spPr>
          <a:xfrm>
            <a:off x="4220558" y="1056176"/>
            <a:ext cx="1070248" cy="75276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5" name="Straight Connector 44"/>
          <p:cNvCxnSpPr>
            <a:stCxn id="57" idx="3"/>
            <a:endCxn id="40" idx="2"/>
          </p:cNvCxnSpPr>
          <p:nvPr/>
        </p:nvCxnSpPr>
        <p:spPr>
          <a:xfrm flipV="1">
            <a:off x="6391802" y="1056176"/>
            <a:ext cx="1085465" cy="75276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6" name="Straight Connector 45"/>
          <p:cNvCxnSpPr>
            <a:stCxn id="41" idx="3"/>
            <a:endCxn id="39" idx="1"/>
          </p:cNvCxnSpPr>
          <p:nvPr/>
        </p:nvCxnSpPr>
        <p:spPr>
          <a:xfrm>
            <a:off x="3205076" y="799584"/>
            <a:ext cx="46498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7" name="Straight Connector 46"/>
          <p:cNvCxnSpPr>
            <a:stCxn id="40" idx="3"/>
            <a:endCxn id="42" idx="1"/>
          </p:cNvCxnSpPr>
          <p:nvPr/>
        </p:nvCxnSpPr>
        <p:spPr>
          <a:xfrm flipV="1">
            <a:off x="8027765" y="799583"/>
            <a:ext cx="459047" cy="1"/>
          </a:xfrm>
          <a:prstGeom prst="line">
            <a:avLst/>
          </a:prstGeom>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3664123" y="655420"/>
            <a:ext cx="27128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1</a:t>
            </a:r>
          </a:p>
        </p:txBody>
      </p:sp>
      <p:sp>
        <p:nvSpPr>
          <p:cNvPr id="49" name="Rectangle 48"/>
          <p:cNvSpPr/>
          <p:nvPr/>
        </p:nvSpPr>
        <p:spPr>
          <a:xfrm>
            <a:off x="4040382" y="767851"/>
            <a:ext cx="29616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50" name="Rectangle 49"/>
          <p:cNvSpPr/>
          <p:nvPr/>
        </p:nvSpPr>
        <p:spPr>
          <a:xfrm>
            <a:off x="4561133" y="648651"/>
            <a:ext cx="20993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3</a:t>
            </a:r>
          </a:p>
        </p:txBody>
      </p:sp>
      <p:sp>
        <p:nvSpPr>
          <p:cNvPr id="51" name="Rectangle 50"/>
          <p:cNvSpPr/>
          <p:nvPr/>
        </p:nvSpPr>
        <p:spPr>
          <a:xfrm>
            <a:off x="6926753" y="643984"/>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2</a:t>
            </a:r>
          </a:p>
        </p:txBody>
      </p:sp>
      <p:sp>
        <p:nvSpPr>
          <p:cNvPr id="52" name="Rectangle 51"/>
          <p:cNvSpPr/>
          <p:nvPr/>
        </p:nvSpPr>
        <p:spPr>
          <a:xfrm>
            <a:off x="7342535" y="781382"/>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3</a:t>
            </a:r>
          </a:p>
        </p:txBody>
      </p:sp>
      <p:sp>
        <p:nvSpPr>
          <p:cNvPr id="53" name="Rectangle 52"/>
          <p:cNvSpPr/>
          <p:nvPr/>
        </p:nvSpPr>
        <p:spPr>
          <a:xfrm>
            <a:off x="7817826" y="643985"/>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55" name="TextBox 54"/>
          <p:cNvSpPr txBox="1"/>
          <p:nvPr/>
        </p:nvSpPr>
        <p:spPr>
          <a:xfrm>
            <a:off x="5204994" y="505520"/>
            <a:ext cx="1229824" cy="307777"/>
          </a:xfrm>
          <a:prstGeom prst="rect">
            <a:avLst/>
          </a:prstGeom>
          <a:noFill/>
        </p:spPr>
        <p:txBody>
          <a:bodyPr wrap="none" rtlCol="0">
            <a:spAutoFit/>
          </a:bodyPr>
          <a:lstStyle/>
          <a:p>
            <a:r>
              <a:rPr lang="en-US" sz="1400" b="1" dirty="0"/>
              <a:t>  vL1 -&gt; CLink1</a:t>
            </a:r>
          </a:p>
        </p:txBody>
      </p:sp>
      <p:sp>
        <p:nvSpPr>
          <p:cNvPr id="56" name="TextBox 55"/>
          <p:cNvSpPr txBox="1"/>
          <p:nvPr/>
        </p:nvSpPr>
        <p:spPr>
          <a:xfrm>
            <a:off x="6860449" y="1359934"/>
            <a:ext cx="1229824" cy="307777"/>
          </a:xfrm>
          <a:prstGeom prst="rect">
            <a:avLst/>
          </a:prstGeom>
          <a:noFill/>
        </p:spPr>
        <p:txBody>
          <a:bodyPr wrap="none" rtlCol="0">
            <a:spAutoFit/>
          </a:bodyPr>
          <a:lstStyle/>
          <a:p>
            <a:r>
              <a:rPr lang="en-US" sz="1400" b="1" dirty="0"/>
              <a:t>  vL2 -&gt; CLink1</a:t>
            </a:r>
          </a:p>
        </p:txBody>
      </p:sp>
      <p:sp>
        <p:nvSpPr>
          <p:cNvPr id="57" name="Rectangle 56"/>
          <p:cNvSpPr/>
          <p:nvPr/>
        </p:nvSpPr>
        <p:spPr>
          <a:xfrm>
            <a:off x="5290806" y="1552344"/>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58" name="Rounded Rectangle 57"/>
          <p:cNvSpPr/>
          <p:nvPr/>
        </p:nvSpPr>
        <p:spPr>
          <a:xfrm>
            <a:off x="5624051" y="2306629"/>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V2</a:t>
            </a:r>
          </a:p>
        </p:txBody>
      </p:sp>
      <p:cxnSp>
        <p:nvCxnSpPr>
          <p:cNvPr id="59" name="Straight Connector 58"/>
          <p:cNvCxnSpPr>
            <a:stCxn id="58" idx="0"/>
            <a:endCxn id="57" idx="2"/>
          </p:cNvCxnSpPr>
          <p:nvPr/>
        </p:nvCxnSpPr>
        <p:spPr>
          <a:xfrm flipV="1">
            <a:off x="5841304" y="2065528"/>
            <a:ext cx="0" cy="241101"/>
          </a:xfrm>
          <a:prstGeom prst="line">
            <a:avLst/>
          </a:prstGeom>
        </p:spPr>
        <p:style>
          <a:lnRef idx="3">
            <a:schemeClr val="accent5"/>
          </a:lnRef>
          <a:fillRef idx="0">
            <a:schemeClr val="accent5"/>
          </a:fillRef>
          <a:effectRef idx="2">
            <a:schemeClr val="accent5"/>
          </a:effectRef>
          <a:fontRef idx="minor">
            <a:schemeClr val="tx1"/>
          </a:fontRef>
        </p:style>
      </p:cxnSp>
      <p:sp>
        <p:nvSpPr>
          <p:cNvPr id="60" name="Rectangle 59"/>
          <p:cNvSpPr/>
          <p:nvPr/>
        </p:nvSpPr>
        <p:spPr>
          <a:xfrm>
            <a:off x="5290525" y="1654693"/>
            <a:ext cx="209939" cy="2747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61" name="Rectangle 60"/>
          <p:cNvSpPr/>
          <p:nvPr/>
        </p:nvSpPr>
        <p:spPr>
          <a:xfrm>
            <a:off x="6182144" y="1656794"/>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3</a:t>
            </a:r>
          </a:p>
        </p:txBody>
      </p:sp>
      <p:sp>
        <p:nvSpPr>
          <p:cNvPr id="62" name="Rectangle 61"/>
          <p:cNvSpPr/>
          <p:nvPr/>
        </p:nvSpPr>
        <p:spPr>
          <a:xfrm>
            <a:off x="5743942" y="1790735"/>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1</a:t>
            </a:r>
          </a:p>
        </p:txBody>
      </p:sp>
      <p:sp>
        <p:nvSpPr>
          <p:cNvPr id="63" name="Rectangle 62"/>
          <p:cNvSpPr/>
          <p:nvPr/>
        </p:nvSpPr>
        <p:spPr>
          <a:xfrm>
            <a:off x="3964727" y="484189"/>
            <a:ext cx="573096"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b="1" dirty="0">
                <a:solidFill>
                  <a:sysClr val="windowText" lastClr="000000"/>
                </a:solidFill>
              </a:rPr>
              <a:t>vS1</a:t>
            </a:r>
          </a:p>
        </p:txBody>
      </p:sp>
      <p:sp>
        <p:nvSpPr>
          <p:cNvPr id="64" name="Rectangle 63"/>
          <p:cNvSpPr/>
          <p:nvPr/>
        </p:nvSpPr>
        <p:spPr>
          <a:xfrm>
            <a:off x="5616374" y="1504764"/>
            <a:ext cx="519694" cy="369332"/>
          </a:xfrm>
          <a:prstGeom prst="rect">
            <a:avLst/>
          </a:prstGeom>
        </p:spPr>
        <p:txBody>
          <a:bodyPr wrap="none">
            <a:spAutoFit/>
          </a:bodyPr>
          <a:lstStyle/>
          <a:p>
            <a:r>
              <a:rPr lang="en-US" b="1" dirty="0">
                <a:solidFill>
                  <a:sysClr val="windowText" lastClr="000000"/>
                </a:solidFill>
              </a:rPr>
              <a:t>vS2</a:t>
            </a:r>
          </a:p>
        </p:txBody>
      </p:sp>
      <p:sp>
        <p:nvSpPr>
          <p:cNvPr id="65" name="Rectangle 64"/>
          <p:cNvSpPr/>
          <p:nvPr/>
        </p:nvSpPr>
        <p:spPr>
          <a:xfrm>
            <a:off x="7222897" y="487524"/>
            <a:ext cx="51969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b="1" dirty="0">
                <a:solidFill>
                  <a:sysClr val="windowText" lastClr="000000"/>
                </a:solidFill>
              </a:rPr>
              <a:t>vS3</a:t>
            </a:r>
          </a:p>
        </p:txBody>
      </p:sp>
      <p:cxnSp>
        <p:nvCxnSpPr>
          <p:cNvPr id="66" name="Straight Connector 65"/>
          <p:cNvCxnSpPr/>
          <p:nvPr/>
        </p:nvCxnSpPr>
        <p:spPr>
          <a:xfrm>
            <a:off x="1047632" y="3594014"/>
            <a:ext cx="9484567" cy="0"/>
          </a:xfrm>
          <a:prstGeom prst="line">
            <a:avLst/>
          </a:prstGeom>
          <a:ln>
            <a:solidFill>
              <a:schemeClr val="tx1"/>
            </a:solidFill>
            <a:prstDash val="dash"/>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94644" y="3585636"/>
            <a:ext cx="1922449" cy="369332"/>
          </a:xfrm>
          <a:prstGeom prst="rect">
            <a:avLst/>
          </a:prstGeom>
          <a:noFill/>
        </p:spPr>
        <p:txBody>
          <a:bodyPr wrap="none" rtlCol="0">
            <a:spAutoFit/>
          </a:bodyPr>
          <a:lstStyle/>
          <a:p>
            <a:r>
              <a:rPr lang="en-US" b="1" dirty="0"/>
              <a:t>Physical Topology</a:t>
            </a:r>
          </a:p>
        </p:txBody>
      </p:sp>
      <p:sp>
        <p:nvSpPr>
          <p:cNvPr id="69" name="TextBox 68"/>
          <p:cNvSpPr txBox="1"/>
          <p:nvPr/>
        </p:nvSpPr>
        <p:spPr>
          <a:xfrm>
            <a:off x="88788" y="2578151"/>
            <a:ext cx="1779205" cy="369332"/>
          </a:xfrm>
          <a:prstGeom prst="rect">
            <a:avLst/>
          </a:prstGeom>
          <a:noFill/>
        </p:spPr>
        <p:txBody>
          <a:bodyPr wrap="none" rtlCol="0">
            <a:spAutoFit/>
          </a:bodyPr>
          <a:lstStyle/>
          <a:p>
            <a:r>
              <a:rPr lang="en-US" b="1" dirty="0"/>
              <a:t>Virtual Topology</a:t>
            </a:r>
          </a:p>
        </p:txBody>
      </p:sp>
      <p:cxnSp>
        <p:nvCxnSpPr>
          <p:cNvPr id="67" name="Straight Connector 2"/>
          <p:cNvCxnSpPr/>
          <p:nvPr/>
        </p:nvCxnSpPr>
        <p:spPr>
          <a:xfrm>
            <a:off x="3999044" y="5735850"/>
            <a:ext cx="538420" cy="582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70" name="TextBox 40"/>
          <p:cNvSpPr txBox="1"/>
          <p:nvPr/>
        </p:nvSpPr>
        <p:spPr>
          <a:xfrm>
            <a:off x="3748935" y="5785848"/>
            <a:ext cx="1098378" cy="369332"/>
          </a:xfrm>
          <a:prstGeom prst="rect">
            <a:avLst/>
          </a:prstGeom>
          <a:noFill/>
        </p:spPr>
        <p:txBody>
          <a:bodyPr wrap="none" rtlCol="0">
            <a:spAutoFit/>
          </a:bodyPr>
          <a:lstStyle/>
          <a:p>
            <a:r>
              <a:rPr lang="en-US" dirty="0"/>
              <a:t>LoopLink1</a:t>
            </a:r>
          </a:p>
        </p:txBody>
      </p:sp>
      <p:cxnSp>
        <p:nvCxnSpPr>
          <p:cNvPr id="71" name="Straight Connector 2"/>
          <p:cNvCxnSpPr/>
          <p:nvPr/>
        </p:nvCxnSpPr>
        <p:spPr>
          <a:xfrm>
            <a:off x="8281858" y="5735850"/>
            <a:ext cx="538420" cy="582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72" name="TextBox 40"/>
          <p:cNvSpPr txBox="1"/>
          <p:nvPr/>
        </p:nvSpPr>
        <p:spPr>
          <a:xfrm>
            <a:off x="8027765" y="5787133"/>
            <a:ext cx="1098378" cy="369332"/>
          </a:xfrm>
          <a:prstGeom prst="rect">
            <a:avLst/>
          </a:prstGeom>
          <a:noFill/>
        </p:spPr>
        <p:txBody>
          <a:bodyPr wrap="none" rtlCol="0">
            <a:spAutoFit/>
          </a:bodyPr>
          <a:lstStyle/>
          <a:p>
            <a:r>
              <a:rPr lang="en-US" dirty="0"/>
              <a:t>LoopLink2</a:t>
            </a:r>
          </a:p>
        </p:txBody>
      </p:sp>
      <p:sp>
        <p:nvSpPr>
          <p:cNvPr id="2" name="Rectangle 1"/>
          <p:cNvSpPr/>
          <p:nvPr/>
        </p:nvSpPr>
        <p:spPr>
          <a:xfrm>
            <a:off x="4896185" y="4763787"/>
            <a:ext cx="145550"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4907533" y="4721011"/>
            <a:ext cx="311304" cy="369332"/>
          </a:xfrm>
          <a:prstGeom prst="rect">
            <a:avLst/>
          </a:prstGeom>
          <a:noFill/>
        </p:spPr>
        <p:txBody>
          <a:bodyPr wrap="none" rtlCol="0">
            <a:spAutoFit/>
          </a:bodyPr>
          <a:lstStyle/>
          <a:p>
            <a:r>
              <a:rPr lang="en-US" dirty="0">
                <a:solidFill>
                  <a:schemeClr val="bg1"/>
                </a:solidFill>
              </a:rPr>
              <a:t>5</a:t>
            </a:r>
          </a:p>
        </p:txBody>
      </p:sp>
    </p:spTree>
    <p:extLst>
      <p:ext uri="{BB962C8B-B14F-4D97-AF65-F5344CB8AC3E}">
        <p14:creationId xmlns:p14="http://schemas.microsoft.com/office/powerpoint/2010/main" val="20484053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76011"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ysClr val="windowText" lastClr="000000"/>
              </a:solidFill>
            </a:endParaRPr>
          </a:p>
        </p:txBody>
      </p:sp>
      <p:sp>
        <p:nvSpPr>
          <p:cNvPr id="7" name="Rectangle 6"/>
          <p:cNvSpPr/>
          <p:nvPr/>
        </p:nvSpPr>
        <p:spPr>
          <a:xfrm>
            <a:off x="6650768"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172076" y="4907949"/>
            <a:ext cx="1478692" cy="4119"/>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9" name="Rectangle 8"/>
          <p:cNvSpPr/>
          <p:nvPr/>
        </p:nvSpPr>
        <p:spPr>
          <a:xfrm>
            <a:off x="4900227" y="476378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b="1" dirty="0">
              <a:solidFill>
                <a:sysClr val="windowText" lastClr="000000"/>
              </a:solidFill>
            </a:endParaRPr>
          </a:p>
        </p:txBody>
      </p:sp>
      <p:sp>
        <p:nvSpPr>
          <p:cNvPr id="10" name="Rectangle 9"/>
          <p:cNvSpPr/>
          <p:nvPr/>
        </p:nvSpPr>
        <p:spPr>
          <a:xfrm>
            <a:off x="6650767" y="476378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5</a:t>
            </a:r>
          </a:p>
        </p:txBody>
      </p:sp>
      <p:sp>
        <p:nvSpPr>
          <p:cNvPr id="11" name="Rectangle 10"/>
          <p:cNvSpPr/>
          <p:nvPr/>
        </p:nvSpPr>
        <p:spPr>
          <a:xfrm>
            <a:off x="2869264" y="499444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a:t>
            </a:r>
          </a:p>
        </p:txBody>
      </p:sp>
      <p:sp>
        <p:nvSpPr>
          <p:cNvPr id="12" name="Rectangle 11"/>
          <p:cNvSpPr/>
          <p:nvPr/>
        </p:nvSpPr>
        <p:spPr>
          <a:xfrm>
            <a:off x="3380346" y="499444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13" name="Rectangle 12"/>
          <p:cNvSpPr/>
          <p:nvPr/>
        </p:nvSpPr>
        <p:spPr>
          <a:xfrm>
            <a:off x="3884746" y="499444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3</a:t>
            </a:r>
          </a:p>
        </p:txBody>
      </p:sp>
      <p:sp>
        <p:nvSpPr>
          <p:cNvPr id="14" name="Rectangle 13"/>
          <p:cNvSpPr/>
          <p:nvPr/>
        </p:nvSpPr>
        <p:spPr>
          <a:xfrm>
            <a:off x="4395827" y="499444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4</a:t>
            </a:r>
          </a:p>
        </p:txBody>
      </p:sp>
      <p:sp>
        <p:nvSpPr>
          <p:cNvPr id="15" name="Rectangle 14"/>
          <p:cNvSpPr/>
          <p:nvPr/>
        </p:nvSpPr>
        <p:spPr>
          <a:xfrm>
            <a:off x="7135518" y="499444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16" name="Rectangle 15"/>
          <p:cNvSpPr/>
          <p:nvPr/>
        </p:nvSpPr>
        <p:spPr>
          <a:xfrm>
            <a:off x="76466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1510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662081"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787935" y="5735853"/>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299017" y="5735853"/>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H2</a:t>
            </a:r>
          </a:p>
        </p:txBody>
      </p:sp>
      <p:cxnSp>
        <p:nvCxnSpPr>
          <p:cNvPr id="23" name="Straight Connector 22"/>
          <p:cNvCxnSpPr>
            <a:endCxn id="19" idx="0"/>
          </p:cNvCxnSpPr>
          <p:nvPr/>
        </p:nvCxnSpPr>
        <p:spPr>
          <a:xfrm>
            <a:off x="3005187" y="5282771"/>
            <a:ext cx="1" cy="45308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a:off x="3512926" y="5282771"/>
            <a:ext cx="1" cy="453082"/>
          </a:xfrm>
          <a:prstGeom prst="line">
            <a:avLst/>
          </a:prstGeom>
        </p:spPr>
        <p:style>
          <a:lnRef idx="3">
            <a:schemeClr val="accent5"/>
          </a:lnRef>
          <a:fillRef idx="0">
            <a:schemeClr val="accent5"/>
          </a:fillRef>
          <a:effectRef idx="2">
            <a:schemeClr val="accent5"/>
          </a:effectRef>
          <a:fontRef idx="minor">
            <a:schemeClr val="tx1"/>
          </a:fontRef>
        </p:style>
      </p:cxnSp>
      <p:cxnSp>
        <p:nvCxnSpPr>
          <p:cNvPr id="25" name="Straight Connector 24"/>
          <p:cNvCxnSpPr/>
          <p:nvPr/>
        </p:nvCxnSpPr>
        <p:spPr>
          <a:xfrm>
            <a:off x="4005005" y="5282771"/>
            <a:ext cx="1" cy="453082"/>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26" name="Straight Connector 25"/>
          <p:cNvCxnSpPr/>
          <p:nvPr/>
        </p:nvCxnSpPr>
        <p:spPr>
          <a:xfrm>
            <a:off x="4538629" y="5282769"/>
            <a:ext cx="1" cy="453082"/>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27" name="Rounded Rectangle 26"/>
          <p:cNvSpPr/>
          <p:nvPr/>
        </p:nvSpPr>
        <p:spPr>
          <a:xfrm>
            <a:off x="7054006" y="5735851"/>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560422"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cxnSp>
        <p:nvCxnSpPr>
          <p:cNvPr id="31" name="Straight Connector 30"/>
          <p:cNvCxnSpPr>
            <a:endCxn id="27" idx="0"/>
          </p:cNvCxnSpPr>
          <p:nvPr/>
        </p:nvCxnSpPr>
        <p:spPr>
          <a:xfrm>
            <a:off x="7271258" y="5282769"/>
            <a:ext cx="1" cy="453082"/>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Straight Connector 31"/>
          <p:cNvCxnSpPr/>
          <p:nvPr/>
        </p:nvCxnSpPr>
        <p:spPr>
          <a:xfrm>
            <a:off x="7774331"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285413"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811909" y="528276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396804" y="462511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475361" y="4625114"/>
            <a:ext cx="1056379" cy="369332"/>
          </a:xfrm>
          <a:prstGeom prst="rect">
            <a:avLst/>
          </a:prstGeom>
          <a:noFill/>
        </p:spPr>
        <p:txBody>
          <a:bodyPr wrap="none" rtlCol="0">
            <a:spAutoFit/>
          </a:bodyPr>
          <a:lstStyle/>
          <a:p>
            <a:pPr algn="r"/>
            <a:r>
              <a:rPr lang="en-US" b="1" dirty="0">
                <a:solidFill>
                  <a:sysClr val="windowText" lastClr="000000"/>
                </a:solidFill>
              </a:rPr>
              <a:t>pSwitch2</a:t>
            </a:r>
          </a:p>
        </p:txBody>
      </p:sp>
      <p:sp>
        <p:nvSpPr>
          <p:cNvPr id="37" name="TextBox 36"/>
          <p:cNvSpPr txBox="1"/>
          <p:nvPr/>
        </p:nvSpPr>
        <p:spPr>
          <a:xfrm>
            <a:off x="5469078" y="4644193"/>
            <a:ext cx="784189" cy="307777"/>
          </a:xfrm>
          <a:prstGeom prst="rect">
            <a:avLst/>
          </a:prstGeom>
          <a:noFill/>
        </p:spPr>
        <p:txBody>
          <a:bodyPr wrap="none" rtlCol="0">
            <a:spAutoFit/>
          </a:bodyPr>
          <a:lstStyle/>
          <a:p>
            <a:r>
              <a:rPr lang="en-US" sz="1400" b="1" dirty="0"/>
              <a:t>  CLink1</a:t>
            </a:r>
          </a:p>
        </p:txBody>
      </p:sp>
      <p:sp>
        <p:nvSpPr>
          <p:cNvPr id="39" name="Rectangle 38"/>
          <p:cNvSpPr/>
          <p:nvPr/>
        </p:nvSpPr>
        <p:spPr>
          <a:xfrm>
            <a:off x="3670060"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0" name="Rectangle 39"/>
          <p:cNvSpPr/>
          <p:nvPr/>
        </p:nvSpPr>
        <p:spPr>
          <a:xfrm>
            <a:off x="6926769"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1" name="Rounded Rectangle 40"/>
          <p:cNvSpPr/>
          <p:nvPr/>
        </p:nvSpPr>
        <p:spPr>
          <a:xfrm>
            <a:off x="2770571" y="566318"/>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V1</a:t>
            </a:r>
          </a:p>
        </p:txBody>
      </p:sp>
      <p:sp>
        <p:nvSpPr>
          <p:cNvPr id="42" name="Rounded Rectangle 41"/>
          <p:cNvSpPr/>
          <p:nvPr/>
        </p:nvSpPr>
        <p:spPr>
          <a:xfrm>
            <a:off x="8486812" y="566317"/>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V3</a:t>
            </a:r>
          </a:p>
        </p:txBody>
      </p:sp>
      <p:cxnSp>
        <p:nvCxnSpPr>
          <p:cNvPr id="43" name="Straight Connector 42"/>
          <p:cNvCxnSpPr>
            <a:stCxn id="39" idx="3"/>
            <a:endCxn id="40" idx="1"/>
          </p:cNvCxnSpPr>
          <p:nvPr/>
        </p:nvCxnSpPr>
        <p:spPr>
          <a:xfrm>
            <a:off x="4771056" y="799584"/>
            <a:ext cx="2155713" cy="0"/>
          </a:xfrm>
          <a:prstGeom prst="line">
            <a:avLst/>
          </a:prstGeom>
          <a:ln/>
        </p:spPr>
        <p:style>
          <a:lnRef idx="3">
            <a:schemeClr val="dk1"/>
          </a:lnRef>
          <a:fillRef idx="0">
            <a:schemeClr val="dk1"/>
          </a:fillRef>
          <a:effectRef idx="2">
            <a:schemeClr val="dk1"/>
          </a:effectRef>
          <a:fontRef idx="minor">
            <a:schemeClr val="tx1"/>
          </a:fontRef>
        </p:style>
      </p:cxnSp>
      <p:cxnSp>
        <p:nvCxnSpPr>
          <p:cNvPr id="44" name="Straight Connector 43"/>
          <p:cNvCxnSpPr>
            <a:stCxn id="39" idx="2"/>
            <a:endCxn id="57" idx="1"/>
          </p:cNvCxnSpPr>
          <p:nvPr/>
        </p:nvCxnSpPr>
        <p:spPr>
          <a:xfrm>
            <a:off x="4220558" y="1056176"/>
            <a:ext cx="1070248" cy="75276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45" name="Straight Connector 44"/>
          <p:cNvCxnSpPr>
            <a:stCxn id="57" idx="3"/>
            <a:endCxn id="40" idx="2"/>
          </p:cNvCxnSpPr>
          <p:nvPr/>
        </p:nvCxnSpPr>
        <p:spPr>
          <a:xfrm flipV="1">
            <a:off x="6391802" y="1056176"/>
            <a:ext cx="1085465" cy="752760"/>
          </a:xfrm>
          <a:prstGeom prst="line">
            <a:avLst/>
          </a:prstGeom>
          <a:ln/>
        </p:spPr>
        <p:style>
          <a:lnRef idx="3">
            <a:schemeClr val="dk1"/>
          </a:lnRef>
          <a:fillRef idx="0">
            <a:schemeClr val="dk1"/>
          </a:fillRef>
          <a:effectRef idx="2">
            <a:schemeClr val="dk1"/>
          </a:effectRef>
          <a:fontRef idx="minor">
            <a:schemeClr val="tx1"/>
          </a:fontRef>
        </p:style>
      </p:cxnSp>
      <p:cxnSp>
        <p:nvCxnSpPr>
          <p:cNvPr id="46" name="Straight Connector 45"/>
          <p:cNvCxnSpPr>
            <a:stCxn id="41" idx="3"/>
            <a:endCxn id="39" idx="1"/>
          </p:cNvCxnSpPr>
          <p:nvPr/>
        </p:nvCxnSpPr>
        <p:spPr>
          <a:xfrm>
            <a:off x="3205076" y="799584"/>
            <a:ext cx="46498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7" name="Straight Connector 46"/>
          <p:cNvCxnSpPr>
            <a:stCxn id="40" idx="3"/>
            <a:endCxn id="42" idx="1"/>
          </p:cNvCxnSpPr>
          <p:nvPr/>
        </p:nvCxnSpPr>
        <p:spPr>
          <a:xfrm flipV="1">
            <a:off x="8027765" y="799583"/>
            <a:ext cx="459047" cy="1"/>
          </a:xfrm>
          <a:prstGeom prst="line">
            <a:avLst/>
          </a:prstGeom>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3664123" y="655420"/>
            <a:ext cx="27128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1</a:t>
            </a:r>
          </a:p>
        </p:txBody>
      </p:sp>
      <p:sp>
        <p:nvSpPr>
          <p:cNvPr id="49" name="Rectangle 48"/>
          <p:cNvSpPr/>
          <p:nvPr/>
        </p:nvSpPr>
        <p:spPr>
          <a:xfrm>
            <a:off x="4040382" y="767851"/>
            <a:ext cx="29616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a:t>
            </a:r>
          </a:p>
        </p:txBody>
      </p:sp>
      <p:sp>
        <p:nvSpPr>
          <p:cNvPr id="50" name="Rectangle 49"/>
          <p:cNvSpPr/>
          <p:nvPr/>
        </p:nvSpPr>
        <p:spPr>
          <a:xfrm>
            <a:off x="4561133" y="648651"/>
            <a:ext cx="20993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3</a:t>
            </a:r>
          </a:p>
        </p:txBody>
      </p:sp>
      <p:sp>
        <p:nvSpPr>
          <p:cNvPr id="51" name="Rectangle 50"/>
          <p:cNvSpPr/>
          <p:nvPr/>
        </p:nvSpPr>
        <p:spPr>
          <a:xfrm>
            <a:off x="6926753" y="643984"/>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2</a:t>
            </a:r>
          </a:p>
        </p:txBody>
      </p:sp>
      <p:sp>
        <p:nvSpPr>
          <p:cNvPr id="52" name="Rectangle 51"/>
          <p:cNvSpPr/>
          <p:nvPr/>
        </p:nvSpPr>
        <p:spPr>
          <a:xfrm>
            <a:off x="7342535" y="781382"/>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3</a:t>
            </a:r>
          </a:p>
        </p:txBody>
      </p:sp>
      <p:sp>
        <p:nvSpPr>
          <p:cNvPr id="53" name="Rectangle 52"/>
          <p:cNvSpPr/>
          <p:nvPr/>
        </p:nvSpPr>
        <p:spPr>
          <a:xfrm>
            <a:off x="7817826" y="643985"/>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55" name="TextBox 54"/>
          <p:cNvSpPr txBox="1"/>
          <p:nvPr/>
        </p:nvSpPr>
        <p:spPr>
          <a:xfrm>
            <a:off x="5243094" y="505520"/>
            <a:ext cx="1189749" cy="307777"/>
          </a:xfrm>
          <a:prstGeom prst="rect">
            <a:avLst/>
          </a:prstGeom>
          <a:noFill/>
        </p:spPr>
        <p:txBody>
          <a:bodyPr wrap="none" rtlCol="0">
            <a:spAutoFit/>
          </a:bodyPr>
          <a:lstStyle/>
          <a:p>
            <a:r>
              <a:rPr lang="en-US" sz="1400" b="1" dirty="0"/>
              <a:t> vL1 -&gt; CLink1</a:t>
            </a:r>
          </a:p>
        </p:txBody>
      </p:sp>
      <p:sp>
        <p:nvSpPr>
          <p:cNvPr id="56" name="TextBox 55"/>
          <p:cNvSpPr txBox="1"/>
          <p:nvPr/>
        </p:nvSpPr>
        <p:spPr>
          <a:xfrm>
            <a:off x="6763833" y="1359151"/>
            <a:ext cx="1229824" cy="307777"/>
          </a:xfrm>
          <a:prstGeom prst="rect">
            <a:avLst/>
          </a:prstGeom>
          <a:noFill/>
        </p:spPr>
        <p:txBody>
          <a:bodyPr wrap="none" rtlCol="0">
            <a:spAutoFit/>
          </a:bodyPr>
          <a:lstStyle/>
          <a:p>
            <a:r>
              <a:rPr lang="en-US" sz="1400" b="1" dirty="0"/>
              <a:t>  vL2 -&gt; CLink1</a:t>
            </a:r>
          </a:p>
        </p:txBody>
      </p:sp>
      <p:sp>
        <p:nvSpPr>
          <p:cNvPr id="57" name="Rectangle 56"/>
          <p:cNvSpPr/>
          <p:nvPr/>
        </p:nvSpPr>
        <p:spPr>
          <a:xfrm>
            <a:off x="5290806" y="1552344"/>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58" name="Rounded Rectangle 57"/>
          <p:cNvSpPr/>
          <p:nvPr/>
        </p:nvSpPr>
        <p:spPr>
          <a:xfrm>
            <a:off x="5624051" y="2306629"/>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V2</a:t>
            </a:r>
          </a:p>
        </p:txBody>
      </p:sp>
      <p:cxnSp>
        <p:nvCxnSpPr>
          <p:cNvPr id="59" name="Straight Connector 58"/>
          <p:cNvCxnSpPr>
            <a:stCxn id="58" idx="0"/>
            <a:endCxn id="57" idx="2"/>
          </p:cNvCxnSpPr>
          <p:nvPr/>
        </p:nvCxnSpPr>
        <p:spPr>
          <a:xfrm flipV="1">
            <a:off x="5841304" y="2065528"/>
            <a:ext cx="0" cy="241101"/>
          </a:xfrm>
          <a:prstGeom prst="line">
            <a:avLst/>
          </a:prstGeom>
        </p:spPr>
        <p:style>
          <a:lnRef idx="3">
            <a:schemeClr val="accent5"/>
          </a:lnRef>
          <a:fillRef idx="0">
            <a:schemeClr val="accent5"/>
          </a:fillRef>
          <a:effectRef idx="2">
            <a:schemeClr val="accent5"/>
          </a:effectRef>
          <a:fontRef idx="minor">
            <a:schemeClr val="tx1"/>
          </a:fontRef>
        </p:style>
      </p:cxnSp>
      <p:sp>
        <p:nvSpPr>
          <p:cNvPr id="60" name="Rectangle 59"/>
          <p:cNvSpPr/>
          <p:nvPr/>
        </p:nvSpPr>
        <p:spPr>
          <a:xfrm>
            <a:off x="5290525" y="1654693"/>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61" name="Rectangle 60"/>
          <p:cNvSpPr/>
          <p:nvPr/>
        </p:nvSpPr>
        <p:spPr>
          <a:xfrm>
            <a:off x="6182144" y="1656794"/>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3</a:t>
            </a:r>
          </a:p>
        </p:txBody>
      </p:sp>
      <p:sp>
        <p:nvSpPr>
          <p:cNvPr id="62" name="Rectangle 61"/>
          <p:cNvSpPr/>
          <p:nvPr/>
        </p:nvSpPr>
        <p:spPr>
          <a:xfrm>
            <a:off x="5743942" y="1790735"/>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1</a:t>
            </a:r>
          </a:p>
        </p:txBody>
      </p:sp>
      <p:sp>
        <p:nvSpPr>
          <p:cNvPr id="63" name="Rectangle 62"/>
          <p:cNvSpPr/>
          <p:nvPr/>
        </p:nvSpPr>
        <p:spPr>
          <a:xfrm>
            <a:off x="3964727" y="484189"/>
            <a:ext cx="573096"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b="1" dirty="0">
                <a:solidFill>
                  <a:sysClr val="windowText" lastClr="000000"/>
                </a:solidFill>
              </a:rPr>
              <a:t>vS1</a:t>
            </a:r>
          </a:p>
        </p:txBody>
      </p:sp>
      <p:sp>
        <p:nvSpPr>
          <p:cNvPr id="64" name="Rectangle 63"/>
          <p:cNvSpPr/>
          <p:nvPr/>
        </p:nvSpPr>
        <p:spPr>
          <a:xfrm>
            <a:off x="5616374" y="1504764"/>
            <a:ext cx="519694" cy="369332"/>
          </a:xfrm>
          <a:prstGeom prst="rect">
            <a:avLst/>
          </a:prstGeom>
        </p:spPr>
        <p:txBody>
          <a:bodyPr wrap="none">
            <a:spAutoFit/>
          </a:bodyPr>
          <a:lstStyle/>
          <a:p>
            <a:r>
              <a:rPr lang="en-US" b="1" dirty="0">
                <a:solidFill>
                  <a:sysClr val="windowText" lastClr="000000"/>
                </a:solidFill>
              </a:rPr>
              <a:t>vS2</a:t>
            </a:r>
          </a:p>
        </p:txBody>
      </p:sp>
      <p:sp>
        <p:nvSpPr>
          <p:cNvPr id="65" name="Rectangle 64"/>
          <p:cNvSpPr/>
          <p:nvPr/>
        </p:nvSpPr>
        <p:spPr>
          <a:xfrm>
            <a:off x="7222897" y="487524"/>
            <a:ext cx="51969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b="1" dirty="0">
                <a:solidFill>
                  <a:sysClr val="windowText" lastClr="000000"/>
                </a:solidFill>
              </a:rPr>
              <a:t>vS3</a:t>
            </a:r>
          </a:p>
        </p:txBody>
      </p:sp>
      <p:cxnSp>
        <p:nvCxnSpPr>
          <p:cNvPr id="66" name="Straight Connector 65"/>
          <p:cNvCxnSpPr/>
          <p:nvPr/>
        </p:nvCxnSpPr>
        <p:spPr>
          <a:xfrm>
            <a:off x="1047632" y="3594014"/>
            <a:ext cx="9484567" cy="0"/>
          </a:xfrm>
          <a:prstGeom prst="line">
            <a:avLst/>
          </a:prstGeom>
          <a:ln>
            <a:solidFill>
              <a:schemeClr val="tx1"/>
            </a:solidFill>
            <a:prstDash val="dash"/>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94644" y="3585636"/>
            <a:ext cx="1922449" cy="369332"/>
          </a:xfrm>
          <a:prstGeom prst="rect">
            <a:avLst/>
          </a:prstGeom>
          <a:noFill/>
        </p:spPr>
        <p:txBody>
          <a:bodyPr wrap="none" rtlCol="0">
            <a:spAutoFit/>
          </a:bodyPr>
          <a:lstStyle/>
          <a:p>
            <a:r>
              <a:rPr lang="en-US" b="1" dirty="0"/>
              <a:t>Physical Topology</a:t>
            </a:r>
          </a:p>
        </p:txBody>
      </p:sp>
      <p:sp>
        <p:nvSpPr>
          <p:cNvPr id="69" name="TextBox 68"/>
          <p:cNvSpPr txBox="1"/>
          <p:nvPr/>
        </p:nvSpPr>
        <p:spPr>
          <a:xfrm>
            <a:off x="88788" y="2578151"/>
            <a:ext cx="1779205" cy="369332"/>
          </a:xfrm>
          <a:prstGeom prst="rect">
            <a:avLst/>
          </a:prstGeom>
          <a:noFill/>
        </p:spPr>
        <p:txBody>
          <a:bodyPr wrap="none" rtlCol="0">
            <a:spAutoFit/>
          </a:bodyPr>
          <a:lstStyle/>
          <a:p>
            <a:r>
              <a:rPr lang="en-US" b="1" dirty="0"/>
              <a:t>Virtual Topology</a:t>
            </a:r>
          </a:p>
        </p:txBody>
      </p:sp>
      <p:cxnSp>
        <p:nvCxnSpPr>
          <p:cNvPr id="67" name="Straight Connector 2"/>
          <p:cNvCxnSpPr/>
          <p:nvPr/>
        </p:nvCxnSpPr>
        <p:spPr>
          <a:xfrm>
            <a:off x="3999044" y="5735850"/>
            <a:ext cx="538420" cy="582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70" name="TextBox 40"/>
          <p:cNvSpPr txBox="1"/>
          <p:nvPr/>
        </p:nvSpPr>
        <p:spPr>
          <a:xfrm>
            <a:off x="3733522" y="5811739"/>
            <a:ext cx="1098378" cy="369332"/>
          </a:xfrm>
          <a:prstGeom prst="rect">
            <a:avLst/>
          </a:prstGeom>
          <a:noFill/>
        </p:spPr>
        <p:txBody>
          <a:bodyPr wrap="none" rtlCol="0">
            <a:spAutoFit/>
          </a:bodyPr>
          <a:lstStyle/>
          <a:p>
            <a:r>
              <a:rPr lang="en-US" dirty="0"/>
              <a:t>LoopLink1</a:t>
            </a:r>
          </a:p>
        </p:txBody>
      </p:sp>
      <p:cxnSp>
        <p:nvCxnSpPr>
          <p:cNvPr id="71" name="Straight Connector 2"/>
          <p:cNvCxnSpPr/>
          <p:nvPr/>
        </p:nvCxnSpPr>
        <p:spPr>
          <a:xfrm>
            <a:off x="8281858" y="5735850"/>
            <a:ext cx="538420" cy="582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72" name="TextBox 40"/>
          <p:cNvSpPr txBox="1"/>
          <p:nvPr/>
        </p:nvSpPr>
        <p:spPr>
          <a:xfrm>
            <a:off x="8027765" y="5787133"/>
            <a:ext cx="1098378" cy="369332"/>
          </a:xfrm>
          <a:prstGeom prst="rect">
            <a:avLst/>
          </a:prstGeom>
          <a:noFill/>
        </p:spPr>
        <p:txBody>
          <a:bodyPr wrap="none" rtlCol="0">
            <a:spAutoFit/>
          </a:bodyPr>
          <a:lstStyle/>
          <a:p>
            <a:r>
              <a:rPr lang="en-US" dirty="0"/>
              <a:t>LoopLink2</a:t>
            </a:r>
          </a:p>
        </p:txBody>
      </p:sp>
      <p:sp>
        <p:nvSpPr>
          <p:cNvPr id="2" name="Rectangle 1"/>
          <p:cNvSpPr/>
          <p:nvPr/>
        </p:nvSpPr>
        <p:spPr>
          <a:xfrm>
            <a:off x="4896185" y="4763787"/>
            <a:ext cx="145550"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4883170" y="4730189"/>
            <a:ext cx="311304" cy="369332"/>
          </a:xfrm>
          <a:prstGeom prst="rect">
            <a:avLst/>
          </a:prstGeom>
          <a:noFill/>
        </p:spPr>
        <p:txBody>
          <a:bodyPr wrap="none" rtlCol="0">
            <a:spAutoFit/>
          </a:bodyPr>
          <a:lstStyle/>
          <a:p>
            <a:r>
              <a:rPr lang="en-US" b="1" dirty="0">
                <a:solidFill>
                  <a:schemeClr val="bg1"/>
                </a:solidFill>
              </a:rPr>
              <a:t>5</a:t>
            </a:r>
          </a:p>
        </p:txBody>
      </p:sp>
      <p:sp>
        <p:nvSpPr>
          <p:cNvPr id="73" name="TextBox 72"/>
          <p:cNvSpPr txBox="1"/>
          <p:nvPr/>
        </p:nvSpPr>
        <p:spPr>
          <a:xfrm>
            <a:off x="3407031" y="1452934"/>
            <a:ext cx="1499128" cy="307777"/>
          </a:xfrm>
          <a:prstGeom prst="rect">
            <a:avLst/>
          </a:prstGeom>
          <a:noFill/>
        </p:spPr>
        <p:txBody>
          <a:bodyPr wrap="none" rtlCol="0">
            <a:spAutoFit/>
          </a:bodyPr>
          <a:lstStyle/>
          <a:p>
            <a:r>
              <a:rPr lang="en-US" sz="1400" b="1" dirty="0"/>
              <a:t>  vL3 -&gt; LoopLink1</a:t>
            </a:r>
          </a:p>
        </p:txBody>
      </p:sp>
    </p:spTree>
    <p:extLst>
      <p:ext uri="{BB962C8B-B14F-4D97-AF65-F5344CB8AC3E}">
        <p14:creationId xmlns:p14="http://schemas.microsoft.com/office/powerpoint/2010/main" val="773956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76011"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dirty="0">
              <a:solidFill>
                <a:sysClr val="windowText" lastClr="000000"/>
              </a:solidFill>
            </a:endParaRPr>
          </a:p>
        </p:txBody>
      </p:sp>
      <p:sp>
        <p:nvSpPr>
          <p:cNvPr id="7" name="Rectangle 6"/>
          <p:cNvSpPr/>
          <p:nvPr/>
        </p:nvSpPr>
        <p:spPr>
          <a:xfrm>
            <a:off x="6650768" y="4541365"/>
            <a:ext cx="2496065" cy="74140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cxnSp>
        <p:nvCxnSpPr>
          <p:cNvPr id="8" name="Straight Connector 7"/>
          <p:cNvCxnSpPr>
            <a:stCxn id="9" idx="3"/>
            <a:endCxn id="7" idx="1"/>
          </p:cNvCxnSpPr>
          <p:nvPr/>
        </p:nvCxnSpPr>
        <p:spPr>
          <a:xfrm>
            <a:off x="5172076" y="4907949"/>
            <a:ext cx="1478692" cy="4119"/>
          </a:xfrm>
          <a:prstGeom prst="line">
            <a:avLst/>
          </a:prstGeom>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a:xfrm>
            <a:off x="4900227" y="476378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5</a:t>
            </a:r>
          </a:p>
        </p:txBody>
      </p:sp>
      <p:sp>
        <p:nvSpPr>
          <p:cNvPr id="10" name="Rectangle 9"/>
          <p:cNvSpPr/>
          <p:nvPr/>
        </p:nvSpPr>
        <p:spPr>
          <a:xfrm>
            <a:off x="6650767" y="476378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5</a:t>
            </a:r>
          </a:p>
        </p:txBody>
      </p:sp>
      <p:sp>
        <p:nvSpPr>
          <p:cNvPr id="11" name="Rectangle 10"/>
          <p:cNvSpPr/>
          <p:nvPr/>
        </p:nvSpPr>
        <p:spPr>
          <a:xfrm>
            <a:off x="2869264" y="499444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a:t>
            </a:r>
          </a:p>
        </p:txBody>
      </p:sp>
      <p:sp>
        <p:nvSpPr>
          <p:cNvPr id="12" name="Rectangle 11"/>
          <p:cNvSpPr/>
          <p:nvPr/>
        </p:nvSpPr>
        <p:spPr>
          <a:xfrm>
            <a:off x="3380346" y="4994447"/>
            <a:ext cx="271849" cy="28832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13" name="Rectangle 12"/>
          <p:cNvSpPr/>
          <p:nvPr/>
        </p:nvSpPr>
        <p:spPr>
          <a:xfrm>
            <a:off x="3884746" y="4994447"/>
            <a:ext cx="271849" cy="288324"/>
          </a:xfrm>
          <a:prstGeom prst="rect">
            <a:avLst/>
          </a:prstGeom>
          <a:solidFill>
            <a:schemeClr val="accent5"/>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ysClr val="windowText" lastClr="000000"/>
                </a:solidFill>
              </a:rPr>
              <a:t>3</a:t>
            </a:r>
          </a:p>
        </p:txBody>
      </p:sp>
      <p:sp>
        <p:nvSpPr>
          <p:cNvPr id="14" name="Rectangle 13"/>
          <p:cNvSpPr/>
          <p:nvPr/>
        </p:nvSpPr>
        <p:spPr>
          <a:xfrm>
            <a:off x="4395827" y="4994447"/>
            <a:ext cx="271849" cy="288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4</a:t>
            </a:r>
          </a:p>
        </p:txBody>
      </p:sp>
      <p:sp>
        <p:nvSpPr>
          <p:cNvPr id="15" name="Rectangle 14"/>
          <p:cNvSpPr/>
          <p:nvPr/>
        </p:nvSpPr>
        <p:spPr>
          <a:xfrm>
            <a:off x="7135518" y="4994447"/>
            <a:ext cx="271849" cy="2883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16" name="Rectangle 15"/>
          <p:cNvSpPr/>
          <p:nvPr/>
        </p:nvSpPr>
        <p:spPr>
          <a:xfrm>
            <a:off x="76466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2</a:t>
            </a:r>
          </a:p>
        </p:txBody>
      </p:sp>
      <p:sp>
        <p:nvSpPr>
          <p:cNvPr id="17" name="Rectangle 16"/>
          <p:cNvSpPr/>
          <p:nvPr/>
        </p:nvSpPr>
        <p:spPr>
          <a:xfrm>
            <a:off x="8151000"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3</a:t>
            </a:r>
          </a:p>
        </p:txBody>
      </p:sp>
      <p:sp>
        <p:nvSpPr>
          <p:cNvPr id="18" name="Rectangle 17"/>
          <p:cNvSpPr/>
          <p:nvPr/>
        </p:nvSpPr>
        <p:spPr>
          <a:xfrm>
            <a:off x="8662081" y="499444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4</a:t>
            </a:r>
          </a:p>
        </p:txBody>
      </p:sp>
      <p:sp>
        <p:nvSpPr>
          <p:cNvPr id="19" name="Rounded Rectangle 18"/>
          <p:cNvSpPr/>
          <p:nvPr/>
        </p:nvSpPr>
        <p:spPr>
          <a:xfrm>
            <a:off x="2787935" y="5735853"/>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H1</a:t>
            </a:r>
          </a:p>
        </p:txBody>
      </p:sp>
      <p:sp>
        <p:nvSpPr>
          <p:cNvPr id="20" name="Rounded Rectangle 19"/>
          <p:cNvSpPr/>
          <p:nvPr/>
        </p:nvSpPr>
        <p:spPr>
          <a:xfrm>
            <a:off x="3299017" y="5735853"/>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H2</a:t>
            </a:r>
          </a:p>
        </p:txBody>
      </p:sp>
      <p:cxnSp>
        <p:nvCxnSpPr>
          <p:cNvPr id="23" name="Straight Connector 22"/>
          <p:cNvCxnSpPr>
            <a:endCxn id="19" idx="0"/>
          </p:cNvCxnSpPr>
          <p:nvPr/>
        </p:nvCxnSpPr>
        <p:spPr>
          <a:xfrm>
            <a:off x="3005187" y="5282771"/>
            <a:ext cx="1" cy="453082"/>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a:off x="3512926" y="5282771"/>
            <a:ext cx="1" cy="453082"/>
          </a:xfrm>
          <a:prstGeom prst="line">
            <a:avLst/>
          </a:prstGeom>
        </p:spPr>
        <p:style>
          <a:lnRef idx="3">
            <a:schemeClr val="accent5"/>
          </a:lnRef>
          <a:fillRef idx="0">
            <a:schemeClr val="accent5"/>
          </a:fillRef>
          <a:effectRef idx="2">
            <a:schemeClr val="accent5"/>
          </a:effectRef>
          <a:fontRef idx="minor">
            <a:schemeClr val="tx1"/>
          </a:fontRef>
        </p:style>
      </p:cxnSp>
      <p:cxnSp>
        <p:nvCxnSpPr>
          <p:cNvPr id="25" name="Straight Connector 24"/>
          <p:cNvCxnSpPr/>
          <p:nvPr/>
        </p:nvCxnSpPr>
        <p:spPr>
          <a:xfrm>
            <a:off x="4005005" y="5282771"/>
            <a:ext cx="1" cy="453082"/>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a:off x="4538629" y="5282769"/>
            <a:ext cx="1" cy="453082"/>
          </a:xfrm>
          <a:prstGeom prst="line">
            <a:avLst/>
          </a:prstGeom>
        </p:spPr>
        <p:style>
          <a:lnRef idx="3">
            <a:schemeClr val="accent2"/>
          </a:lnRef>
          <a:fillRef idx="0">
            <a:schemeClr val="accent2"/>
          </a:fillRef>
          <a:effectRef idx="2">
            <a:schemeClr val="accent2"/>
          </a:effectRef>
          <a:fontRef idx="minor">
            <a:schemeClr val="tx1"/>
          </a:fontRef>
        </p:style>
      </p:cxnSp>
      <p:sp>
        <p:nvSpPr>
          <p:cNvPr id="27" name="Rounded Rectangle 26"/>
          <p:cNvSpPr/>
          <p:nvPr/>
        </p:nvSpPr>
        <p:spPr>
          <a:xfrm>
            <a:off x="7054006" y="5735851"/>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H5</a:t>
            </a:r>
          </a:p>
        </p:txBody>
      </p:sp>
      <p:sp>
        <p:nvSpPr>
          <p:cNvPr id="28" name="Rounded Rectangle 27"/>
          <p:cNvSpPr/>
          <p:nvPr/>
        </p:nvSpPr>
        <p:spPr>
          <a:xfrm>
            <a:off x="7560422" y="5735851"/>
            <a:ext cx="434505" cy="46653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ysClr val="windowText" lastClr="000000"/>
                </a:solidFill>
              </a:rPr>
              <a:t>H6</a:t>
            </a:r>
          </a:p>
        </p:txBody>
      </p:sp>
      <p:cxnSp>
        <p:nvCxnSpPr>
          <p:cNvPr id="31" name="Straight Connector 30"/>
          <p:cNvCxnSpPr>
            <a:endCxn id="27" idx="0"/>
          </p:cNvCxnSpPr>
          <p:nvPr/>
        </p:nvCxnSpPr>
        <p:spPr>
          <a:xfrm>
            <a:off x="7271258" y="5282769"/>
            <a:ext cx="1" cy="453082"/>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Straight Connector 31"/>
          <p:cNvCxnSpPr/>
          <p:nvPr/>
        </p:nvCxnSpPr>
        <p:spPr>
          <a:xfrm>
            <a:off x="7774331"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3" name="Straight Connector 32"/>
          <p:cNvCxnSpPr/>
          <p:nvPr/>
        </p:nvCxnSpPr>
        <p:spPr>
          <a:xfrm>
            <a:off x="8285413" y="5282769"/>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34" name="Straight Connector 33"/>
          <p:cNvCxnSpPr/>
          <p:nvPr/>
        </p:nvCxnSpPr>
        <p:spPr>
          <a:xfrm>
            <a:off x="8811909" y="5282768"/>
            <a:ext cx="1" cy="45308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35" name="TextBox 34"/>
          <p:cNvSpPr txBox="1"/>
          <p:nvPr/>
        </p:nvSpPr>
        <p:spPr>
          <a:xfrm>
            <a:off x="3396804" y="4625114"/>
            <a:ext cx="1056379" cy="369332"/>
          </a:xfrm>
          <a:prstGeom prst="rect">
            <a:avLst/>
          </a:prstGeom>
          <a:noFill/>
        </p:spPr>
        <p:txBody>
          <a:bodyPr wrap="none" rtlCol="0">
            <a:spAutoFit/>
          </a:bodyPr>
          <a:lstStyle/>
          <a:p>
            <a:r>
              <a:rPr lang="en-US" b="1" dirty="0">
                <a:solidFill>
                  <a:sysClr val="windowText" lastClr="000000"/>
                </a:solidFill>
              </a:rPr>
              <a:t>pSwitch1</a:t>
            </a:r>
          </a:p>
        </p:txBody>
      </p:sp>
      <p:sp>
        <p:nvSpPr>
          <p:cNvPr id="36" name="TextBox 35"/>
          <p:cNvSpPr txBox="1"/>
          <p:nvPr/>
        </p:nvSpPr>
        <p:spPr>
          <a:xfrm>
            <a:off x="7475361" y="4625114"/>
            <a:ext cx="1056379" cy="369332"/>
          </a:xfrm>
          <a:prstGeom prst="rect">
            <a:avLst/>
          </a:prstGeom>
          <a:noFill/>
        </p:spPr>
        <p:txBody>
          <a:bodyPr wrap="none" rtlCol="0">
            <a:spAutoFit/>
          </a:bodyPr>
          <a:lstStyle/>
          <a:p>
            <a:pPr algn="r"/>
            <a:r>
              <a:rPr lang="en-US" b="1" dirty="0">
                <a:solidFill>
                  <a:sysClr val="windowText" lastClr="000000"/>
                </a:solidFill>
              </a:rPr>
              <a:t>pSwitch2</a:t>
            </a:r>
          </a:p>
        </p:txBody>
      </p:sp>
      <p:sp>
        <p:nvSpPr>
          <p:cNvPr id="37" name="TextBox 36"/>
          <p:cNvSpPr txBox="1"/>
          <p:nvPr/>
        </p:nvSpPr>
        <p:spPr>
          <a:xfrm>
            <a:off x="5469078" y="4644193"/>
            <a:ext cx="784189" cy="307777"/>
          </a:xfrm>
          <a:prstGeom prst="rect">
            <a:avLst/>
          </a:prstGeom>
          <a:noFill/>
        </p:spPr>
        <p:txBody>
          <a:bodyPr wrap="none" rtlCol="0">
            <a:spAutoFit/>
          </a:bodyPr>
          <a:lstStyle/>
          <a:p>
            <a:r>
              <a:rPr lang="en-US" sz="1400" b="1" dirty="0"/>
              <a:t>  CLink1</a:t>
            </a:r>
          </a:p>
        </p:txBody>
      </p:sp>
      <p:sp>
        <p:nvSpPr>
          <p:cNvPr id="39" name="Rectangle 38"/>
          <p:cNvSpPr/>
          <p:nvPr/>
        </p:nvSpPr>
        <p:spPr>
          <a:xfrm>
            <a:off x="3670060"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0" name="Rectangle 39"/>
          <p:cNvSpPr/>
          <p:nvPr/>
        </p:nvSpPr>
        <p:spPr>
          <a:xfrm>
            <a:off x="6926769" y="542992"/>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41" name="Rounded Rectangle 40"/>
          <p:cNvSpPr/>
          <p:nvPr/>
        </p:nvSpPr>
        <p:spPr>
          <a:xfrm>
            <a:off x="2770571" y="566318"/>
            <a:ext cx="434505" cy="466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H1</a:t>
            </a:r>
          </a:p>
        </p:txBody>
      </p:sp>
      <p:sp>
        <p:nvSpPr>
          <p:cNvPr id="42" name="Rounded Rectangle 41"/>
          <p:cNvSpPr/>
          <p:nvPr/>
        </p:nvSpPr>
        <p:spPr>
          <a:xfrm>
            <a:off x="8486812" y="566317"/>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H5</a:t>
            </a:r>
          </a:p>
        </p:txBody>
      </p:sp>
      <p:cxnSp>
        <p:nvCxnSpPr>
          <p:cNvPr id="43" name="Straight Connector 42"/>
          <p:cNvCxnSpPr>
            <a:stCxn id="39" idx="3"/>
            <a:endCxn id="40" idx="1"/>
          </p:cNvCxnSpPr>
          <p:nvPr/>
        </p:nvCxnSpPr>
        <p:spPr>
          <a:xfrm>
            <a:off x="4771056" y="799584"/>
            <a:ext cx="2155713" cy="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44" name="Straight Connector 43"/>
          <p:cNvCxnSpPr>
            <a:stCxn id="39" idx="2"/>
            <a:endCxn id="57" idx="1"/>
          </p:cNvCxnSpPr>
          <p:nvPr/>
        </p:nvCxnSpPr>
        <p:spPr>
          <a:xfrm>
            <a:off x="4220558" y="1056176"/>
            <a:ext cx="1070248" cy="75276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45" name="Straight Connector 44"/>
          <p:cNvCxnSpPr>
            <a:stCxn id="57" idx="3"/>
            <a:endCxn id="40" idx="2"/>
          </p:cNvCxnSpPr>
          <p:nvPr/>
        </p:nvCxnSpPr>
        <p:spPr>
          <a:xfrm flipV="1">
            <a:off x="6391802" y="1056176"/>
            <a:ext cx="1085465" cy="752760"/>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46" name="Straight Connector 45"/>
          <p:cNvCxnSpPr>
            <a:stCxn id="41" idx="3"/>
            <a:endCxn id="39" idx="1"/>
          </p:cNvCxnSpPr>
          <p:nvPr/>
        </p:nvCxnSpPr>
        <p:spPr>
          <a:xfrm>
            <a:off x="3205076" y="799584"/>
            <a:ext cx="46498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7" name="Straight Connector 46"/>
          <p:cNvCxnSpPr>
            <a:stCxn id="40" idx="3"/>
            <a:endCxn id="42" idx="1"/>
          </p:cNvCxnSpPr>
          <p:nvPr/>
        </p:nvCxnSpPr>
        <p:spPr>
          <a:xfrm flipV="1">
            <a:off x="8027765" y="799583"/>
            <a:ext cx="459047" cy="1"/>
          </a:xfrm>
          <a:prstGeom prst="line">
            <a:avLst/>
          </a:prstGeom>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3664123" y="655420"/>
            <a:ext cx="27128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1</a:t>
            </a:r>
          </a:p>
        </p:txBody>
      </p:sp>
      <p:sp>
        <p:nvSpPr>
          <p:cNvPr id="49" name="Rectangle 48"/>
          <p:cNvSpPr/>
          <p:nvPr/>
        </p:nvSpPr>
        <p:spPr>
          <a:xfrm>
            <a:off x="4040382" y="767851"/>
            <a:ext cx="29616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a:t>
            </a:r>
          </a:p>
        </p:txBody>
      </p:sp>
      <p:sp>
        <p:nvSpPr>
          <p:cNvPr id="50" name="Rectangle 49"/>
          <p:cNvSpPr/>
          <p:nvPr/>
        </p:nvSpPr>
        <p:spPr>
          <a:xfrm>
            <a:off x="4561133" y="648651"/>
            <a:ext cx="209939" cy="2747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3</a:t>
            </a:r>
          </a:p>
        </p:txBody>
      </p:sp>
      <p:sp>
        <p:nvSpPr>
          <p:cNvPr id="51" name="Rectangle 50"/>
          <p:cNvSpPr/>
          <p:nvPr/>
        </p:nvSpPr>
        <p:spPr>
          <a:xfrm>
            <a:off x="6926753" y="643984"/>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2</a:t>
            </a:r>
          </a:p>
        </p:txBody>
      </p:sp>
      <p:sp>
        <p:nvSpPr>
          <p:cNvPr id="52" name="Rectangle 51"/>
          <p:cNvSpPr/>
          <p:nvPr/>
        </p:nvSpPr>
        <p:spPr>
          <a:xfrm>
            <a:off x="7342535" y="781382"/>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3</a:t>
            </a:r>
          </a:p>
        </p:txBody>
      </p:sp>
      <p:sp>
        <p:nvSpPr>
          <p:cNvPr id="53" name="Rectangle 52"/>
          <p:cNvSpPr/>
          <p:nvPr/>
        </p:nvSpPr>
        <p:spPr>
          <a:xfrm>
            <a:off x="7817826" y="643985"/>
            <a:ext cx="209939" cy="2747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1</a:t>
            </a:r>
          </a:p>
        </p:txBody>
      </p:sp>
      <p:sp>
        <p:nvSpPr>
          <p:cNvPr id="54" name="TextBox 53"/>
          <p:cNvSpPr txBox="1"/>
          <p:nvPr/>
        </p:nvSpPr>
        <p:spPr>
          <a:xfrm>
            <a:off x="3713253" y="1407546"/>
            <a:ext cx="985398" cy="307777"/>
          </a:xfrm>
          <a:prstGeom prst="rect">
            <a:avLst/>
          </a:prstGeom>
          <a:noFill/>
        </p:spPr>
        <p:txBody>
          <a:bodyPr wrap="none" rtlCol="0">
            <a:spAutoFit/>
          </a:bodyPr>
          <a:lstStyle/>
          <a:p>
            <a:r>
              <a:rPr lang="en-US" sz="1400" b="1" dirty="0"/>
              <a:t>  vL3: Tag 3</a:t>
            </a:r>
          </a:p>
        </p:txBody>
      </p:sp>
      <p:sp>
        <p:nvSpPr>
          <p:cNvPr id="55" name="TextBox 54"/>
          <p:cNvSpPr txBox="1"/>
          <p:nvPr/>
        </p:nvSpPr>
        <p:spPr>
          <a:xfrm>
            <a:off x="5225187" y="506083"/>
            <a:ext cx="1046312" cy="307777"/>
          </a:xfrm>
          <a:prstGeom prst="rect">
            <a:avLst/>
          </a:prstGeom>
          <a:noFill/>
        </p:spPr>
        <p:txBody>
          <a:bodyPr wrap="none" rtlCol="0">
            <a:spAutoFit/>
          </a:bodyPr>
          <a:lstStyle/>
          <a:p>
            <a:r>
              <a:rPr lang="en-US" sz="1400" b="1" dirty="0"/>
              <a:t>VL1 :  Tag 1 </a:t>
            </a:r>
          </a:p>
        </p:txBody>
      </p:sp>
      <p:sp>
        <p:nvSpPr>
          <p:cNvPr id="57" name="Rectangle 56"/>
          <p:cNvSpPr/>
          <p:nvPr/>
        </p:nvSpPr>
        <p:spPr>
          <a:xfrm>
            <a:off x="5290806" y="1552344"/>
            <a:ext cx="1100996" cy="51318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solidFill>
                <a:sysClr val="windowText" lastClr="000000"/>
              </a:solidFill>
            </a:endParaRPr>
          </a:p>
        </p:txBody>
      </p:sp>
      <p:sp>
        <p:nvSpPr>
          <p:cNvPr id="58" name="Rounded Rectangle 57"/>
          <p:cNvSpPr/>
          <p:nvPr/>
        </p:nvSpPr>
        <p:spPr>
          <a:xfrm>
            <a:off x="5624051" y="2306629"/>
            <a:ext cx="434505" cy="46653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b="1" dirty="0">
                <a:solidFill>
                  <a:sysClr val="windowText" lastClr="000000"/>
                </a:solidFill>
              </a:rPr>
              <a:t>H2</a:t>
            </a:r>
          </a:p>
        </p:txBody>
      </p:sp>
      <p:cxnSp>
        <p:nvCxnSpPr>
          <p:cNvPr id="59" name="Straight Connector 58"/>
          <p:cNvCxnSpPr>
            <a:stCxn id="58" idx="0"/>
            <a:endCxn id="57" idx="2"/>
          </p:cNvCxnSpPr>
          <p:nvPr/>
        </p:nvCxnSpPr>
        <p:spPr>
          <a:xfrm flipV="1">
            <a:off x="5841304" y="2065528"/>
            <a:ext cx="0" cy="241101"/>
          </a:xfrm>
          <a:prstGeom prst="line">
            <a:avLst/>
          </a:prstGeom>
        </p:spPr>
        <p:style>
          <a:lnRef idx="3">
            <a:schemeClr val="accent5"/>
          </a:lnRef>
          <a:fillRef idx="0">
            <a:schemeClr val="accent5"/>
          </a:fillRef>
          <a:effectRef idx="2">
            <a:schemeClr val="accent5"/>
          </a:effectRef>
          <a:fontRef idx="minor">
            <a:schemeClr val="tx1"/>
          </a:fontRef>
        </p:style>
      </p:cxnSp>
      <p:sp>
        <p:nvSpPr>
          <p:cNvPr id="60" name="Rectangle 59"/>
          <p:cNvSpPr/>
          <p:nvPr/>
        </p:nvSpPr>
        <p:spPr>
          <a:xfrm>
            <a:off x="5290525" y="1654693"/>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2</a:t>
            </a:r>
          </a:p>
        </p:txBody>
      </p:sp>
      <p:sp>
        <p:nvSpPr>
          <p:cNvPr id="61" name="Rectangle 60"/>
          <p:cNvSpPr/>
          <p:nvPr/>
        </p:nvSpPr>
        <p:spPr>
          <a:xfrm>
            <a:off x="6182144" y="1656794"/>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3</a:t>
            </a:r>
          </a:p>
        </p:txBody>
      </p:sp>
      <p:sp>
        <p:nvSpPr>
          <p:cNvPr id="62" name="Rectangle 61"/>
          <p:cNvSpPr/>
          <p:nvPr/>
        </p:nvSpPr>
        <p:spPr>
          <a:xfrm>
            <a:off x="5743942" y="1790735"/>
            <a:ext cx="209939" cy="2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solidFill>
                  <a:sysClr val="windowText" lastClr="000000"/>
                </a:solidFill>
              </a:rPr>
              <a:t>1</a:t>
            </a:r>
          </a:p>
        </p:txBody>
      </p:sp>
      <p:sp>
        <p:nvSpPr>
          <p:cNvPr id="63" name="Rectangle 62"/>
          <p:cNvSpPr/>
          <p:nvPr/>
        </p:nvSpPr>
        <p:spPr>
          <a:xfrm>
            <a:off x="3964727" y="484189"/>
            <a:ext cx="573096"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b="1" dirty="0">
                <a:solidFill>
                  <a:sysClr val="windowText" lastClr="000000"/>
                </a:solidFill>
              </a:rPr>
              <a:t>vS1</a:t>
            </a:r>
          </a:p>
        </p:txBody>
      </p:sp>
      <p:sp>
        <p:nvSpPr>
          <p:cNvPr id="64" name="Rectangle 63"/>
          <p:cNvSpPr/>
          <p:nvPr/>
        </p:nvSpPr>
        <p:spPr>
          <a:xfrm>
            <a:off x="5616374" y="1504764"/>
            <a:ext cx="519694" cy="369332"/>
          </a:xfrm>
          <a:prstGeom prst="rect">
            <a:avLst/>
          </a:prstGeom>
        </p:spPr>
        <p:txBody>
          <a:bodyPr wrap="none">
            <a:spAutoFit/>
          </a:bodyPr>
          <a:lstStyle/>
          <a:p>
            <a:r>
              <a:rPr lang="en-US" b="1" dirty="0">
                <a:solidFill>
                  <a:sysClr val="windowText" lastClr="000000"/>
                </a:solidFill>
              </a:rPr>
              <a:t>vS2</a:t>
            </a:r>
          </a:p>
        </p:txBody>
      </p:sp>
      <p:sp>
        <p:nvSpPr>
          <p:cNvPr id="65" name="Rectangle 64"/>
          <p:cNvSpPr/>
          <p:nvPr/>
        </p:nvSpPr>
        <p:spPr>
          <a:xfrm>
            <a:off x="7222897" y="487524"/>
            <a:ext cx="51969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r>
              <a:rPr lang="en-US" b="1" dirty="0">
                <a:solidFill>
                  <a:sysClr val="windowText" lastClr="000000"/>
                </a:solidFill>
              </a:rPr>
              <a:t>vS3</a:t>
            </a:r>
          </a:p>
        </p:txBody>
      </p:sp>
      <p:cxnSp>
        <p:nvCxnSpPr>
          <p:cNvPr id="66" name="Straight Connector 65"/>
          <p:cNvCxnSpPr/>
          <p:nvPr/>
        </p:nvCxnSpPr>
        <p:spPr>
          <a:xfrm>
            <a:off x="1047632" y="3594014"/>
            <a:ext cx="9484567" cy="0"/>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68" name="TextBox 67"/>
          <p:cNvSpPr txBox="1"/>
          <p:nvPr/>
        </p:nvSpPr>
        <p:spPr>
          <a:xfrm>
            <a:off x="94644" y="3585636"/>
            <a:ext cx="1922449" cy="369332"/>
          </a:xfrm>
          <a:prstGeom prst="rect">
            <a:avLst/>
          </a:prstGeom>
          <a:noFill/>
        </p:spPr>
        <p:txBody>
          <a:bodyPr wrap="none" rtlCol="0">
            <a:spAutoFit/>
          </a:bodyPr>
          <a:lstStyle/>
          <a:p>
            <a:r>
              <a:rPr lang="en-US" b="1" dirty="0"/>
              <a:t>Physical Topology</a:t>
            </a:r>
          </a:p>
        </p:txBody>
      </p:sp>
      <p:sp>
        <p:nvSpPr>
          <p:cNvPr id="69" name="TextBox 68"/>
          <p:cNvSpPr txBox="1"/>
          <p:nvPr/>
        </p:nvSpPr>
        <p:spPr>
          <a:xfrm>
            <a:off x="88788" y="2578151"/>
            <a:ext cx="1779205" cy="369332"/>
          </a:xfrm>
          <a:prstGeom prst="rect">
            <a:avLst/>
          </a:prstGeom>
          <a:noFill/>
        </p:spPr>
        <p:txBody>
          <a:bodyPr wrap="none" rtlCol="0">
            <a:spAutoFit/>
          </a:bodyPr>
          <a:lstStyle/>
          <a:p>
            <a:r>
              <a:rPr lang="en-US" b="1" dirty="0"/>
              <a:t>Virtual Topology</a:t>
            </a:r>
          </a:p>
        </p:txBody>
      </p:sp>
      <p:sp>
        <p:nvSpPr>
          <p:cNvPr id="2" name="Oval 1"/>
          <p:cNvSpPr/>
          <p:nvPr/>
        </p:nvSpPr>
        <p:spPr>
          <a:xfrm>
            <a:off x="106681" y="30974"/>
            <a:ext cx="2446637" cy="136748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ysClr val="windowText" lastClr="000000"/>
                </a:solidFill>
              </a:rPr>
              <a:t>Link3 :</a:t>
            </a:r>
          </a:p>
          <a:p>
            <a:pPr algn="ctr"/>
            <a:r>
              <a:rPr lang="en-US" b="1" dirty="0">
                <a:solidFill>
                  <a:sysClr val="windowText" lastClr="000000"/>
                </a:solidFill>
              </a:rPr>
              <a:t>Loop Link</a:t>
            </a:r>
          </a:p>
        </p:txBody>
      </p:sp>
      <p:sp>
        <p:nvSpPr>
          <p:cNvPr id="3" name="Rectangle 2"/>
          <p:cNvSpPr/>
          <p:nvPr/>
        </p:nvSpPr>
        <p:spPr>
          <a:xfrm>
            <a:off x="5535784" y="2851472"/>
            <a:ext cx="538089" cy="171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PKT</a:t>
            </a:r>
            <a:endParaRPr lang="en-US" dirty="0">
              <a:solidFill>
                <a:schemeClr val="tx1"/>
              </a:solidFill>
            </a:endParaRPr>
          </a:p>
        </p:txBody>
      </p:sp>
      <p:sp>
        <p:nvSpPr>
          <p:cNvPr id="74" name="Rectangle 73"/>
          <p:cNvSpPr/>
          <p:nvPr/>
        </p:nvSpPr>
        <p:spPr>
          <a:xfrm>
            <a:off x="3272010" y="6302868"/>
            <a:ext cx="538089" cy="1711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PKT</a:t>
            </a:r>
            <a:endParaRPr lang="en-US" dirty="0">
              <a:solidFill>
                <a:schemeClr val="tx1"/>
              </a:solidFill>
            </a:endParaRPr>
          </a:p>
        </p:txBody>
      </p:sp>
      <p:sp>
        <p:nvSpPr>
          <p:cNvPr id="73" name="TextBox 55"/>
          <p:cNvSpPr txBox="1"/>
          <p:nvPr/>
        </p:nvSpPr>
        <p:spPr>
          <a:xfrm>
            <a:off x="6763833" y="1359151"/>
            <a:ext cx="1025474" cy="307777"/>
          </a:xfrm>
          <a:prstGeom prst="rect">
            <a:avLst/>
          </a:prstGeom>
          <a:noFill/>
        </p:spPr>
        <p:txBody>
          <a:bodyPr wrap="none" rtlCol="0">
            <a:spAutoFit/>
          </a:bodyPr>
          <a:lstStyle/>
          <a:p>
            <a:r>
              <a:rPr lang="en-US" sz="1400" b="1" dirty="0"/>
              <a:t>   vL2: Tag 2</a:t>
            </a:r>
          </a:p>
        </p:txBody>
      </p:sp>
      <p:cxnSp>
        <p:nvCxnSpPr>
          <p:cNvPr id="75" name="Straight Connector 2"/>
          <p:cNvCxnSpPr/>
          <p:nvPr/>
        </p:nvCxnSpPr>
        <p:spPr>
          <a:xfrm>
            <a:off x="3999044" y="5735850"/>
            <a:ext cx="538420" cy="5820"/>
          </a:xfrm>
          <a:prstGeom prst="line">
            <a:avLst/>
          </a:prstGeom>
        </p:spPr>
        <p:style>
          <a:lnRef idx="3">
            <a:schemeClr val="accent2"/>
          </a:lnRef>
          <a:fillRef idx="0">
            <a:schemeClr val="accent2"/>
          </a:fillRef>
          <a:effectRef idx="2">
            <a:schemeClr val="accent2"/>
          </a:effectRef>
          <a:fontRef idx="minor">
            <a:schemeClr val="tx1"/>
          </a:fontRef>
        </p:style>
      </p:cxnSp>
      <p:sp>
        <p:nvSpPr>
          <p:cNvPr id="77" name="TextBox 40"/>
          <p:cNvSpPr txBox="1"/>
          <p:nvPr/>
        </p:nvSpPr>
        <p:spPr>
          <a:xfrm>
            <a:off x="3748935" y="5785848"/>
            <a:ext cx="1098378" cy="369332"/>
          </a:xfrm>
          <a:prstGeom prst="rect">
            <a:avLst/>
          </a:prstGeom>
          <a:noFill/>
        </p:spPr>
        <p:txBody>
          <a:bodyPr wrap="none" rtlCol="0">
            <a:spAutoFit/>
          </a:bodyPr>
          <a:lstStyle/>
          <a:p>
            <a:r>
              <a:rPr lang="en-US" dirty="0"/>
              <a:t>LoopLink1</a:t>
            </a:r>
          </a:p>
        </p:txBody>
      </p:sp>
      <p:cxnSp>
        <p:nvCxnSpPr>
          <p:cNvPr id="78" name="Straight Connector 2"/>
          <p:cNvCxnSpPr/>
          <p:nvPr/>
        </p:nvCxnSpPr>
        <p:spPr>
          <a:xfrm>
            <a:off x="8277874" y="5735850"/>
            <a:ext cx="538420" cy="582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79" name="TextBox 40"/>
          <p:cNvSpPr txBox="1"/>
          <p:nvPr/>
        </p:nvSpPr>
        <p:spPr>
          <a:xfrm>
            <a:off x="8027765" y="5785848"/>
            <a:ext cx="1098378" cy="369332"/>
          </a:xfrm>
          <a:prstGeom prst="rect">
            <a:avLst/>
          </a:prstGeom>
          <a:noFill/>
        </p:spPr>
        <p:txBody>
          <a:bodyPr wrap="none" rtlCol="0">
            <a:spAutoFit/>
          </a:bodyPr>
          <a:lstStyle/>
          <a:p>
            <a:r>
              <a:rPr lang="en-US" dirty="0"/>
              <a:t>LoopLink2</a:t>
            </a:r>
          </a:p>
        </p:txBody>
      </p:sp>
      <p:sp>
        <p:nvSpPr>
          <p:cNvPr id="80" name="7-Point Star 79"/>
          <p:cNvSpPr/>
          <p:nvPr/>
        </p:nvSpPr>
        <p:spPr>
          <a:xfrm>
            <a:off x="8069484" y="1071471"/>
            <a:ext cx="3959786" cy="2954851"/>
          </a:xfrm>
          <a:prstGeom prst="star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solidFill>
                  <a:sysClr val="windowText" lastClr="000000"/>
                </a:solidFill>
              </a:rPr>
              <a:t>1) Consistency &amp; Fidelity of mapping.</a:t>
            </a:r>
          </a:p>
        </p:txBody>
      </p:sp>
      <p:sp>
        <p:nvSpPr>
          <p:cNvPr id="56" name="7-Point Star 55"/>
          <p:cNvSpPr/>
          <p:nvPr/>
        </p:nvSpPr>
        <p:spPr>
          <a:xfrm>
            <a:off x="8180114" y="2851472"/>
            <a:ext cx="3959786" cy="2954851"/>
          </a:xfrm>
          <a:prstGeom prst="star7">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solidFill>
                  <a:sysClr val="windowText" lastClr="000000"/>
                </a:solidFill>
              </a:rPr>
              <a:t>2) No Traffic Overhead in Core Link.</a:t>
            </a:r>
          </a:p>
        </p:txBody>
      </p:sp>
    </p:spTree>
    <p:extLst>
      <p:ext uri="{BB962C8B-B14F-4D97-AF65-F5344CB8AC3E}">
        <p14:creationId xmlns:p14="http://schemas.microsoft.com/office/powerpoint/2010/main" val="27530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391 -0.00139 L -0.22956 -0.26088 " pathEditMode="relative" rAng="0" ptsTypes="AA">
                                      <p:cBhvr>
                                        <p:cTn id="6" dur="2000" fill="hold"/>
                                        <p:tgtEl>
                                          <p:spTgt spid="3"/>
                                        </p:tgtEl>
                                        <p:attrNameLst>
                                          <p:attrName>ppt_x</p:attrName>
                                          <p:attrName>ppt_y</p:attrName>
                                        </p:attrNameLst>
                                      </p:cBhvr>
                                      <p:rCtr x="-11680" y="-12986"/>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 0 L 0.00143 -0.19606 L 0.04558 -0.19606 L 0.04558 -0.10856 L 0.078 -0.10856 L 0.078 -0.18565 L -0.06406 -0.1831 C -0.06432 -0.12384 -0.06458 -0.06458 -0.06471 -0.00532 " pathEditMode="relative" ptsTypes="AAAAAAAA">
                                      <p:cBhvr>
                                        <p:cTn id="10" dur="3000" fill="hold"/>
                                        <p:tgtEl>
                                          <p:spTgt spid="74"/>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4" grpId="0" animBg="1"/>
      <p:bldP spid="80" grpId="0" animBg="1"/>
      <p:bldP spid="5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Topology Scaling (one-to-many virtualization)</a:t>
            </a:r>
          </a:p>
        </p:txBody>
      </p:sp>
      <p:pic>
        <p:nvPicPr>
          <p:cNvPr id="34" name="Picture 4" descr="A screenshot of a cell phone&#10;&#10;Description generated with very high confidence">
            <a:extLst>
              <a:ext uri="{FF2B5EF4-FFF2-40B4-BE49-F238E27FC236}">
                <a16:creationId xmlns:a16="http://schemas.microsoft.com/office/drawing/2014/main" xmlns="" id="{9FE5F1BB-3616-4C32-9E51-394888D11513}"/>
              </a:ext>
            </a:extLst>
          </p:cNvPr>
          <p:cNvPicPr>
            <a:picLocks noChangeAspect="1"/>
          </p:cNvPicPr>
          <p:nvPr/>
        </p:nvPicPr>
        <p:blipFill>
          <a:blip r:embed="rId3"/>
          <a:stretch>
            <a:fillRect/>
          </a:stretch>
        </p:blipFill>
        <p:spPr>
          <a:xfrm>
            <a:off x="4588777" y="2348831"/>
            <a:ext cx="7295472" cy="3916075"/>
          </a:xfrm>
          <a:prstGeom prst="rect">
            <a:avLst/>
          </a:prstGeom>
        </p:spPr>
      </p:pic>
      <p:pic>
        <p:nvPicPr>
          <p:cNvPr id="3" name="Picture 2" descr="A screenshot of a social media post&#10;&#10;Description generated with very high confidence">
            <a:extLst>
              <a:ext uri="{FF2B5EF4-FFF2-40B4-BE49-F238E27FC236}">
                <a16:creationId xmlns:a16="http://schemas.microsoft.com/office/drawing/2014/main" xmlns="" id="{22CC2BF8-EB4D-4EE6-8339-E6445FFFBA5C}"/>
              </a:ext>
            </a:extLst>
          </p:cNvPr>
          <p:cNvPicPr>
            <a:picLocks noChangeAspect="1"/>
          </p:cNvPicPr>
          <p:nvPr/>
        </p:nvPicPr>
        <p:blipFill>
          <a:blip r:embed="rId4"/>
          <a:stretch>
            <a:fillRect/>
          </a:stretch>
        </p:blipFill>
        <p:spPr>
          <a:xfrm>
            <a:off x="4611252" y="2353676"/>
            <a:ext cx="7183355" cy="3913632"/>
          </a:xfrm>
          <a:prstGeom prst="rect">
            <a:avLst/>
          </a:prstGeom>
        </p:spPr>
      </p:pic>
      <p:grpSp>
        <p:nvGrpSpPr>
          <p:cNvPr id="35" name="Group 11">
            <a:extLst>
              <a:ext uri="{FF2B5EF4-FFF2-40B4-BE49-F238E27FC236}">
                <a16:creationId xmlns:a16="http://schemas.microsoft.com/office/drawing/2014/main" xmlns="" id="{EDB1982E-7E7F-4FC1-A2AB-AD05EA7CBCC2}"/>
              </a:ext>
            </a:extLst>
          </p:cNvPr>
          <p:cNvGrpSpPr/>
          <p:nvPr/>
        </p:nvGrpSpPr>
        <p:grpSpPr>
          <a:xfrm>
            <a:off x="63150" y="2590786"/>
            <a:ext cx="4144882" cy="1484238"/>
            <a:chOff x="63150" y="3204937"/>
            <a:chExt cx="4144882" cy="1484238"/>
          </a:xfrm>
        </p:grpSpPr>
        <p:sp>
          <p:nvSpPr>
            <p:cNvPr id="36" name="Rectangle 35">
              <a:extLst>
                <a:ext uri="{FF2B5EF4-FFF2-40B4-BE49-F238E27FC236}">
                  <a16:creationId xmlns:a16="http://schemas.microsoft.com/office/drawing/2014/main" xmlns="" id="{5D6A3E3D-A5CB-4B95-9CF3-F542022EBA0D}"/>
                </a:ext>
              </a:extLst>
            </p:cNvPr>
            <p:cNvSpPr/>
            <p:nvPr/>
          </p:nvSpPr>
          <p:spPr>
            <a:xfrm>
              <a:off x="1099960" y="4172606"/>
              <a:ext cx="734479" cy="51656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a:solidFill>
                    <a:schemeClr val="tx1"/>
                  </a:solidFill>
                </a:rPr>
                <a:t>S1</a:t>
              </a:r>
            </a:p>
          </p:txBody>
        </p:sp>
        <p:sp>
          <p:nvSpPr>
            <p:cNvPr id="37" name="Rounded Rectangle 19">
              <a:extLst>
                <a:ext uri="{FF2B5EF4-FFF2-40B4-BE49-F238E27FC236}">
                  <a16:creationId xmlns:a16="http://schemas.microsoft.com/office/drawing/2014/main" xmlns="" id="{D2B98E95-ADE8-451A-8723-1506C2255375}"/>
                </a:ext>
              </a:extLst>
            </p:cNvPr>
            <p:cNvSpPr/>
            <p:nvPr/>
          </p:nvSpPr>
          <p:spPr>
            <a:xfrm>
              <a:off x="63150" y="4190362"/>
              <a:ext cx="434505" cy="46653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chemeClr val="tx1"/>
                  </a:solidFill>
                </a:rPr>
                <a:t>H1</a:t>
              </a:r>
            </a:p>
          </p:txBody>
        </p:sp>
        <p:sp>
          <p:nvSpPr>
            <p:cNvPr id="38" name="Rounded Rectangle 20">
              <a:extLst>
                <a:ext uri="{FF2B5EF4-FFF2-40B4-BE49-F238E27FC236}">
                  <a16:creationId xmlns:a16="http://schemas.microsoft.com/office/drawing/2014/main" xmlns="" id="{D2519FA7-62BA-430E-B0CD-94CDBD75E87D}"/>
                </a:ext>
              </a:extLst>
            </p:cNvPr>
            <p:cNvSpPr/>
            <p:nvPr/>
          </p:nvSpPr>
          <p:spPr>
            <a:xfrm>
              <a:off x="1249946" y="3204938"/>
              <a:ext cx="434505" cy="46653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solidFill>
                    <a:schemeClr val="tx1"/>
                  </a:solidFill>
                </a:rPr>
                <a:t>H2</a:t>
              </a:r>
            </a:p>
          </p:txBody>
        </p:sp>
        <p:cxnSp>
          <p:nvCxnSpPr>
            <p:cNvPr id="40" name="Straight Connector 24">
              <a:extLst>
                <a:ext uri="{FF2B5EF4-FFF2-40B4-BE49-F238E27FC236}">
                  <a16:creationId xmlns:a16="http://schemas.microsoft.com/office/drawing/2014/main" xmlns="" id="{ADC80319-A781-4A13-8985-D292B3A00090}"/>
                </a:ext>
              </a:extLst>
            </p:cNvPr>
            <p:cNvCxnSpPr>
              <a:cxnSpLocks/>
              <a:endCxn id="36" idx="1"/>
            </p:cNvCxnSpPr>
            <p:nvPr/>
          </p:nvCxnSpPr>
          <p:spPr>
            <a:xfrm>
              <a:off x="497655" y="4423624"/>
              <a:ext cx="602305" cy="0"/>
            </a:xfrm>
            <a:prstGeom prst="line">
              <a:avLst/>
            </a:prstGeom>
          </p:spPr>
          <p:style>
            <a:lnRef idx="3">
              <a:schemeClr val="dk1"/>
            </a:lnRef>
            <a:fillRef idx="0">
              <a:schemeClr val="dk1"/>
            </a:fillRef>
            <a:effectRef idx="2">
              <a:schemeClr val="dk1"/>
            </a:effectRef>
            <a:fontRef idx="minor">
              <a:schemeClr val="tx1"/>
            </a:fontRef>
          </p:style>
        </p:cxnSp>
        <p:sp>
          <p:nvSpPr>
            <p:cNvPr id="41" name="Rectangle 40">
              <a:extLst>
                <a:ext uri="{FF2B5EF4-FFF2-40B4-BE49-F238E27FC236}">
                  <a16:creationId xmlns:a16="http://schemas.microsoft.com/office/drawing/2014/main" xmlns="" id="{5C4DE092-B989-4FDF-A018-680AEF66E04A}"/>
                </a:ext>
              </a:extLst>
            </p:cNvPr>
            <p:cNvSpPr/>
            <p:nvPr/>
          </p:nvSpPr>
          <p:spPr>
            <a:xfrm>
              <a:off x="2436744" y="4172606"/>
              <a:ext cx="734479" cy="51656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a:solidFill>
                    <a:schemeClr val="tx1"/>
                  </a:solidFill>
                </a:rPr>
                <a:t>S2</a:t>
              </a:r>
            </a:p>
          </p:txBody>
        </p:sp>
        <p:sp>
          <p:nvSpPr>
            <p:cNvPr id="43" name="Rounded Rectangle 20">
              <a:extLst>
                <a:ext uri="{FF2B5EF4-FFF2-40B4-BE49-F238E27FC236}">
                  <a16:creationId xmlns:a16="http://schemas.microsoft.com/office/drawing/2014/main" xmlns="" id="{2090601F-3B64-46DC-B180-AED5682F8A21}"/>
                </a:ext>
              </a:extLst>
            </p:cNvPr>
            <p:cNvSpPr/>
            <p:nvPr/>
          </p:nvSpPr>
          <p:spPr>
            <a:xfrm>
              <a:off x="2586729" y="3204937"/>
              <a:ext cx="434505" cy="46653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solidFill>
                    <a:schemeClr val="tx1"/>
                  </a:solidFill>
                </a:rPr>
                <a:t>H3</a:t>
              </a:r>
            </a:p>
          </p:txBody>
        </p:sp>
        <p:sp>
          <p:nvSpPr>
            <p:cNvPr id="44" name="Rounded Rectangle 20">
              <a:extLst>
                <a:ext uri="{FF2B5EF4-FFF2-40B4-BE49-F238E27FC236}">
                  <a16:creationId xmlns:a16="http://schemas.microsoft.com/office/drawing/2014/main" xmlns="" id="{C24B9D0F-6D5B-423E-9CC9-B04DD27CE522}"/>
                </a:ext>
              </a:extLst>
            </p:cNvPr>
            <p:cNvSpPr/>
            <p:nvPr/>
          </p:nvSpPr>
          <p:spPr>
            <a:xfrm>
              <a:off x="3773527" y="4187723"/>
              <a:ext cx="434505" cy="46653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solidFill>
                    <a:schemeClr val="tx1"/>
                  </a:solidFill>
                </a:rPr>
                <a:t>H4</a:t>
              </a:r>
            </a:p>
          </p:txBody>
        </p:sp>
        <p:cxnSp>
          <p:nvCxnSpPr>
            <p:cNvPr id="45" name="Straight Connector 44">
              <a:extLst>
                <a:ext uri="{FF2B5EF4-FFF2-40B4-BE49-F238E27FC236}">
                  <a16:creationId xmlns:a16="http://schemas.microsoft.com/office/drawing/2014/main" xmlns="" id="{5D889077-E531-4A67-BAE1-0F8DD25E59BA}"/>
                </a:ext>
              </a:extLst>
            </p:cNvPr>
            <p:cNvCxnSpPr>
              <a:cxnSpLocks/>
            </p:cNvCxnSpPr>
            <p:nvPr/>
          </p:nvCxnSpPr>
          <p:spPr>
            <a:xfrm>
              <a:off x="1834439" y="4430886"/>
              <a:ext cx="602305" cy="0"/>
            </a:xfrm>
            <a:prstGeom prst="line">
              <a:avLst/>
            </a:prstGeom>
          </p:spPr>
          <p:style>
            <a:lnRef idx="3">
              <a:schemeClr val="dk1"/>
            </a:lnRef>
            <a:fillRef idx="0">
              <a:schemeClr val="dk1"/>
            </a:fillRef>
            <a:effectRef idx="2">
              <a:schemeClr val="dk1"/>
            </a:effectRef>
            <a:fontRef idx="minor">
              <a:schemeClr val="tx1"/>
            </a:fontRef>
          </p:style>
        </p:cxnSp>
        <p:cxnSp>
          <p:nvCxnSpPr>
            <p:cNvPr id="46" name="Straight Connector 24">
              <a:extLst>
                <a:ext uri="{FF2B5EF4-FFF2-40B4-BE49-F238E27FC236}">
                  <a16:creationId xmlns:a16="http://schemas.microsoft.com/office/drawing/2014/main" xmlns="" id="{588B4053-10D2-4E95-B654-AB20A00733A9}"/>
                </a:ext>
              </a:extLst>
            </p:cNvPr>
            <p:cNvCxnSpPr>
              <a:cxnSpLocks/>
            </p:cNvCxnSpPr>
            <p:nvPr/>
          </p:nvCxnSpPr>
          <p:spPr>
            <a:xfrm>
              <a:off x="3171223" y="4420986"/>
              <a:ext cx="602305" cy="0"/>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24">
              <a:extLst>
                <a:ext uri="{FF2B5EF4-FFF2-40B4-BE49-F238E27FC236}">
                  <a16:creationId xmlns:a16="http://schemas.microsoft.com/office/drawing/2014/main" xmlns="" id="{FDA3A23E-310C-48CF-961A-C328BEC05AA3}"/>
                </a:ext>
              </a:extLst>
            </p:cNvPr>
            <p:cNvCxnSpPr>
              <a:cxnSpLocks/>
              <a:endCxn id="38" idx="2"/>
            </p:cNvCxnSpPr>
            <p:nvPr/>
          </p:nvCxnSpPr>
          <p:spPr>
            <a:xfrm flipV="1">
              <a:off x="1467198" y="3671468"/>
              <a:ext cx="1" cy="501136"/>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24">
              <a:extLst>
                <a:ext uri="{FF2B5EF4-FFF2-40B4-BE49-F238E27FC236}">
                  <a16:creationId xmlns:a16="http://schemas.microsoft.com/office/drawing/2014/main" xmlns="" id="{E8F223D1-BB70-4FFB-B661-2BAEB817BD64}"/>
                </a:ext>
              </a:extLst>
            </p:cNvPr>
            <p:cNvCxnSpPr>
              <a:cxnSpLocks/>
            </p:cNvCxnSpPr>
            <p:nvPr/>
          </p:nvCxnSpPr>
          <p:spPr>
            <a:xfrm flipV="1">
              <a:off x="2803982" y="3677706"/>
              <a:ext cx="1" cy="501136"/>
            </a:xfrm>
            <a:prstGeom prst="line">
              <a:avLst/>
            </a:prstGeom>
          </p:spPr>
          <p:style>
            <a:lnRef idx="3">
              <a:schemeClr val="dk1"/>
            </a:lnRef>
            <a:fillRef idx="0">
              <a:schemeClr val="dk1"/>
            </a:fillRef>
            <a:effectRef idx="2">
              <a:schemeClr val="dk1"/>
            </a:effectRef>
            <a:fontRef idx="minor">
              <a:schemeClr val="tx1"/>
            </a:fontRef>
          </p:style>
        </p:cxnSp>
        <p:sp>
          <p:nvSpPr>
            <p:cNvPr id="49" name="TextBox 48">
              <a:extLst>
                <a:ext uri="{FF2B5EF4-FFF2-40B4-BE49-F238E27FC236}">
                  <a16:creationId xmlns:a16="http://schemas.microsoft.com/office/drawing/2014/main" xmlns="" id="{D28807BC-086E-4B55-AE0B-B35D5B6620B0}"/>
                </a:ext>
              </a:extLst>
            </p:cNvPr>
            <p:cNvSpPr txBox="1"/>
            <p:nvPr/>
          </p:nvSpPr>
          <p:spPr>
            <a:xfrm>
              <a:off x="604184" y="4156807"/>
              <a:ext cx="389850" cy="307777"/>
            </a:xfrm>
            <a:prstGeom prst="rect">
              <a:avLst/>
            </a:prstGeom>
            <a:noFill/>
          </p:spPr>
          <p:txBody>
            <a:bodyPr wrap="square" rtlCol="0">
              <a:spAutoFit/>
            </a:bodyPr>
            <a:lstStyle/>
            <a:p>
              <a:r>
                <a:rPr lang="en-US" sz="1400" dirty="0"/>
                <a:t>1G</a:t>
              </a:r>
            </a:p>
          </p:txBody>
        </p:sp>
        <p:sp>
          <p:nvSpPr>
            <p:cNvPr id="50" name="TextBox 49">
              <a:extLst>
                <a:ext uri="{FF2B5EF4-FFF2-40B4-BE49-F238E27FC236}">
                  <a16:creationId xmlns:a16="http://schemas.microsoft.com/office/drawing/2014/main" xmlns="" id="{80A46DFE-B5DA-436E-9FAF-4AD00A567CE0}"/>
                </a:ext>
              </a:extLst>
            </p:cNvPr>
            <p:cNvSpPr txBox="1"/>
            <p:nvPr/>
          </p:nvSpPr>
          <p:spPr>
            <a:xfrm>
              <a:off x="1966259" y="4166332"/>
              <a:ext cx="389850" cy="307777"/>
            </a:xfrm>
            <a:prstGeom prst="rect">
              <a:avLst/>
            </a:prstGeom>
            <a:noFill/>
          </p:spPr>
          <p:txBody>
            <a:bodyPr wrap="square" rtlCol="0">
              <a:spAutoFit/>
            </a:bodyPr>
            <a:lstStyle/>
            <a:p>
              <a:r>
                <a:rPr lang="en-US" sz="1400" dirty="0"/>
                <a:t>1G</a:t>
              </a:r>
            </a:p>
          </p:txBody>
        </p:sp>
        <p:sp>
          <p:nvSpPr>
            <p:cNvPr id="51" name="TextBox 50">
              <a:extLst>
                <a:ext uri="{FF2B5EF4-FFF2-40B4-BE49-F238E27FC236}">
                  <a16:creationId xmlns:a16="http://schemas.microsoft.com/office/drawing/2014/main" xmlns="" id="{D11D909A-7D09-4906-BBFA-504111DE695E}"/>
                </a:ext>
              </a:extLst>
            </p:cNvPr>
            <p:cNvSpPr txBox="1"/>
            <p:nvPr/>
          </p:nvSpPr>
          <p:spPr>
            <a:xfrm>
              <a:off x="3251850" y="4166332"/>
              <a:ext cx="389850" cy="307777"/>
            </a:xfrm>
            <a:prstGeom prst="rect">
              <a:avLst/>
            </a:prstGeom>
            <a:noFill/>
          </p:spPr>
          <p:txBody>
            <a:bodyPr wrap="square" rtlCol="0">
              <a:spAutoFit/>
            </a:bodyPr>
            <a:lstStyle/>
            <a:p>
              <a:r>
                <a:rPr lang="en-US" sz="1400" dirty="0"/>
                <a:t>1G</a:t>
              </a:r>
            </a:p>
          </p:txBody>
        </p:sp>
        <p:sp>
          <p:nvSpPr>
            <p:cNvPr id="52" name="TextBox 51">
              <a:extLst>
                <a:ext uri="{FF2B5EF4-FFF2-40B4-BE49-F238E27FC236}">
                  <a16:creationId xmlns:a16="http://schemas.microsoft.com/office/drawing/2014/main" xmlns="" id="{D545BF40-D41E-4E6E-AE01-CBDA66B295E8}"/>
                </a:ext>
              </a:extLst>
            </p:cNvPr>
            <p:cNvSpPr txBox="1"/>
            <p:nvPr/>
          </p:nvSpPr>
          <p:spPr>
            <a:xfrm>
              <a:off x="1444587" y="3760432"/>
              <a:ext cx="389850" cy="307777"/>
            </a:xfrm>
            <a:prstGeom prst="rect">
              <a:avLst/>
            </a:prstGeom>
            <a:noFill/>
          </p:spPr>
          <p:txBody>
            <a:bodyPr wrap="square" rtlCol="0">
              <a:spAutoFit/>
            </a:bodyPr>
            <a:lstStyle/>
            <a:p>
              <a:r>
                <a:rPr lang="en-US" sz="1400" dirty="0"/>
                <a:t>1G</a:t>
              </a:r>
            </a:p>
          </p:txBody>
        </p:sp>
        <p:sp>
          <p:nvSpPr>
            <p:cNvPr id="53" name="TextBox 52">
              <a:extLst>
                <a:ext uri="{FF2B5EF4-FFF2-40B4-BE49-F238E27FC236}">
                  <a16:creationId xmlns:a16="http://schemas.microsoft.com/office/drawing/2014/main" xmlns="" id="{7596C9E7-C599-44F0-94B0-3FC5507ECB71}"/>
                </a:ext>
              </a:extLst>
            </p:cNvPr>
            <p:cNvSpPr txBox="1"/>
            <p:nvPr/>
          </p:nvSpPr>
          <p:spPr>
            <a:xfrm>
              <a:off x="2770984" y="3768150"/>
              <a:ext cx="389850" cy="307777"/>
            </a:xfrm>
            <a:prstGeom prst="rect">
              <a:avLst/>
            </a:prstGeom>
            <a:noFill/>
          </p:spPr>
          <p:txBody>
            <a:bodyPr wrap="square" rtlCol="0">
              <a:spAutoFit/>
            </a:bodyPr>
            <a:lstStyle/>
            <a:p>
              <a:r>
                <a:rPr lang="en-US" sz="1400" dirty="0"/>
                <a:t>1G</a:t>
              </a:r>
            </a:p>
          </p:txBody>
        </p:sp>
      </p:grpSp>
      <p:grpSp>
        <p:nvGrpSpPr>
          <p:cNvPr id="54" name="Group 12">
            <a:extLst>
              <a:ext uri="{FF2B5EF4-FFF2-40B4-BE49-F238E27FC236}">
                <a16:creationId xmlns:a16="http://schemas.microsoft.com/office/drawing/2014/main" xmlns="" id="{01073121-DF90-40A7-B60B-E6BAA710B8F4}"/>
              </a:ext>
            </a:extLst>
          </p:cNvPr>
          <p:cNvGrpSpPr/>
          <p:nvPr/>
        </p:nvGrpSpPr>
        <p:grpSpPr>
          <a:xfrm>
            <a:off x="604184" y="4206830"/>
            <a:ext cx="3169343" cy="369332"/>
            <a:chOff x="604184" y="4820981"/>
            <a:chExt cx="3169343" cy="369332"/>
          </a:xfrm>
        </p:grpSpPr>
        <p:cxnSp>
          <p:nvCxnSpPr>
            <p:cNvPr id="56" name="Straight Arrow Connector 55">
              <a:extLst>
                <a:ext uri="{FF2B5EF4-FFF2-40B4-BE49-F238E27FC236}">
                  <a16:creationId xmlns:a16="http://schemas.microsoft.com/office/drawing/2014/main" xmlns="" id="{4912B09D-4D42-41F7-8D04-9828926775D5}"/>
                </a:ext>
              </a:extLst>
            </p:cNvPr>
            <p:cNvCxnSpPr/>
            <p:nvPr/>
          </p:nvCxnSpPr>
          <p:spPr>
            <a:xfrm>
              <a:off x="604184" y="4865615"/>
              <a:ext cx="3169343" cy="0"/>
            </a:xfrm>
            <a:prstGeom prst="straightConnector1">
              <a:avLst/>
            </a:prstGeom>
            <a:ln>
              <a:prstDash val="dashDot"/>
              <a:tailEnd type="triangle"/>
            </a:ln>
          </p:spPr>
          <p:style>
            <a:lnRef idx="3">
              <a:schemeClr val="accent5"/>
            </a:lnRef>
            <a:fillRef idx="0">
              <a:schemeClr val="accent5"/>
            </a:fillRef>
            <a:effectRef idx="2">
              <a:schemeClr val="accent5"/>
            </a:effectRef>
            <a:fontRef idx="minor">
              <a:schemeClr val="tx1"/>
            </a:fontRef>
          </p:style>
        </p:cxnSp>
        <p:sp>
          <p:nvSpPr>
            <p:cNvPr id="57" name="TextBox 56">
              <a:extLst>
                <a:ext uri="{FF2B5EF4-FFF2-40B4-BE49-F238E27FC236}">
                  <a16:creationId xmlns:a16="http://schemas.microsoft.com/office/drawing/2014/main" xmlns="" id="{EBD0EA43-C5EA-4232-B53E-4CA849C28AEC}"/>
                </a:ext>
              </a:extLst>
            </p:cNvPr>
            <p:cNvSpPr txBox="1"/>
            <p:nvPr/>
          </p:nvSpPr>
          <p:spPr>
            <a:xfrm>
              <a:off x="1895345" y="4820981"/>
              <a:ext cx="587020" cy="369332"/>
            </a:xfrm>
            <a:prstGeom prst="rect">
              <a:avLst/>
            </a:prstGeom>
            <a:noFill/>
            <a:ln>
              <a:solidFill>
                <a:schemeClr val="bg1"/>
              </a:solidFill>
            </a:ln>
          </p:spPr>
          <p:txBody>
            <a:bodyPr wrap="none" rtlCol="0">
              <a:spAutoFit/>
            </a:bodyPr>
            <a:lstStyle/>
            <a:p>
              <a:r>
                <a:rPr lang="en-US" dirty="0">
                  <a:solidFill>
                    <a:schemeClr val="accent1">
                      <a:lumMod val="50000"/>
                    </a:schemeClr>
                  </a:solidFill>
                </a:rPr>
                <a:t>Ping</a:t>
              </a:r>
            </a:p>
          </p:txBody>
        </p:sp>
      </p:grpSp>
      <p:grpSp>
        <p:nvGrpSpPr>
          <p:cNvPr id="59" name="Group 59">
            <a:extLst>
              <a:ext uri="{FF2B5EF4-FFF2-40B4-BE49-F238E27FC236}">
                <a16:creationId xmlns:a16="http://schemas.microsoft.com/office/drawing/2014/main" xmlns="" id="{6FFCAA8B-5623-4055-86D9-FBB940D72EE6}"/>
              </a:ext>
            </a:extLst>
          </p:cNvPr>
          <p:cNvGrpSpPr/>
          <p:nvPr/>
        </p:nvGrpSpPr>
        <p:grpSpPr>
          <a:xfrm>
            <a:off x="116414" y="5047062"/>
            <a:ext cx="4144882" cy="1484238"/>
            <a:chOff x="63150" y="3204937"/>
            <a:chExt cx="4144882" cy="1484238"/>
          </a:xfrm>
        </p:grpSpPr>
        <p:sp>
          <p:nvSpPr>
            <p:cNvPr id="60" name="Rectangle 59">
              <a:extLst>
                <a:ext uri="{FF2B5EF4-FFF2-40B4-BE49-F238E27FC236}">
                  <a16:creationId xmlns:a16="http://schemas.microsoft.com/office/drawing/2014/main" xmlns="" id="{A3A30395-C92C-4BF0-861B-F5604581B71A}"/>
                </a:ext>
              </a:extLst>
            </p:cNvPr>
            <p:cNvSpPr/>
            <p:nvPr/>
          </p:nvSpPr>
          <p:spPr>
            <a:xfrm>
              <a:off x="1099960" y="4172606"/>
              <a:ext cx="1921274" cy="51656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a:solidFill>
                    <a:schemeClr val="tx1"/>
                  </a:solidFill>
                </a:rPr>
                <a:t>S1</a:t>
              </a:r>
            </a:p>
          </p:txBody>
        </p:sp>
        <p:sp>
          <p:nvSpPr>
            <p:cNvPr id="61" name="Rounded Rectangle 19">
              <a:extLst>
                <a:ext uri="{FF2B5EF4-FFF2-40B4-BE49-F238E27FC236}">
                  <a16:creationId xmlns:a16="http://schemas.microsoft.com/office/drawing/2014/main" xmlns="" id="{AAA06DA8-0F07-490A-9F37-04782559DD26}"/>
                </a:ext>
              </a:extLst>
            </p:cNvPr>
            <p:cNvSpPr/>
            <p:nvPr/>
          </p:nvSpPr>
          <p:spPr>
            <a:xfrm>
              <a:off x="63150" y="4190362"/>
              <a:ext cx="434505" cy="46653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b="1" dirty="0">
                  <a:solidFill>
                    <a:schemeClr val="tx1"/>
                  </a:solidFill>
                </a:rPr>
                <a:t>H1</a:t>
              </a:r>
            </a:p>
          </p:txBody>
        </p:sp>
        <p:sp>
          <p:nvSpPr>
            <p:cNvPr id="62" name="Rounded Rectangle 20">
              <a:extLst>
                <a:ext uri="{FF2B5EF4-FFF2-40B4-BE49-F238E27FC236}">
                  <a16:creationId xmlns:a16="http://schemas.microsoft.com/office/drawing/2014/main" xmlns="" id="{31569DE2-8F0D-4218-9062-4FDEF39ED9D5}"/>
                </a:ext>
              </a:extLst>
            </p:cNvPr>
            <p:cNvSpPr/>
            <p:nvPr/>
          </p:nvSpPr>
          <p:spPr>
            <a:xfrm>
              <a:off x="1249946" y="3204938"/>
              <a:ext cx="434505" cy="46653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solidFill>
                    <a:schemeClr val="tx1"/>
                  </a:solidFill>
                </a:rPr>
                <a:t>H2</a:t>
              </a:r>
            </a:p>
          </p:txBody>
        </p:sp>
        <p:cxnSp>
          <p:nvCxnSpPr>
            <p:cNvPr id="63" name="Straight Connector 24">
              <a:extLst>
                <a:ext uri="{FF2B5EF4-FFF2-40B4-BE49-F238E27FC236}">
                  <a16:creationId xmlns:a16="http://schemas.microsoft.com/office/drawing/2014/main" xmlns="" id="{44120D63-F679-4802-8171-909F5FA6ED26}"/>
                </a:ext>
              </a:extLst>
            </p:cNvPr>
            <p:cNvCxnSpPr>
              <a:cxnSpLocks/>
              <a:endCxn id="60" idx="1"/>
            </p:cNvCxnSpPr>
            <p:nvPr/>
          </p:nvCxnSpPr>
          <p:spPr>
            <a:xfrm>
              <a:off x="497655" y="4423624"/>
              <a:ext cx="602305" cy="7267"/>
            </a:xfrm>
            <a:prstGeom prst="line">
              <a:avLst/>
            </a:prstGeom>
          </p:spPr>
          <p:style>
            <a:lnRef idx="3">
              <a:schemeClr val="dk1"/>
            </a:lnRef>
            <a:fillRef idx="0">
              <a:schemeClr val="dk1"/>
            </a:fillRef>
            <a:effectRef idx="2">
              <a:schemeClr val="dk1"/>
            </a:effectRef>
            <a:fontRef idx="minor">
              <a:schemeClr val="tx1"/>
            </a:fontRef>
          </p:style>
        </p:cxnSp>
        <p:sp>
          <p:nvSpPr>
            <p:cNvPr id="64" name="Rounded Rectangle 20">
              <a:extLst>
                <a:ext uri="{FF2B5EF4-FFF2-40B4-BE49-F238E27FC236}">
                  <a16:creationId xmlns:a16="http://schemas.microsoft.com/office/drawing/2014/main" xmlns="" id="{DCB42C28-66A9-49F8-A956-06E23C10799D}"/>
                </a:ext>
              </a:extLst>
            </p:cNvPr>
            <p:cNvSpPr/>
            <p:nvPr/>
          </p:nvSpPr>
          <p:spPr>
            <a:xfrm>
              <a:off x="2586729" y="3204937"/>
              <a:ext cx="434505" cy="46653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solidFill>
                    <a:schemeClr val="tx1"/>
                  </a:solidFill>
                </a:rPr>
                <a:t>H3</a:t>
              </a:r>
            </a:p>
          </p:txBody>
        </p:sp>
        <p:sp>
          <p:nvSpPr>
            <p:cNvPr id="65" name="Rounded Rectangle 20">
              <a:extLst>
                <a:ext uri="{FF2B5EF4-FFF2-40B4-BE49-F238E27FC236}">
                  <a16:creationId xmlns:a16="http://schemas.microsoft.com/office/drawing/2014/main" xmlns="" id="{DD6D2B4F-F0AC-4B08-BC76-81EF9AD16D22}"/>
                </a:ext>
              </a:extLst>
            </p:cNvPr>
            <p:cNvSpPr/>
            <p:nvPr/>
          </p:nvSpPr>
          <p:spPr>
            <a:xfrm>
              <a:off x="3773527" y="4187723"/>
              <a:ext cx="434505" cy="466531"/>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b="1" dirty="0">
                  <a:solidFill>
                    <a:schemeClr val="tx1"/>
                  </a:solidFill>
                </a:rPr>
                <a:t>H4</a:t>
              </a:r>
            </a:p>
          </p:txBody>
        </p:sp>
        <p:cxnSp>
          <p:nvCxnSpPr>
            <p:cNvPr id="66" name="Straight Connector 24">
              <a:extLst>
                <a:ext uri="{FF2B5EF4-FFF2-40B4-BE49-F238E27FC236}">
                  <a16:creationId xmlns:a16="http://schemas.microsoft.com/office/drawing/2014/main" xmlns="" id="{31E306F9-9236-4506-87DA-FE9078A4779F}"/>
                </a:ext>
              </a:extLst>
            </p:cNvPr>
            <p:cNvCxnSpPr>
              <a:cxnSpLocks/>
              <a:stCxn id="60" idx="3"/>
            </p:cNvCxnSpPr>
            <p:nvPr/>
          </p:nvCxnSpPr>
          <p:spPr>
            <a:xfrm flipV="1">
              <a:off x="3021234" y="4420987"/>
              <a:ext cx="752294" cy="9904"/>
            </a:xfrm>
            <a:prstGeom prst="line">
              <a:avLst/>
            </a:prstGeom>
          </p:spPr>
          <p:style>
            <a:lnRef idx="3">
              <a:schemeClr val="dk1"/>
            </a:lnRef>
            <a:fillRef idx="0">
              <a:schemeClr val="dk1"/>
            </a:fillRef>
            <a:effectRef idx="2">
              <a:schemeClr val="dk1"/>
            </a:effectRef>
            <a:fontRef idx="minor">
              <a:schemeClr val="tx1"/>
            </a:fontRef>
          </p:style>
        </p:cxnSp>
        <p:cxnSp>
          <p:nvCxnSpPr>
            <p:cNvPr id="67" name="Straight Connector 24">
              <a:extLst>
                <a:ext uri="{FF2B5EF4-FFF2-40B4-BE49-F238E27FC236}">
                  <a16:creationId xmlns:a16="http://schemas.microsoft.com/office/drawing/2014/main" xmlns="" id="{C165C89C-BE9E-47A8-86C5-74853DC626EA}"/>
                </a:ext>
              </a:extLst>
            </p:cNvPr>
            <p:cNvCxnSpPr>
              <a:cxnSpLocks/>
              <a:endCxn id="62" idx="2"/>
            </p:cNvCxnSpPr>
            <p:nvPr/>
          </p:nvCxnSpPr>
          <p:spPr>
            <a:xfrm flipV="1">
              <a:off x="1467198" y="3671468"/>
              <a:ext cx="1" cy="501136"/>
            </a:xfrm>
            <a:prstGeom prst="line">
              <a:avLst/>
            </a:prstGeom>
          </p:spPr>
          <p:style>
            <a:lnRef idx="3">
              <a:schemeClr val="dk1"/>
            </a:lnRef>
            <a:fillRef idx="0">
              <a:schemeClr val="dk1"/>
            </a:fillRef>
            <a:effectRef idx="2">
              <a:schemeClr val="dk1"/>
            </a:effectRef>
            <a:fontRef idx="minor">
              <a:schemeClr val="tx1"/>
            </a:fontRef>
          </p:style>
        </p:cxnSp>
        <p:cxnSp>
          <p:nvCxnSpPr>
            <p:cNvPr id="68" name="Straight Connector 24">
              <a:extLst>
                <a:ext uri="{FF2B5EF4-FFF2-40B4-BE49-F238E27FC236}">
                  <a16:creationId xmlns:a16="http://schemas.microsoft.com/office/drawing/2014/main" xmlns="" id="{019887F1-CDE4-48A3-A047-BD9E280E3C0B}"/>
                </a:ext>
              </a:extLst>
            </p:cNvPr>
            <p:cNvCxnSpPr>
              <a:cxnSpLocks/>
            </p:cNvCxnSpPr>
            <p:nvPr/>
          </p:nvCxnSpPr>
          <p:spPr>
            <a:xfrm flipV="1">
              <a:off x="2803982" y="3677706"/>
              <a:ext cx="1" cy="501136"/>
            </a:xfrm>
            <a:prstGeom prst="line">
              <a:avLst/>
            </a:prstGeom>
          </p:spPr>
          <p:style>
            <a:lnRef idx="3">
              <a:schemeClr val="dk1"/>
            </a:lnRef>
            <a:fillRef idx="0">
              <a:schemeClr val="dk1"/>
            </a:fillRef>
            <a:effectRef idx="2">
              <a:schemeClr val="dk1"/>
            </a:effectRef>
            <a:fontRef idx="minor">
              <a:schemeClr val="tx1"/>
            </a:fontRef>
          </p:style>
        </p:cxnSp>
        <p:sp>
          <p:nvSpPr>
            <p:cNvPr id="69" name="TextBox 68">
              <a:extLst>
                <a:ext uri="{FF2B5EF4-FFF2-40B4-BE49-F238E27FC236}">
                  <a16:creationId xmlns:a16="http://schemas.microsoft.com/office/drawing/2014/main" xmlns="" id="{F74C44E7-274F-45A1-8456-8D63701468AD}"/>
                </a:ext>
              </a:extLst>
            </p:cNvPr>
            <p:cNvSpPr txBox="1"/>
            <p:nvPr/>
          </p:nvSpPr>
          <p:spPr>
            <a:xfrm>
              <a:off x="604184" y="4156807"/>
              <a:ext cx="389850" cy="307777"/>
            </a:xfrm>
            <a:prstGeom prst="rect">
              <a:avLst/>
            </a:prstGeom>
            <a:noFill/>
          </p:spPr>
          <p:txBody>
            <a:bodyPr wrap="square" rtlCol="0">
              <a:spAutoFit/>
            </a:bodyPr>
            <a:lstStyle/>
            <a:p>
              <a:r>
                <a:rPr lang="en-US" sz="1400" dirty="0"/>
                <a:t>1G</a:t>
              </a:r>
            </a:p>
          </p:txBody>
        </p:sp>
        <p:sp>
          <p:nvSpPr>
            <p:cNvPr id="70" name="TextBox 69">
              <a:extLst>
                <a:ext uri="{FF2B5EF4-FFF2-40B4-BE49-F238E27FC236}">
                  <a16:creationId xmlns:a16="http://schemas.microsoft.com/office/drawing/2014/main" xmlns="" id="{3DFA24CD-8B9E-439E-B939-B3E186CAC676}"/>
                </a:ext>
              </a:extLst>
            </p:cNvPr>
            <p:cNvSpPr txBox="1"/>
            <p:nvPr/>
          </p:nvSpPr>
          <p:spPr>
            <a:xfrm>
              <a:off x="3251850" y="4166332"/>
              <a:ext cx="389850" cy="307777"/>
            </a:xfrm>
            <a:prstGeom prst="rect">
              <a:avLst/>
            </a:prstGeom>
            <a:noFill/>
          </p:spPr>
          <p:txBody>
            <a:bodyPr wrap="square" rtlCol="0">
              <a:spAutoFit/>
            </a:bodyPr>
            <a:lstStyle/>
            <a:p>
              <a:r>
                <a:rPr lang="en-US" sz="1400" dirty="0"/>
                <a:t>1G</a:t>
              </a:r>
            </a:p>
          </p:txBody>
        </p:sp>
        <p:sp>
          <p:nvSpPr>
            <p:cNvPr id="71" name="TextBox 70">
              <a:extLst>
                <a:ext uri="{FF2B5EF4-FFF2-40B4-BE49-F238E27FC236}">
                  <a16:creationId xmlns:a16="http://schemas.microsoft.com/office/drawing/2014/main" xmlns="" id="{F5BDB072-E1CC-4A97-AC85-AA0CFE595E29}"/>
                </a:ext>
              </a:extLst>
            </p:cNvPr>
            <p:cNvSpPr txBox="1"/>
            <p:nvPr/>
          </p:nvSpPr>
          <p:spPr>
            <a:xfrm>
              <a:off x="1444587" y="3760432"/>
              <a:ext cx="389850" cy="307777"/>
            </a:xfrm>
            <a:prstGeom prst="rect">
              <a:avLst/>
            </a:prstGeom>
            <a:noFill/>
          </p:spPr>
          <p:txBody>
            <a:bodyPr wrap="square" rtlCol="0">
              <a:spAutoFit/>
            </a:bodyPr>
            <a:lstStyle/>
            <a:p>
              <a:r>
                <a:rPr lang="en-US" sz="1400" dirty="0"/>
                <a:t>1G</a:t>
              </a:r>
            </a:p>
          </p:txBody>
        </p:sp>
        <p:sp>
          <p:nvSpPr>
            <p:cNvPr id="72" name="TextBox 71">
              <a:extLst>
                <a:ext uri="{FF2B5EF4-FFF2-40B4-BE49-F238E27FC236}">
                  <a16:creationId xmlns:a16="http://schemas.microsoft.com/office/drawing/2014/main" xmlns="" id="{78366AA3-FA45-4CB8-8C99-87A83E578526}"/>
                </a:ext>
              </a:extLst>
            </p:cNvPr>
            <p:cNvSpPr txBox="1"/>
            <p:nvPr/>
          </p:nvSpPr>
          <p:spPr>
            <a:xfrm>
              <a:off x="2770984" y="3768150"/>
              <a:ext cx="389850" cy="307777"/>
            </a:xfrm>
            <a:prstGeom prst="rect">
              <a:avLst/>
            </a:prstGeom>
            <a:noFill/>
          </p:spPr>
          <p:txBody>
            <a:bodyPr wrap="square" rtlCol="0">
              <a:spAutoFit/>
            </a:bodyPr>
            <a:lstStyle/>
            <a:p>
              <a:r>
                <a:rPr lang="en-US" sz="1400" dirty="0"/>
                <a:t>1G</a:t>
              </a:r>
            </a:p>
          </p:txBody>
        </p:sp>
      </p:grpSp>
      <p:cxnSp>
        <p:nvCxnSpPr>
          <p:cNvPr id="73" name="Straight Connector 79">
            <a:extLst>
              <a:ext uri="{FF2B5EF4-FFF2-40B4-BE49-F238E27FC236}">
                <a16:creationId xmlns:a16="http://schemas.microsoft.com/office/drawing/2014/main" xmlns="" id="{79BB8DD8-7830-48EA-ABC8-D1B4535C9990}"/>
              </a:ext>
            </a:extLst>
          </p:cNvPr>
          <p:cNvCxnSpPr/>
          <p:nvPr/>
        </p:nvCxnSpPr>
        <p:spPr>
          <a:xfrm flipH="1">
            <a:off x="40946" y="4735773"/>
            <a:ext cx="4317214" cy="0"/>
          </a:xfrm>
          <a:prstGeom prst="line">
            <a:avLst/>
          </a:prstGeom>
        </p:spPr>
        <p:style>
          <a:lnRef idx="3">
            <a:schemeClr val="dk1"/>
          </a:lnRef>
          <a:fillRef idx="0">
            <a:schemeClr val="dk1"/>
          </a:fillRef>
          <a:effectRef idx="2">
            <a:schemeClr val="dk1"/>
          </a:effectRef>
          <a:fontRef idx="minor">
            <a:schemeClr val="tx1"/>
          </a:fontRef>
        </p:style>
      </p:cxnSp>
      <p:grpSp>
        <p:nvGrpSpPr>
          <p:cNvPr id="74" name="Group 83">
            <a:extLst>
              <a:ext uri="{FF2B5EF4-FFF2-40B4-BE49-F238E27FC236}">
                <a16:creationId xmlns:a16="http://schemas.microsoft.com/office/drawing/2014/main" xmlns="" id="{22727323-45F4-45C5-AA7A-14FBB442C72F}"/>
              </a:ext>
            </a:extLst>
          </p:cNvPr>
          <p:cNvGrpSpPr/>
          <p:nvPr/>
        </p:nvGrpSpPr>
        <p:grpSpPr>
          <a:xfrm>
            <a:off x="1785424" y="4582343"/>
            <a:ext cx="808420" cy="1395967"/>
            <a:chOff x="1715995" y="2784436"/>
            <a:chExt cx="808420" cy="1395967"/>
          </a:xfrm>
        </p:grpSpPr>
        <p:sp>
          <p:nvSpPr>
            <p:cNvPr id="75" name="Arc 74">
              <a:extLst>
                <a:ext uri="{FF2B5EF4-FFF2-40B4-BE49-F238E27FC236}">
                  <a16:creationId xmlns:a16="http://schemas.microsoft.com/office/drawing/2014/main" xmlns="" id="{26E2562A-A85F-4796-82D2-059128B3A66D}"/>
                </a:ext>
              </a:extLst>
            </p:cNvPr>
            <p:cNvSpPr/>
            <p:nvPr/>
          </p:nvSpPr>
          <p:spPr>
            <a:xfrm rot="16379486">
              <a:off x="1422221" y="3078210"/>
              <a:ext cx="1395967" cy="808420"/>
            </a:xfrm>
            <a:prstGeom prst="arc">
              <a:avLst>
                <a:gd name="adj1" fmla="val 5002425"/>
                <a:gd name="adj2" fmla="val 16350957"/>
              </a:avLst>
            </a:prstGeom>
            <a:ln>
              <a:solidFill>
                <a:schemeClr val="accent5">
                  <a:lumMod val="75000"/>
                </a:schemeClr>
              </a:solidFill>
              <a:prstDash val="dashDot"/>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76" name="Straight Arrow Connector 75">
              <a:extLst>
                <a:ext uri="{FF2B5EF4-FFF2-40B4-BE49-F238E27FC236}">
                  <a16:creationId xmlns:a16="http://schemas.microsoft.com/office/drawing/2014/main" xmlns="" id="{587BD3AC-812D-4A4D-B9BF-CB77D80F3BAB}"/>
                </a:ext>
              </a:extLst>
            </p:cNvPr>
            <p:cNvCxnSpPr>
              <a:cxnSpLocks/>
            </p:cNvCxnSpPr>
            <p:nvPr/>
          </p:nvCxnSpPr>
          <p:spPr>
            <a:xfrm flipV="1">
              <a:off x="2521277" y="3417149"/>
              <a:ext cx="0" cy="17227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77" name="TextBox 76">
              <a:extLst>
                <a:ext uri="{FF2B5EF4-FFF2-40B4-BE49-F238E27FC236}">
                  <a16:creationId xmlns:a16="http://schemas.microsoft.com/office/drawing/2014/main" xmlns="" id="{377FE91B-EB9D-41D4-801C-24214306BDED}"/>
                </a:ext>
              </a:extLst>
            </p:cNvPr>
            <p:cNvSpPr txBox="1"/>
            <p:nvPr/>
          </p:nvSpPr>
          <p:spPr>
            <a:xfrm>
              <a:off x="1788596" y="3757601"/>
              <a:ext cx="625492" cy="369332"/>
            </a:xfrm>
            <a:prstGeom prst="rect">
              <a:avLst/>
            </a:prstGeom>
            <a:noFill/>
          </p:spPr>
          <p:txBody>
            <a:bodyPr wrap="none" rtlCol="0">
              <a:spAutoFit/>
            </a:bodyPr>
            <a:lstStyle/>
            <a:p>
              <a:r>
                <a:rPr lang="en-US" dirty="0" err="1">
                  <a:solidFill>
                    <a:schemeClr val="accent1">
                      <a:lumMod val="50000"/>
                    </a:schemeClr>
                  </a:solidFill>
                </a:rPr>
                <a:t>iperf</a:t>
              </a:r>
              <a:endParaRPr lang="en-US" dirty="0">
                <a:solidFill>
                  <a:schemeClr val="accent1">
                    <a:lumMod val="50000"/>
                  </a:schemeClr>
                </a:solidFill>
              </a:endParaRPr>
            </a:p>
          </p:txBody>
        </p:sp>
      </p:grpSp>
      <p:sp>
        <p:nvSpPr>
          <p:cNvPr id="79" name="Arc 78">
            <a:extLst>
              <a:ext uri="{FF2B5EF4-FFF2-40B4-BE49-F238E27FC236}">
                <a16:creationId xmlns:a16="http://schemas.microsoft.com/office/drawing/2014/main" xmlns="" id="{030EFA66-A5C0-4623-A2AC-0947EA31BE73}"/>
              </a:ext>
            </a:extLst>
          </p:cNvPr>
          <p:cNvSpPr/>
          <p:nvPr/>
        </p:nvSpPr>
        <p:spPr>
          <a:xfrm rot="16379486">
            <a:off x="1819974" y="6271546"/>
            <a:ext cx="545828" cy="527031"/>
          </a:xfrm>
          <a:prstGeom prst="arc">
            <a:avLst>
              <a:gd name="adj1" fmla="val 5002425"/>
              <a:gd name="adj2" fmla="val 16350957"/>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148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xmlns="" id="{57CE9E16-D5AC-4CBB-963B-5E0095FDA2D4}"/>
              </a:ext>
            </a:extLst>
          </p:cNvPr>
          <p:cNvSpPr/>
          <p:nvPr/>
        </p:nvSpPr>
        <p:spPr>
          <a:xfrm>
            <a:off x="5206336" y="5765133"/>
            <a:ext cx="364633" cy="266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p>
        </p:txBody>
      </p:sp>
      <p:sp>
        <p:nvSpPr>
          <p:cNvPr id="58" name="TextBox 57">
            <a:extLst>
              <a:ext uri="{FF2B5EF4-FFF2-40B4-BE49-F238E27FC236}">
                <a16:creationId xmlns:a16="http://schemas.microsoft.com/office/drawing/2014/main" xmlns="" id="{F8F8BBE7-8CB5-4C75-95AF-5C68E079D949}"/>
              </a:ext>
            </a:extLst>
          </p:cNvPr>
          <p:cNvSpPr txBox="1"/>
          <p:nvPr/>
        </p:nvSpPr>
        <p:spPr>
          <a:xfrm>
            <a:off x="5634097" y="5606349"/>
            <a:ext cx="1033681" cy="707886"/>
          </a:xfrm>
          <a:prstGeom prst="rect">
            <a:avLst/>
          </a:prstGeom>
          <a:noFill/>
        </p:spPr>
        <p:txBody>
          <a:bodyPr wrap="none" rtlCol="0">
            <a:spAutoFit/>
          </a:bodyPr>
          <a:lstStyle/>
          <a:p>
            <a:r>
              <a:rPr lang="en-US" sz="2000" dirty="0"/>
              <a:t>Always</a:t>
            </a:r>
          </a:p>
          <a:p>
            <a:r>
              <a:rPr lang="en-US" sz="2000" dirty="0"/>
              <a:t>Feasible</a:t>
            </a:r>
          </a:p>
        </p:txBody>
      </p:sp>
      <p:sp>
        <p:nvSpPr>
          <p:cNvPr id="59" name="Rectangle 58">
            <a:extLst>
              <a:ext uri="{FF2B5EF4-FFF2-40B4-BE49-F238E27FC236}">
                <a16:creationId xmlns:a16="http://schemas.microsoft.com/office/drawing/2014/main" xmlns="" id="{5546DCE7-7C54-462D-AB30-48E6C50C7080}"/>
              </a:ext>
            </a:extLst>
          </p:cNvPr>
          <p:cNvSpPr/>
          <p:nvPr/>
        </p:nvSpPr>
        <p:spPr>
          <a:xfrm>
            <a:off x="7392435" y="5765133"/>
            <a:ext cx="364633" cy="266056"/>
          </a:xfrm>
          <a:prstGeom prst="rect">
            <a:avLst/>
          </a:prstGeom>
          <a:pattFill prst="dkHorz">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p>
        </p:txBody>
      </p:sp>
      <p:sp>
        <p:nvSpPr>
          <p:cNvPr id="60" name="TextBox 59">
            <a:extLst>
              <a:ext uri="{FF2B5EF4-FFF2-40B4-BE49-F238E27FC236}">
                <a16:creationId xmlns:a16="http://schemas.microsoft.com/office/drawing/2014/main" xmlns="" id="{44FD48A4-411E-49ED-B982-F3881399F3F3}"/>
              </a:ext>
            </a:extLst>
          </p:cNvPr>
          <p:cNvSpPr txBox="1"/>
          <p:nvPr/>
        </p:nvSpPr>
        <p:spPr>
          <a:xfrm>
            <a:off x="7820194" y="5606349"/>
            <a:ext cx="3695532" cy="400110"/>
          </a:xfrm>
          <a:prstGeom prst="rect">
            <a:avLst/>
          </a:prstGeom>
          <a:noFill/>
        </p:spPr>
        <p:txBody>
          <a:bodyPr wrap="square" rtlCol="0">
            <a:spAutoFit/>
          </a:bodyPr>
          <a:lstStyle/>
          <a:p>
            <a:r>
              <a:rPr lang="en-US" sz="2000" dirty="0"/>
              <a:t>Feasibility depends on topology</a:t>
            </a:r>
          </a:p>
        </p:txBody>
      </p:sp>
      <p:sp>
        <p:nvSpPr>
          <p:cNvPr id="61" name="TextBox 60">
            <a:extLst>
              <a:ext uri="{FF2B5EF4-FFF2-40B4-BE49-F238E27FC236}">
                <a16:creationId xmlns:a16="http://schemas.microsoft.com/office/drawing/2014/main" xmlns="" id="{F8D1BFEB-1A65-408A-B480-3A8EB8509F27}"/>
              </a:ext>
            </a:extLst>
          </p:cNvPr>
          <p:cNvSpPr txBox="1"/>
          <p:nvPr/>
        </p:nvSpPr>
        <p:spPr>
          <a:xfrm>
            <a:off x="4965878" y="6392196"/>
            <a:ext cx="7075207" cy="400110"/>
          </a:xfrm>
          <a:prstGeom prst="rect">
            <a:avLst/>
          </a:prstGeom>
          <a:noFill/>
        </p:spPr>
        <p:txBody>
          <a:bodyPr wrap="none" rtlCol="0">
            <a:spAutoFit/>
          </a:bodyPr>
          <a:lstStyle/>
          <a:p>
            <a:r>
              <a:rPr lang="en-US" sz="2000" b="1" dirty="0"/>
              <a:t>X: Number of Hosts                           Y: Number of inter-switch links</a:t>
            </a:r>
          </a:p>
        </p:txBody>
      </p:sp>
      <p:sp>
        <p:nvSpPr>
          <p:cNvPr id="64" name="Rectangle 63"/>
          <p:cNvSpPr/>
          <p:nvPr/>
        </p:nvSpPr>
        <p:spPr>
          <a:xfrm>
            <a:off x="342900" y="3276600"/>
            <a:ext cx="952500" cy="52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 Ports</a:t>
            </a:r>
          </a:p>
        </p:txBody>
      </p:sp>
      <p:sp>
        <p:nvSpPr>
          <p:cNvPr id="65" name="Rectangle 64"/>
          <p:cNvSpPr/>
          <p:nvPr/>
        </p:nvSpPr>
        <p:spPr>
          <a:xfrm>
            <a:off x="2166107" y="3276600"/>
            <a:ext cx="952500" cy="52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 Ports</a:t>
            </a:r>
          </a:p>
        </p:txBody>
      </p:sp>
      <p:pic>
        <p:nvPicPr>
          <p:cNvPr id="1026" name="Picture 2" descr="https://freeclipartimage.com/storage/upload/cloud-clip-art/cloud-clip-art-6.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1562100"/>
            <a:ext cx="1959778" cy="976313"/>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p:cNvSpPr txBox="1"/>
          <p:nvPr/>
        </p:nvSpPr>
        <p:spPr>
          <a:xfrm>
            <a:off x="1056656" y="1865590"/>
            <a:ext cx="1484765" cy="369332"/>
          </a:xfrm>
          <a:prstGeom prst="rect">
            <a:avLst/>
          </a:prstGeom>
          <a:noFill/>
        </p:spPr>
        <p:txBody>
          <a:bodyPr wrap="none" rtlCol="0">
            <a:spAutoFit/>
          </a:bodyPr>
          <a:lstStyle/>
          <a:p>
            <a:r>
              <a:rPr lang="en-US" dirty="0"/>
              <a:t>Core Network</a:t>
            </a:r>
          </a:p>
        </p:txBody>
      </p:sp>
      <p:cxnSp>
        <p:nvCxnSpPr>
          <p:cNvPr id="68" name="Straight Connector 67"/>
          <p:cNvCxnSpPr>
            <a:endCxn id="64" idx="0"/>
          </p:cNvCxnSpPr>
          <p:nvPr/>
        </p:nvCxnSpPr>
        <p:spPr>
          <a:xfrm flipH="1">
            <a:off x="819150" y="2438400"/>
            <a:ext cx="638175" cy="838200"/>
          </a:xfrm>
          <a:prstGeom prst="line">
            <a:avLst/>
          </a:prstGeom>
          <a:ln/>
        </p:spPr>
        <p:style>
          <a:lnRef idx="3">
            <a:schemeClr val="dk1"/>
          </a:lnRef>
          <a:fillRef idx="0">
            <a:schemeClr val="dk1"/>
          </a:fillRef>
          <a:effectRef idx="2">
            <a:schemeClr val="dk1"/>
          </a:effectRef>
          <a:fontRef idx="minor">
            <a:schemeClr val="tx1"/>
          </a:fontRef>
        </p:style>
      </p:cxnSp>
      <p:cxnSp>
        <p:nvCxnSpPr>
          <p:cNvPr id="70" name="Straight Connector 69"/>
          <p:cNvCxnSpPr>
            <a:endCxn id="65" idx="0"/>
          </p:cNvCxnSpPr>
          <p:nvPr/>
        </p:nvCxnSpPr>
        <p:spPr>
          <a:xfrm>
            <a:off x="2053209" y="2488407"/>
            <a:ext cx="589148" cy="788193"/>
          </a:xfrm>
          <a:prstGeom prst="line">
            <a:avLst/>
          </a:prstGeom>
        </p:spPr>
        <p:style>
          <a:lnRef idx="3">
            <a:schemeClr val="dk1"/>
          </a:lnRef>
          <a:fillRef idx="0">
            <a:schemeClr val="dk1"/>
          </a:fillRef>
          <a:effectRef idx="2">
            <a:schemeClr val="dk1"/>
          </a:effectRef>
          <a:fontRef idx="minor">
            <a:schemeClr val="tx1"/>
          </a:fontRef>
        </p:style>
      </p:cxnSp>
      <p:sp>
        <p:nvSpPr>
          <p:cNvPr id="73" name="TextBox 72"/>
          <p:cNvSpPr txBox="1"/>
          <p:nvPr/>
        </p:nvSpPr>
        <p:spPr>
          <a:xfrm>
            <a:off x="1462150" y="3448050"/>
            <a:ext cx="516488" cy="369332"/>
          </a:xfrm>
          <a:prstGeom prst="rect">
            <a:avLst/>
          </a:prstGeom>
          <a:noFill/>
        </p:spPr>
        <p:txBody>
          <a:bodyPr wrap="none" rtlCol="0">
            <a:spAutoFit/>
          </a:bodyPr>
          <a:lstStyle/>
          <a:p>
            <a:r>
              <a:rPr lang="en-US" dirty="0"/>
              <a:t>……</a:t>
            </a:r>
          </a:p>
        </p:txBody>
      </p:sp>
      <p:sp>
        <p:nvSpPr>
          <p:cNvPr id="75" name="Right Brace 74"/>
          <p:cNvSpPr/>
          <p:nvPr/>
        </p:nvSpPr>
        <p:spPr>
          <a:xfrm rot="5400000">
            <a:off x="1613324" y="2655929"/>
            <a:ext cx="234858" cy="2775707"/>
          </a:xfrm>
          <a:prstGeom prst="rightBrace">
            <a:avLst>
              <a:gd name="adj1" fmla="val 8333"/>
              <a:gd name="adj2" fmla="val 48859"/>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76" name="TextBox 75"/>
          <p:cNvSpPr txBox="1"/>
          <p:nvPr/>
        </p:nvSpPr>
        <p:spPr>
          <a:xfrm>
            <a:off x="1140337" y="4301209"/>
            <a:ext cx="1207446" cy="369332"/>
          </a:xfrm>
          <a:prstGeom prst="rect">
            <a:avLst/>
          </a:prstGeom>
          <a:noFill/>
        </p:spPr>
        <p:txBody>
          <a:bodyPr wrap="none" rtlCol="0">
            <a:spAutoFit/>
          </a:bodyPr>
          <a:lstStyle/>
          <a:p>
            <a:r>
              <a:rPr lang="en-US" dirty="0"/>
              <a:t>N Switches</a:t>
            </a:r>
          </a:p>
        </p:txBody>
      </p:sp>
      <p:sp>
        <p:nvSpPr>
          <p:cNvPr id="77" name="TextBox 76"/>
          <p:cNvSpPr txBox="1"/>
          <p:nvPr/>
        </p:nvSpPr>
        <p:spPr>
          <a:xfrm>
            <a:off x="2347783" y="2725195"/>
            <a:ext cx="1133644" cy="369332"/>
          </a:xfrm>
          <a:prstGeom prst="rect">
            <a:avLst/>
          </a:prstGeom>
          <a:noFill/>
        </p:spPr>
        <p:txBody>
          <a:bodyPr wrap="none" rtlCol="0">
            <a:spAutoFit/>
          </a:bodyPr>
          <a:lstStyle/>
          <a:p>
            <a:r>
              <a:rPr lang="en-US" dirty="0"/>
              <a:t>Capacity L</a:t>
            </a:r>
          </a:p>
        </p:txBody>
      </p:sp>
      <p:sp>
        <p:nvSpPr>
          <p:cNvPr id="79" name="TextBox 78"/>
          <p:cNvSpPr txBox="1"/>
          <p:nvPr/>
        </p:nvSpPr>
        <p:spPr>
          <a:xfrm>
            <a:off x="-42947" y="2721742"/>
            <a:ext cx="1133644" cy="369332"/>
          </a:xfrm>
          <a:prstGeom prst="rect">
            <a:avLst/>
          </a:prstGeom>
          <a:noFill/>
        </p:spPr>
        <p:txBody>
          <a:bodyPr wrap="none" rtlCol="0">
            <a:spAutoFit/>
          </a:bodyPr>
          <a:lstStyle/>
          <a:p>
            <a:r>
              <a:rPr lang="en-US" dirty="0"/>
              <a:t>Capacity L</a:t>
            </a:r>
          </a:p>
        </p:txBody>
      </p:sp>
      <p:sp>
        <p:nvSpPr>
          <p:cNvPr id="32" name="TextBox 31">
            <a:extLst>
              <a:ext uri="{FF2B5EF4-FFF2-40B4-BE49-F238E27FC236}">
                <a16:creationId xmlns:a16="http://schemas.microsoft.com/office/drawing/2014/main" xmlns="" id="{51CA37B2-815C-4AAA-A867-0ABCF7133FE4}"/>
              </a:ext>
            </a:extLst>
          </p:cNvPr>
          <p:cNvSpPr txBox="1"/>
          <p:nvPr/>
        </p:nvSpPr>
        <p:spPr>
          <a:xfrm>
            <a:off x="10368944" y="5191173"/>
            <a:ext cx="325730" cy="400110"/>
          </a:xfrm>
          <a:prstGeom prst="rect">
            <a:avLst/>
          </a:prstGeom>
          <a:noFill/>
        </p:spPr>
        <p:txBody>
          <a:bodyPr wrap="none" rtlCol="0">
            <a:spAutoFit/>
          </a:bodyPr>
          <a:lstStyle/>
          <a:p>
            <a:r>
              <a:rPr lang="en-US" sz="2000" b="1" dirty="0"/>
              <a:t>X</a:t>
            </a:r>
          </a:p>
        </p:txBody>
      </p:sp>
      <p:sp>
        <p:nvSpPr>
          <p:cNvPr id="28" name="Isosceles Triangle 27">
            <a:extLst>
              <a:ext uri="{FF2B5EF4-FFF2-40B4-BE49-F238E27FC236}">
                <a16:creationId xmlns:a16="http://schemas.microsoft.com/office/drawing/2014/main" xmlns="" id="{EBDC8185-C576-457C-9F09-A30296A7BCFE}"/>
              </a:ext>
            </a:extLst>
          </p:cNvPr>
          <p:cNvSpPr/>
          <p:nvPr/>
        </p:nvSpPr>
        <p:spPr>
          <a:xfrm>
            <a:off x="5717253" y="913125"/>
            <a:ext cx="4084169" cy="2154767"/>
          </a:xfrm>
          <a:prstGeom prst="triangle">
            <a:avLst>
              <a:gd name="adj" fmla="val 0"/>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p>
        </p:txBody>
      </p:sp>
      <p:grpSp>
        <p:nvGrpSpPr>
          <p:cNvPr id="29" name="Group 28">
            <a:extLst>
              <a:ext uri="{FF2B5EF4-FFF2-40B4-BE49-F238E27FC236}">
                <a16:creationId xmlns:a16="http://schemas.microsoft.com/office/drawing/2014/main" xmlns="" id="{028F4002-6115-486A-B436-9B8BE969CF15}"/>
              </a:ext>
            </a:extLst>
          </p:cNvPr>
          <p:cNvGrpSpPr/>
          <p:nvPr/>
        </p:nvGrpSpPr>
        <p:grpSpPr>
          <a:xfrm>
            <a:off x="5706990" y="533722"/>
            <a:ext cx="4667144" cy="4904249"/>
            <a:chOff x="284085" y="1299997"/>
            <a:chExt cx="5202315" cy="5202936"/>
          </a:xfrm>
        </p:grpSpPr>
        <p:cxnSp>
          <p:nvCxnSpPr>
            <p:cNvPr id="30" name="Straight Arrow Connector 29">
              <a:extLst>
                <a:ext uri="{FF2B5EF4-FFF2-40B4-BE49-F238E27FC236}">
                  <a16:creationId xmlns:a16="http://schemas.microsoft.com/office/drawing/2014/main" xmlns="" id="{C189A800-349A-406B-BFF9-364E4A541276}"/>
                </a:ext>
              </a:extLst>
            </p:cNvPr>
            <p:cNvCxnSpPr/>
            <p:nvPr/>
          </p:nvCxnSpPr>
          <p:spPr>
            <a:xfrm flipV="1">
              <a:off x="284085" y="1299997"/>
              <a:ext cx="0" cy="52029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xmlns="" id="{DF221A15-6197-45D9-BDC3-D43C369B0FD5}"/>
                </a:ext>
              </a:extLst>
            </p:cNvPr>
            <p:cNvCxnSpPr>
              <a:cxnSpLocks/>
            </p:cNvCxnSpPr>
            <p:nvPr/>
          </p:nvCxnSpPr>
          <p:spPr>
            <a:xfrm>
              <a:off x="284085" y="6498454"/>
              <a:ext cx="52023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33" name="TextBox 32">
            <a:extLst>
              <a:ext uri="{FF2B5EF4-FFF2-40B4-BE49-F238E27FC236}">
                <a16:creationId xmlns:a16="http://schemas.microsoft.com/office/drawing/2014/main" xmlns="" id="{ABD1E1AC-49E6-40E5-9428-9AAA79B7464B}"/>
              </a:ext>
            </a:extLst>
          </p:cNvPr>
          <p:cNvSpPr txBox="1"/>
          <p:nvPr/>
        </p:nvSpPr>
        <p:spPr>
          <a:xfrm>
            <a:off x="5543898" y="173722"/>
            <a:ext cx="317716" cy="400110"/>
          </a:xfrm>
          <a:prstGeom prst="rect">
            <a:avLst/>
          </a:prstGeom>
          <a:noFill/>
        </p:spPr>
        <p:txBody>
          <a:bodyPr wrap="none" rtlCol="0">
            <a:spAutoFit/>
          </a:bodyPr>
          <a:lstStyle/>
          <a:p>
            <a:r>
              <a:rPr lang="en-US" sz="2000" b="1" dirty="0"/>
              <a:t>Y</a:t>
            </a:r>
          </a:p>
        </p:txBody>
      </p:sp>
      <p:sp>
        <p:nvSpPr>
          <p:cNvPr id="34" name="Rectangle 33">
            <a:extLst>
              <a:ext uri="{FF2B5EF4-FFF2-40B4-BE49-F238E27FC236}">
                <a16:creationId xmlns:a16="http://schemas.microsoft.com/office/drawing/2014/main" xmlns="" id="{81474F81-0BE8-432A-B135-5BEEBBD91C1C}"/>
              </a:ext>
            </a:extLst>
          </p:cNvPr>
          <p:cNvSpPr/>
          <p:nvPr/>
        </p:nvSpPr>
        <p:spPr>
          <a:xfrm>
            <a:off x="5713582" y="4235527"/>
            <a:ext cx="4090762" cy="11888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p>
        </p:txBody>
      </p:sp>
      <p:sp>
        <p:nvSpPr>
          <p:cNvPr id="38" name="Rectangle 37">
            <a:extLst>
              <a:ext uri="{FF2B5EF4-FFF2-40B4-BE49-F238E27FC236}">
                <a16:creationId xmlns:a16="http://schemas.microsoft.com/office/drawing/2014/main" xmlns="" id="{521FA92F-C047-4FC9-A2CC-6FCC33C6284A}"/>
              </a:ext>
            </a:extLst>
          </p:cNvPr>
          <p:cNvSpPr/>
          <p:nvPr/>
        </p:nvSpPr>
        <p:spPr>
          <a:xfrm>
            <a:off x="5722499" y="3046879"/>
            <a:ext cx="4090762" cy="1188855"/>
          </a:xfrm>
          <a:prstGeom prst="rect">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p>
        </p:txBody>
      </p:sp>
      <p:sp>
        <p:nvSpPr>
          <p:cNvPr id="39" name="Isosceles Triangle 38">
            <a:extLst>
              <a:ext uri="{FF2B5EF4-FFF2-40B4-BE49-F238E27FC236}">
                <a16:creationId xmlns:a16="http://schemas.microsoft.com/office/drawing/2014/main" xmlns="" id="{C1C426EE-6576-4E44-A80B-99F9B057B275}"/>
              </a:ext>
            </a:extLst>
          </p:cNvPr>
          <p:cNvSpPr/>
          <p:nvPr/>
        </p:nvSpPr>
        <p:spPr>
          <a:xfrm>
            <a:off x="5713580" y="2089762"/>
            <a:ext cx="4084169" cy="2154767"/>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a:p>
        </p:txBody>
      </p:sp>
      <p:sp>
        <p:nvSpPr>
          <p:cNvPr id="40" name="TextBox 39">
            <a:extLst>
              <a:ext uri="{FF2B5EF4-FFF2-40B4-BE49-F238E27FC236}">
                <a16:creationId xmlns:a16="http://schemas.microsoft.com/office/drawing/2014/main" xmlns="" id="{A5A64A58-1753-4CA5-A6AB-4C751867F9D7}"/>
              </a:ext>
            </a:extLst>
          </p:cNvPr>
          <p:cNvSpPr txBox="1"/>
          <p:nvPr/>
        </p:nvSpPr>
        <p:spPr>
          <a:xfrm>
            <a:off x="5050217" y="4033355"/>
            <a:ext cx="686406" cy="400110"/>
          </a:xfrm>
          <a:prstGeom prst="rect">
            <a:avLst/>
          </a:prstGeom>
          <a:noFill/>
        </p:spPr>
        <p:txBody>
          <a:bodyPr wrap="none" rtlCol="0">
            <a:spAutoFit/>
          </a:bodyPr>
          <a:lstStyle/>
          <a:p>
            <a:r>
              <a:rPr lang="en-US" sz="2000" dirty="0"/>
              <a:t>NL/4</a:t>
            </a:r>
          </a:p>
        </p:txBody>
      </p:sp>
      <p:sp>
        <p:nvSpPr>
          <p:cNvPr id="47" name="TextBox 46">
            <a:extLst>
              <a:ext uri="{FF2B5EF4-FFF2-40B4-BE49-F238E27FC236}">
                <a16:creationId xmlns:a16="http://schemas.microsoft.com/office/drawing/2014/main" xmlns="" id="{BF2DCE6B-5CEA-47E4-B203-EA12CECB72EF}"/>
              </a:ext>
            </a:extLst>
          </p:cNvPr>
          <p:cNvSpPr txBox="1"/>
          <p:nvPr/>
        </p:nvSpPr>
        <p:spPr>
          <a:xfrm>
            <a:off x="4994698" y="2844500"/>
            <a:ext cx="686406" cy="400110"/>
          </a:xfrm>
          <a:prstGeom prst="rect">
            <a:avLst/>
          </a:prstGeom>
          <a:noFill/>
        </p:spPr>
        <p:txBody>
          <a:bodyPr wrap="none" rtlCol="0">
            <a:spAutoFit/>
          </a:bodyPr>
          <a:lstStyle/>
          <a:p>
            <a:r>
              <a:rPr lang="en-US" sz="2000" dirty="0"/>
              <a:t>NL/2</a:t>
            </a:r>
          </a:p>
        </p:txBody>
      </p:sp>
      <p:sp>
        <p:nvSpPr>
          <p:cNvPr id="48" name="TextBox 47">
            <a:extLst>
              <a:ext uri="{FF2B5EF4-FFF2-40B4-BE49-F238E27FC236}">
                <a16:creationId xmlns:a16="http://schemas.microsoft.com/office/drawing/2014/main" xmlns="" id="{AFDFA34F-C287-41DA-8C06-1DD1608A2FD8}"/>
              </a:ext>
            </a:extLst>
          </p:cNvPr>
          <p:cNvSpPr txBox="1"/>
          <p:nvPr/>
        </p:nvSpPr>
        <p:spPr>
          <a:xfrm>
            <a:off x="4315347" y="1800858"/>
            <a:ext cx="1369286" cy="400110"/>
          </a:xfrm>
          <a:prstGeom prst="rect">
            <a:avLst/>
          </a:prstGeom>
          <a:noFill/>
        </p:spPr>
        <p:txBody>
          <a:bodyPr wrap="none" rtlCol="0">
            <a:spAutoFit/>
          </a:bodyPr>
          <a:lstStyle/>
          <a:p>
            <a:r>
              <a:rPr lang="en-US" sz="2000" dirty="0"/>
              <a:t>NL/4+NH/2</a:t>
            </a:r>
          </a:p>
        </p:txBody>
      </p:sp>
      <p:sp>
        <p:nvSpPr>
          <p:cNvPr id="50" name="TextBox 49">
            <a:extLst>
              <a:ext uri="{FF2B5EF4-FFF2-40B4-BE49-F238E27FC236}">
                <a16:creationId xmlns:a16="http://schemas.microsoft.com/office/drawing/2014/main" xmlns="" id="{0D021165-88D9-4981-BB06-AB9875193417}"/>
              </a:ext>
            </a:extLst>
          </p:cNvPr>
          <p:cNvSpPr txBox="1"/>
          <p:nvPr/>
        </p:nvSpPr>
        <p:spPr>
          <a:xfrm>
            <a:off x="4281235" y="663826"/>
            <a:ext cx="1369286" cy="400110"/>
          </a:xfrm>
          <a:prstGeom prst="rect">
            <a:avLst/>
          </a:prstGeom>
          <a:noFill/>
        </p:spPr>
        <p:txBody>
          <a:bodyPr wrap="none" rtlCol="0">
            <a:spAutoFit/>
          </a:bodyPr>
          <a:lstStyle/>
          <a:p>
            <a:r>
              <a:rPr lang="en-US" sz="2000" dirty="0"/>
              <a:t>NL/2+NH/2</a:t>
            </a:r>
          </a:p>
        </p:txBody>
      </p:sp>
      <p:sp>
        <p:nvSpPr>
          <p:cNvPr id="2" name="Right Triangle 1">
            <a:extLst>
              <a:ext uri="{FF2B5EF4-FFF2-40B4-BE49-F238E27FC236}">
                <a16:creationId xmlns:a16="http://schemas.microsoft.com/office/drawing/2014/main" xmlns="" id="{F43952BF-0225-4EFC-8630-5C3190C7725A}"/>
              </a:ext>
            </a:extLst>
          </p:cNvPr>
          <p:cNvSpPr/>
          <p:nvPr/>
        </p:nvSpPr>
        <p:spPr>
          <a:xfrm>
            <a:off x="5716645" y="2087032"/>
            <a:ext cx="4081101" cy="2154767"/>
          </a:xfrm>
          <a:prstGeom prst="rtTriangle">
            <a:avLst/>
          </a:prstGeom>
          <a:solidFill>
            <a:srgbClr val="FFC000">
              <a:alpha val="30196"/>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4E8EF1B4-9174-4A6D-B3AC-496156AD4BE9}"/>
              </a:ext>
            </a:extLst>
          </p:cNvPr>
          <p:cNvSpPr txBox="1"/>
          <p:nvPr/>
        </p:nvSpPr>
        <p:spPr>
          <a:xfrm>
            <a:off x="8338173" y="1260197"/>
            <a:ext cx="2659574" cy="646331"/>
          </a:xfrm>
          <a:prstGeom prst="rect">
            <a:avLst/>
          </a:prstGeom>
          <a:noFill/>
        </p:spPr>
        <p:txBody>
          <a:bodyPr wrap="none" rtlCol="0">
            <a:spAutoFit/>
          </a:bodyPr>
          <a:lstStyle/>
          <a:p>
            <a:r>
              <a:rPr lang="en-US" dirty="0"/>
              <a:t>Gain using loopback links </a:t>
            </a:r>
          </a:p>
          <a:p>
            <a:r>
              <a:rPr lang="en-US" dirty="0"/>
              <a:t>In Always feasible region. </a:t>
            </a:r>
          </a:p>
        </p:txBody>
      </p:sp>
      <p:sp>
        <p:nvSpPr>
          <p:cNvPr id="35" name="TextBox 34">
            <a:extLst>
              <a:ext uri="{FF2B5EF4-FFF2-40B4-BE49-F238E27FC236}">
                <a16:creationId xmlns:a16="http://schemas.microsoft.com/office/drawing/2014/main" xmlns="" id="{5EAB0448-C38D-4E1F-8B98-613C25B2D8E9}"/>
              </a:ext>
            </a:extLst>
          </p:cNvPr>
          <p:cNvSpPr txBox="1"/>
          <p:nvPr/>
        </p:nvSpPr>
        <p:spPr>
          <a:xfrm>
            <a:off x="9546516" y="5385279"/>
            <a:ext cx="510076" cy="400110"/>
          </a:xfrm>
          <a:prstGeom prst="rect">
            <a:avLst/>
          </a:prstGeom>
          <a:noFill/>
        </p:spPr>
        <p:txBody>
          <a:bodyPr wrap="none" rtlCol="0">
            <a:spAutoFit/>
          </a:bodyPr>
          <a:lstStyle/>
          <a:p>
            <a:r>
              <a:rPr lang="en-US" sz="2000" dirty="0"/>
              <a:t>NH</a:t>
            </a:r>
          </a:p>
        </p:txBody>
      </p:sp>
      <p:sp>
        <p:nvSpPr>
          <p:cNvPr id="36" name="TextBox 2">
            <a:extLst>
              <a:ext uri="{FF2B5EF4-FFF2-40B4-BE49-F238E27FC236}">
                <a16:creationId xmlns:a16="http://schemas.microsoft.com/office/drawing/2014/main" xmlns="" id="{E59CD0A9-925B-4BFF-873F-70914E75900E}"/>
              </a:ext>
            </a:extLst>
          </p:cNvPr>
          <p:cNvSpPr txBox="1"/>
          <p:nvPr/>
        </p:nvSpPr>
        <p:spPr>
          <a:xfrm>
            <a:off x="5837192" y="4168"/>
            <a:ext cx="3475118" cy="523220"/>
          </a:xfrm>
          <a:prstGeom prst="rect">
            <a:avLst/>
          </a:prstGeom>
          <a:noFill/>
        </p:spPr>
        <p:txBody>
          <a:bodyPr wrap="none" rtlCol="0">
            <a:spAutoFit/>
          </a:bodyPr>
          <a:lstStyle/>
          <a:p>
            <a:r>
              <a:rPr lang="en-US" sz="2800" dirty="0"/>
              <a:t>Size of Virtual network</a:t>
            </a:r>
          </a:p>
        </p:txBody>
      </p:sp>
      <p:sp>
        <p:nvSpPr>
          <p:cNvPr id="4" name="TextBox 3">
            <a:extLst>
              <a:ext uri="{FF2B5EF4-FFF2-40B4-BE49-F238E27FC236}">
                <a16:creationId xmlns:a16="http://schemas.microsoft.com/office/drawing/2014/main" xmlns="" id="{FCCEAC32-557A-45F8-A0A1-BE7F24E4C25A}"/>
              </a:ext>
            </a:extLst>
          </p:cNvPr>
          <p:cNvSpPr txBox="1"/>
          <p:nvPr/>
        </p:nvSpPr>
        <p:spPr>
          <a:xfrm>
            <a:off x="9810935" y="3182325"/>
            <a:ext cx="2728775" cy="1569660"/>
          </a:xfrm>
          <a:prstGeom prst="rect">
            <a:avLst/>
          </a:prstGeom>
          <a:noFill/>
        </p:spPr>
        <p:txBody>
          <a:bodyPr wrap="square" rtlCol="0">
            <a:spAutoFit/>
          </a:bodyPr>
          <a:lstStyle/>
          <a:p>
            <a:r>
              <a:rPr lang="en-US" sz="2400" b="1" dirty="0"/>
              <a:t>How do we decide how many </a:t>
            </a:r>
          </a:p>
          <a:p>
            <a:r>
              <a:rPr lang="en-US" sz="2400" b="1" dirty="0"/>
              <a:t>loopback links </a:t>
            </a:r>
          </a:p>
          <a:p>
            <a:r>
              <a:rPr lang="en-US" sz="2400" b="1" dirty="0"/>
              <a:t>per switch?</a:t>
            </a:r>
          </a:p>
        </p:txBody>
      </p:sp>
    </p:spTree>
    <p:extLst>
      <p:ext uri="{BB962C8B-B14F-4D97-AF65-F5344CB8AC3E}">
        <p14:creationId xmlns:p14="http://schemas.microsoft.com/office/powerpoint/2010/main" val="130978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down)">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down)">
                                      <p:cBhvr>
                                        <p:cTn id="16" dur="500"/>
                                        <p:tgtEl>
                                          <p:spTgt spid="38"/>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grpId="0" nodeType="clickEffect">
                                  <p:stCondLst>
                                    <p:cond delay="0"/>
                                  </p:stCondLst>
                                  <p:childTnLst>
                                    <p:animMotion origin="layout" path="M 2.08333E-6 -2.59259E-6 L 2.08333E-6 -0.17338 " pathEditMode="relative" rAng="0" ptsTypes="AA">
                                      <p:cBhvr>
                                        <p:cTn id="31" dur="2000" fill="hold"/>
                                        <p:tgtEl>
                                          <p:spTgt spid="2"/>
                                        </p:tgtEl>
                                        <p:attrNameLst>
                                          <p:attrName>ppt_x</p:attrName>
                                          <p:attrName>ppt_y</p:attrName>
                                        </p:attrNameLst>
                                      </p:cBhvr>
                                      <p:rCtr x="0" y="-8681"/>
                                    </p:animMotion>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4" grpId="0" animBg="1"/>
      <p:bldP spid="38" grpId="0" animBg="1"/>
      <p:bldP spid="39" grpId="0" animBg="1"/>
      <p:bldP spid="2" grpId="0" animBg="1"/>
      <p:bldP spid="2" grpId="1" animBg="1"/>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5025" y="0"/>
            <a:ext cx="8067675" cy="1325563"/>
          </a:xfrm>
        </p:spPr>
        <p:txBody>
          <a:bodyPr/>
          <a:lstStyle/>
          <a:p>
            <a:r>
              <a:rPr lang="en-US" dirty="0"/>
              <a:t>Software-Configurable Loopbacks</a:t>
            </a:r>
          </a:p>
        </p:txBody>
      </p:sp>
      <p:pic>
        <p:nvPicPr>
          <p:cNvPr id="4" name="Picture 3"/>
          <p:cNvPicPr>
            <a:picLocks noChangeAspect="1"/>
          </p:cNvPicPr>
          <p:nvPr/>
        </p:nvPicPr>
        <p:blipFill rotWithShape="1">
          <a:blip r:embed="rId3"/>
          <a:srcRect l="-1" t="182" r="93" b="494"/>
          <a:stretch/>
        </p:blipFill>
        <p:spPr>
          <a:xfrm>
            <a:off x="1085850" y="1555750"/>
            <a:ext cx="9784080" cy="5020016"/>
          </a:xfrm>
          <a:prstGeom prst="rect">
            <a:avLst/>
          </a:prstGeom>
        </p:spPr>
      </p:pic>
    </p:spTree>
    <p:extLst>
      <p:ext uri="{BB962C8B-B14F-4D97-AF65-F5344CB8AC3E}">
        <p14:creationId xmlns:p14="http://schemas.microsoft.com/office/powerpoint/2010/main" val="21829423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p:cNvSpPr txBox="1"/>
          <p:nvPr/>
        </p:nvSpPr>
        <p:spPr>
          <a:xfrm>
            <a:off x="1586544" y="3434094"/>
            <a:ext cx="1517374" cy="613549"/>
          </a:xfrm>
          <a:prstGeom prst="rect">
            <a:avLst/>
          </a:prstGeom>
          <a:noFill/>
        </p:spPr>
        <p:txBody>
          <a:bodyPr wrap="square" rtlCol="0">
            <a:spAutoFit/>
          </a:bodyPr>
          <a:lstStyle/>
          <a:p>
            <a:r>
              <a:rPr lang="en-US" sz="1400" dirty="0"/>
              <a:t>Virtual Topology</a:t>
            </a:r>
          </a:p>
        </p:txBody>
      </p:sp>
      <p:sp>
        <p:nvSpPr>
          <p:cNvPr id="8" name="TextBox 7"/>
          <p:cNvSpPr txBox="1"/>
          <p:nvPr/>
        </p:nvSpPr>
        <p:spPr>
          <a:xfrm>
            <a:off x="3265747" y="6311561"/>
            <a:ext cx="1035936" cy="385800"/>
          </a:xfrm>
          <a:prstGeom prst="rect">
            <a:avLst/>
          </a:prstGeom>
          <a:noFill/>
        </p:spPr>
        <p:txBody>
          <a:bodyPr wrap="none" rtlCol="0">
            <a:spAutoFit/>
          </a:bodyPr>
          <a:lstStyle/>
          <a:p>
            <a:r>
              <a:rPr lang="en-US" dirty="0"/>
              <a:t>Switch1</a:t>
            </a:r>
          </a:p>
        </p:txBody>
      </p:sp>
      <p:sp>
        <p:nvSpPr>
          <p:cNvPr id="9" name="TextBox 8"/>
          <p:cNvSpPr txBox="1"/>
          <p:nvPr/>
        </p:nvSpPr>
        <p:spPr>
          <a:xfrm>
            <a:off x="5499742" y="6311561"/>
            <a:ext cx="1035936" cy="385800"/>
          </a:xfrm>
          <a:prstGeom prst="rect">
            <a:avLst/>
          </a:prstGeom>
          <a:noFill/>
        </p:spPr>
        <p:txBody>
          <a:bodyPr wrap="none" rtlCol="0">
            <a:spAutoFit/>
          </a:bodyPr>
          <a:lstStyle/>
          <a:p>
            <a:r>
              <a:rPr lang="en-US" dirty="0"/>
              <a:t>Switch2</a:t>
            </a:r>
          </a:p>
        </p:txBody>
      </p:sp>
      <p:sp>
        <p:nvSpPr>
          <p:cNvPr id="10" name="TextBox 9"/>
          <p:cNvSpPr txBox="1"/>
          <p:nvPr/>
        </p:nvSpPr>
        <p:spPr>
          <a:xfrm>
            <a:off x="7801931" y="6311561"/>
            <a:ext cx="1035936" cy="385800"/>
          </a:xfrm>
          <a:prstGeom prst="rect">
            <a:avLst/>
          </a:prstGeom>
          <a:noFill/>
        </p:spPr>
        <p:txBody>
          <a:bodyPr wrap="none" rtlCol="0">
            <a:spAutoFit/>
          </a:bodyPr>
          <a:lstStyle/>
          <a:p>
            <a:r>
              <a:rPr lang="en-US" dirty="0"/>
              <a:t>Switch3</a:t>
            </a:r>
          </a:p>
        </p:txBody>
      </p:sp>
      <p:grpSp>
        <p:nvGrpSpPr>
          <p:cNvPr id="94" name="Group 93"/>
          <p:cNvGrpSpPr/>
          <p:nvPr/>
        </p:nvGrpSpPr>
        <p:grpSpPr>
          <a:xfrm>
            <a:off x="2927360" y="5764493"/>
            <a:ext cx="6317149" cy="667425"/>
            <a:chOff x="2927360" y="5764493"/>
            <a:chExt cx="6317149" cy="667425"/>
          </a:xfrm>
        </p:grpSpPr>
        <p:pic>
          <p:nvPicPr>
            <p:cNvPr id="5" name="Picture 2" descr="https://openclipart.org/image/2400px/svg_to_png/215022/blue-switc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2927360" y="5764495"/>
              <a:ext cx="1849159" cy="6674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openclipart.org/image/2400px/svg_to_png/215022/blue-switc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5161355" y="5764494"/>
              <a:ext cx="1849159" cy="6674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openclipart.org/image/2400px/svg_to_png/215022/blue-switc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7395350" y="5764493"/>
              <a:ext cx="1849159" cy="66742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a:xfrm>
              <a:off x="4541130" y="6098202"/>
              <a:ext cx="1097122"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6672125" y="6098202"/>
              <a:ext cx="1129806" cy="0"/>
            </a:xfrm>
            <a:prstGeom prst="line">
              <a:avLst/>
            </a:prstGeom>
            <a:ln w="28575"/>
          </p:spPr>
          <p:style>
            <a:lnRef idx="3">
              <a:schemeClr val="dk1"/>
            </a:lnRef>
            <a:fillRef idx="0">
              <a:schemeClr val="dk1"/>
            </a:fillRef>
            <a:effectRef idx="2">
              <a:schemeClr val="dk1"/>
            </a:effectRef>
            <a:fontRef idx="minor">
              <a:schemeClr val="tx1"/>
            </a:fontRef>
          </p:style>
        </p:cxnSp>
      </p:grpSp>
      <p:sp>
        <p:nvSpPr>
          <p:cNvPr id="13" name="Rounded Rectangle 12"/>
          <p:cNvSpPr/>
          <p:nvPr/>
        </p:nvSpPr>
        <p:spPr>
          <a:xfrm>
            <a:off x="2927360" y="3486697"/>
            <a:ext cx="6133438" cy="1258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ysClr val="windowText" lastClr="000000"/>
                </a:solidFill>
              </a:rPr>
              <a:t>BNV</a:t>
            </a:r>
            <a:endParaRPr lang="en-US" b="1" dirty="0">
              <a:solidFill>
                <a:sysClr val="windowText" lastClr="000000"/>
              </a:solidFill>
            </a:endParaRPr>
          </a:p>
        </p:txBody>
      </p:sp>
      <p:cxnSp>
        <p:nvCxnSpPr>
          <p:cNvPr id="14" name="Straight Arrow Connector 13"/>
          <p:cNvCxnSpPr>
            <a:stCxn id="13" idx="2"/>
            <a:endCxn id="5" idx="0"/>
          </p:cNvCxnSpPr>
          <p:nvPr/>
        </p:nvCxnSpPr>
        <p:spPr>
          <a:xfrm flipH="1">
            <a:off x="3851936" y="4744962"/>
            <a:ext cx="2142141" cy="1019531"/>
          </a:xfrm>
          <a:prstGeom prst="straightConnector1">
            <a:avLst/>
          </a:prstGeom>
          <a:ln>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15" name="Straight Arrow Connector 14"/>
          <p:cNvCxnSpPr>
            <a:stCxn id="13" idx="2"/>
            <a:endCxn id="6" idx="0"/>
          </p:cNvCxnSpPr>
          <p:nvPr/>
        </p:nvCxnSpPr>
        <p:spPr>
          <a:xfrm>
            <a:off x="5994079" y="4744964"/>
            <a:ext cx="91854" cy="1019530"/>
          </a:xfrm>
          <a:prstGeom prst="straightConnector1">
            <a:avLst/>
          </a:prstGeom>
          <a:ln>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13" idx="2"/>
            <a:endCxn id="7" idx="0"/>
          </p:cNvCxnSpPr>
          <p:nvPr/>
        </p:nvCxnSpPr>
        <p:spPr>
          <a:xfrm>
            <a:off x="5994077" y="4744962"/>
            <a:ext cx="2325849" cy="1019528"/>
          </a:xfrm>
          <a:prstGeom prst="straightConnector1">
            <a:avLst/>
          </a:prstGeom>
          <a:ln>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3611516" y="4948001"/>
            <a:ext cx="1279902" cy="385800"/>
          </a:xfrm>
          <a:prstGeom prst="rect">
            <a:avLst/>
          </a:prstGeom>
          <a:noFill/>
        </p:spPr>
        <p:txBody>
          <a:bodyPr wrap="none" rtlCol="0">
            <a:spAutoFit/>
          </a:bodyPr>
          <a:lstStyle/>
          <a:p>
            <a:r>
              <a:rPr lang="en-US" dirty="0" err="1"/>
              <a:t>OpenFlow</a:t>
            </a:r>
            <a:endParaRPr lang="en-US" dirty="0"/>
          </a:p>
        </p:txBody>
      </p:sp>
      <p:sp>
        <p:nvSpPr>
          <p:cNvPr id="18" name="Rounded Rectangle 17"/>
          <p:cNvSpPr/>
          <p:nvPr/>
        </p:nvSpPr>
        <p:spPr>
          <a:xfrm>
            <a:off x="4776518" y="4328481"/>
            <a:ext cx="2396973" cy="405456"/>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Flow Translation</a:t>
            </a:r>
          </a:p>
        </p:txBody>
      </p:sp>
      <p:sp>
        <p:nvSpPr>
          <p:cNvPr id="19" name="Rounded Rectangle 18"/>
          <p:cNvSpPr/>
          <p:nvPr/>
        </p:nvSpPr>
        <p:spPr>
          <a:xfrm>
            <a:off x="4776520" y="3489922"/>
            <a:ext cx="2391440" cy="438709"/>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Topology Abstraction</a:t>
            </a:r>
          </a:p>
        </p:txBody>
      </p:sp>
      <p:cxnSp>
        <p:nvCxnSpPr>
          <p:cNvPr id="22" name="Straight Arrow Connector 21"/>
          <p:cNvCxnSpPr>
            <a:cxnSpLocks/>
            <a:stCxn id="13" idx="0"/>
            <a:endCxn id="4" idx="2"/>
          </p:cNvCxnSpPr>
          <p:nvPr/>
        </p:nvCxnSpPr>
        <p:spPr>
          <a:xfrm flipH="1" flipV="1">
            <a:off x="1771889" y="2467164"/>
            <a:ext cx="4222190" cy="10195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a:cxnSpLocks/>
            <a:stCxn id="13" idx="0"/>
            <a:endCxn id="20" idx="2"/>
          </p:cNvCxnSpPr>
          <p:nvPr/>
        </p:nvCxnSpPr>
        <p:spPr>
          <a:xfrm flipH="1" flipV="1">
            <a:off x="4861436" y="2466913"/>
            <a:ext cx="1132643" cy="10197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cxnSpLocks/>
            <a:stCxn id="13" idx="0"/>
            <a:endCxn id="21" idx="2"/>
          </p:cNvCxnSpPr>
          <p:nvPr/>
        </p:nvCxnSpPr>
        <p:spPr>
          <a:xfrm flipV="1">
            <a:off x="5994079" y="2464749"/>
            <a:ext cx="1941464" cy="10219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98" name="Group 97"/>
          <p:cNvGrpSpPr/>
          <p:nvPr/>
        </p:nvGrpSpPr>
        <p:grpSpPr>
          <a:xfrm>
            <a:off x="3322456" y="217849"/>
            <a:ext cx="3077962" cy="2249064"/>
            <a:chOff x="3322456" y="217849"/>
            <a:chExt cx="3077962" cy="2249064"/>
          </a:xfrm>
        </p:grpSpPr>
        <p:grpSp>
          <p:nvGrpSpPr>
            <p:cNvPr id="96" name="Group 95"/>
            <p:cNvGrpSpPr/>
            <p:nvPr/>
          </p:nvGrpSpPr>
          <p:grpSpPr>
            <a:xfrm>
              <a:off x="3322456" y="217849"/>
              <a:ext cx="3077962" cy="2249064"/>
              <a:chOff x="3322456" y="217849"/>
              <a:chExt cx="3077962" cy="2249064"/>
            </a:xfrm>
          </p:grpSpPr>
          <p:sp>
            <p:nvSpPr>
              <p:cNvPr id="20" name="Rectangle 19"/>
              <p:cNvSpPr/>
              <p:nvPr/>
            </p:nvSpPr>
            <p:spPr>
              <a:xfrm>
                <a:off x="3322456" y="245799"/>
                <a:ext cx="3077962"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TextBox 25"/>
              <p:cNvSpPr txBox="1"/>
              <p:nvPr/>
            </p:nvSpPr>
            <p:spPr>
              <a:xfrm>
                <a:off x="4388029" y="217849"/>
                <a:ext cx="1114772" cy="385800"/>
              </a:xfrm>
              <a:prstGeom prst="rect">
                <a:avLst/>
              </a:prstGeom>
              <a:noFill/>
            </p:spPr>
            <p:txBody>
              <a:bodyPr wrap="none" rtlCol="0">
                <a:spAutoFit/>
              </a:bodyPr>
              <a:lstStyle/>
              <a:p>
                <a:r>
                  <a:rPr lang="en-US" dirty="0"/>
                  <a:t>Tenant 2</a:t>
                </a:r>
              </a:p>
            </p:txBody>
          </p:sp>
          <p:sp>
            <p:nvSpPr>
              <p:cNvPr id="43" name="Rounded Rectangle 42"/>
              <p:cNvSpPr/>
              <p:nvPr/>
            </p:nvSpPr>
            <p:spPr>
              <a:xfrm>
                <a:off x="4069881" y="709803"/>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ONOS Controller</a:t>
                </a:r>
              </a:p>
            </p:txBody>
          </p:sp>
          <p:pic>
            <p:nvPicPr>
              <p:cNvPr id="44"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125579" y="149941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807708" y="205584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100570" y="178449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71779" y="2090874"/>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801362" y="1579829"/>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841612" y="187174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209014" y="212282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480050" y="1748665"/>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p:cNvCxnSpPr>
                <a:cxnSpLocks/>
                <a:stCxn id="34" idx="0"/>
              </p:cNvCxnSpPr>
              <p:nvPr/>
            </p:nvCxnSpPr>
            <p:spPr>
              <a:xfrm flipV="1">
                <a:off x="3807708" y="1652595"/>
                <a:ext cx="475924" cy="171293"/>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a:cxnSpLocks/>
                <a:stCxn id="34" idx="0"/>
                <a:endCxn id="45" idx="0"/>
              </p:cNvCxnSpPr>
              <p:nvPr/>
            </p:nvCxnSpPr>
            <p:spPr>
              <a:xfrm>
                <a:off x="3807708" y="1823889"/>
                <a:ext cx="317869" cy="231961"/>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4266648" y="2205475"/>
                <a:ext cx="393609" cy="0"/>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a:endCxn id="47" idx="0"/>
              </p:cNvCxnSpPr>
              <p:nvPr/>
            </p:nvCxnSpPr>
            <p:spPr>
              <a:xfrm>
                <a:off x="4531570" y="1921885"/>
                <a:ext cx="258078" cy="168989"/>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p:cNvCxnSpPr>
                <a:endCxn id="50" idx="0"/>
              </p:cNvCxnSpPr>
              <p:nvPr/>
            </p:nvCxnSpPr>
            <p:spPr>
              <a:xfrm>
                <a:off x="5280657" y="1991615"/>
                <a:ext cx="246224" cy="131215"/>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V="1">
                <a:off x="4616426" y="1892951"/>
                <a:ext cx="423171" cy="27480"/>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p:cNvCxnSpPr>
                <a:endCxn id="48" idx="0"/>
              </p:cNvCxnSpPr>
              <p:nvPr/>
            </p:nvCxnSpPr>
            <p:spPr>
              <a:xfrm flipV="1">
                <a:off x="4588885" y="1579829"/>
                <a:ext cx="530343" cy="65513"/>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p:cNvCxnSpPr>
                <a:endCxn id="49" idx="0"/>
              </p:cNvCxnSpPr>
              <p:nvPr/>
            </p:nvCxnSpPr>
            <p:spPr>
              <a:xfrm>
                <a:off x="4542281" y="1617581"/>
                <a:ext cx="617200" cy="254164"/>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a:off x="5268634" y="1707573"/>
                <a:ext cx="653530" cy="139339"/>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a:stCxn id="50" idx="0"/>
              </p:cNvCxnSpPr>
              <p:nvPr/>
            </p:nvCxnSpPr>
            <p:spPr>
              <a:xfrm flipV="1">
                <a:off x="5526884" y="1849081"/>
                <a:ext cx="106741" cy="273749"/>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a:endCxn id="50" idx="0"/>
              </p:cNvCxnSpPr>
              <p:nvPr/>
            </p:nvCxnSpPr>
            <p:spPr>
              <a:xfrm flipV="1">
                <a:off x="4879198" y="2122830"/>
                <a:ext cx="647683" cy="82625"/>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a:stCxn id="45" idx="0"/>
              </p:cNvCxnSpPr>
              <p:nvPr/>
            </p:nvCxnSpPr>
            <p:spPr>
              <a:xfrm flipV="1">
                <a:off x="4125577" y="1927365"/>
                <a:ext cx="135072" cy="128483"/>
              </a:xfrm>
              <a:prstGeom prst="line">
                <a:avLst/>
              </a:prstGeom>
            </p:spPr>
            <p:style>
              <a:lnRef idx="1">
                <a:schemeClr val="dk1"/>
              </a:lnRef>
              <a:fillRef idx="0">
                <a:schemeClr val="dk1"/>
              </a:fillRef>
              <a:effectRef idx="0">
                <a:schemeClr val="dk1"/>
              </a:effectRef>
              <a:fontRef idx="minor">
                <a:schemeClr val="tx1"/>
              </a:fontRef>
            </p:style>
          </p:cxnSp>
        </p:grpSp>
        <p:pic>
          <p:nvPicPr>
            <p:cNvPr id="34"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489839" y="1823886"/>
              <a:ext cx="635740" cy="2294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5" name="Group 94"/>
          <p:cNvGrpSpPr/>
          <p:nvPr/>
        </p:nvGrpSpPr>
        <p:grpSpPr>
          <a:xfrm>
            <a:off x="219845" y="210316"/>
            <a:ext cx="3104087" cy="2256848"/>
            <a:chOff x="219845" y="210316"/>
            <a:chExt cx="3104087" cy="2256848"/>
          </a:xfrm>
        </p:grpSpPr>
        <p:sp>
          <p:nvSpPr>
            <p:cNvPr id="4" name="Rectangle 3"/>
            <p:cNvSpPr/>
            <p:nvPr/>
          </p:nvSpPr>
          <p:spPr>
            <a:xfrm>
              <a:off x="219845" y="246050"/>
              <a:ext cx="3104087"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Box 24"/>
            <p:cNvSpPr txBox="1"/>
            <p:nvPr/>
          </p:nvSpPr>
          <p:spPr>
            <a:xfrm>
              <a:off x="1124893" y="210316"/>
              <a:ext cx="1114772" cy="385800"/>
            </a:xfrm>
            <a:prstGeom prst="rect">
              <a:avLst/>
            </a:prstGeom>
            <a:noFill/>
          </p:spPr>
          <p:txBody>
            <a:bodyPr wrap="none" rtlCol="0">
              <a:spAutoFit/>
            </a:bodyPr>
            <a:lstStyle/>
            <a:p>
              <a:r>
                <a:rPr lang="en-US" dirty="0"/>
                <a:t>Tenant 1</a:t>
              </a:r>
            </a:p>
          </p:txBody>
        </p:sp>
        <p:sp>
          <p:nvSpPr>
            <p:cNvPr id="28" name="Rounded Rectangle 27"/>
            <p:cNvSpPr/>
            <p:nvPr/>
          </p:nvSpPr>
          <p:spPr>
            <a:xfrm>
              <a:off x="799434" y="719393"/>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err="1">
                  <a:solidFill>
                    <a:schemeClr val="tx1"/>
                  </a:solidFill>
                </a:rPr>
                <a:t>OpenDaylight</a:t>
              </a:r>
              <a:r>
                <a:rPr lang="en-US" sz="1400" dirty="0">
                  <a:solidFill>
                    <a:schemeClr val="tx1"/>
                  </a:solidFill>
                </a:rPr>
                <a:t> Controller</a:t>
              </a:r>
            </a:p>
          </p:txBody>
        </p:sp>
        <p:pic>
          <p:nvPicPr>
            <p:cNvPr id="29"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31206" y="1743101"/>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515144" y="2099726"/>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950804" y="210503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33432" y="210503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767896" y="2099726"/>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085765" y="1744154"/>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345094" y="1355861"/>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p:cNvCxnSpPr>
              <a:stCxn id="29" idx="0"/>
            </p:cNvCxnSpPr>
            <p:nvPr/>
          </p:nvCxnSpPr>
          <p:spPr>
            <a:xfrm flipV="1">
              <a:off x="849073" y="1482804"/>
              <a:ext cx="625959" cy="260299"/>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p:cNvCxnSpPr>
              <a:cxnSpLocks/>
            </p:cNvCxnSpPr>
            <p:nvPr/>
          </p:nvCxnSpPr>
          <p:spPr>
            <a:xfrm flipV="1">
              <a:off x="512665" y="1896095"/>
              <a:ext cx="225747" cy="20894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p:cNvCxnSpPr>
              <a:cxnSpLocks/>
              <a:stCxn id="31" idx="0"/>
            </p:cNvCxnSpPr>
            <p:nvPr/>
          </p:nvCxnSpPr>
          <p:spPr>
            <a:xfrm flipH="1" flipV="1">
              <a:off x="960002" y="1857831"/>
              <a:ext cx="308668" cy="247202"/>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a:cxnSpLocks/>
              <a:stCxn id="33" idx="0"/>
            </p:cNvCxnSpPr>
            <p:nvPr/>
          </p:nvCxnSpPr>
          <p:spPr>
            <a:xfrm flipV="1">
              <a:off x="2085763" y="1866804"/>
              <a:ext cx="175247" cy="232925"/>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a:cxnSpLocks/>
              <a:stCxn id="30" idx="0"/>
            </p:cNvCxnSpPr>
            <p:nvPr/>
          </p:nvCxnSpPr>
          <p:spPr>
            <a:xfrm flipH="1" flipV="1">
              <a:off x="2549592" y="1896093"/>
              <a:ext cx="283419" cy="203634"/>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flipH="1" flipV="1">
              <a:off x="1777677" y="1482804"/>
              <a:ext cx="593584" cy="260299"/>
            </a:xfrm>
            <a:prstGeom prst="line">
              <a:avLst/>
            </a:prstGeom>
          </p:spPr>
          <p:style>
            <a:lnRef idx="1">
              <a:schemeClr val="dk1"/>
            </a:lnRef>
            <a:fillRef idx="0">
              <a:schemeClr val="dk1"/>
            </a:fillRef>
            <a:effectRef idx="0">
              <a:schemeClr val="dk1"/>
            </a:effectRef>
            <a:fontRef idx="minor">
              <a:schemeClr val="tx1"/>
            </a:fontRef>
          </p:style>
        </p:cxnSp>
      </p:grpSp>
      <p:sp>
        <p:nvSpPr>
          <p:cNvPr id="65" name="Rounded Rectangle 64"/>
          <p:cNvSpPr/>
          <p:nvPr/>
        </p:nvSpPr>
        <p:spPr>
          <a:xfrm>
            <a:off x="2927360" y="3752802"/>
            <a:ext cx="1208684" cy="726718"/>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BNV Mapper</a:t>
            </a:r>
          </a:p>
        </p:txBody>
      </p:sp>
      <p:pic>
        <p:nvPicPr>
          <p:cNvPr id="66" name="Picture 4" descr="Image result for custom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9434" y="3699537"/>
            <a:ext cx="923851" cy="847637"/>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p:cNvCxnSpPr/>
          <p:nvPr/>
        </p:nvCxnSpPr>
        <p:spPr>
          <a:xfrm>
            <a:off x="1723571" y="3891430"/>
            <a:ext cx="120378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Straight Arrow Connector 67"/>
          <p:cNvCxnSpPr/>
          <p:nvPr/>
        </p:nvCxnSpPr>
        <p:spPr>
          <a:xfrm flipH="1">
            <a:off x="1723285" y="4328481"/>
            <a:ext cx="1204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0" name="TextBox 69"/>
          <p:cNvSpPr txBox="1"/>
          <p:nvPr/>
        </p:nvSpPr>
        <p:spPr>
          <a:xfrm>
            <a:off x="1622600" y="4427162"/>
            <a:ext cx="1517374" cy="613549"/>
          </a:xfrm>
          <a:prstGeom prst="rect">
            <a:avLst/>
          </a:prstGeom>
          <a:noFill/>
        </p:spPr>
        <p:txBody>
          <a:bodyPr wrap="square" rtlCol="0">
            <a:spAutoFit/>
          </a:bodyPr>
          <a:lstStyle/>
          <a:p>
            <a:r>
              <a:rPr lang="en-US" sz="1400" dirty="0"/>
              <a:t>Tenant Mapping</a:t>
            </a:r>
          </a:p>
        </p:txBody>
      </p:sp>
      <p:grpSp>
        <p:nvGrpSpPr>
          <p:cNvPr id="97" name="Group 96"/>
          <p:cNvGrpSpPr/>
          <p:nvPr/>
        </p:nvGrpSpPr>
        <p:grpSpPr>
          <a:xfrm>
            <a:off x="6398738" y="217849"/>
            <a:ext cx="3080026" cy="2246900"/>
            <a:chOff x="6398738" y="217849"/>
            <a:chExt cx="3080026" cy="2246900"/>
          </a:xfrm>
        </p:grpSpPr>
        <p:sp>
          <p:nvSpPr>
            <p:cNvPr id="21" name="Rectangle 20"/>
            <p:cNvSpPr/>
            <p:nvPr/>
          </p:nvSpPr>
          <p:spPr>
            <a:xfrm>
              <a:off x="6398738" y="243635"/>
              <a:ext cx="3073611"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TextBox 26"/>
            <p:cNvSpPr txBox="1"/>
            <p:nvPr/>
          </p:nvSpPr>
          <p:spPr>
            <a:xfrm>
              <a:off x="7503841" y="217849"/>
              <a:ext cx="1114772" cy="385800"/>
            </a:xfrm>
            <a:prstGeom prst="rect">
              <a:avLst/>
            </a:prstGeom>
            <a:noFill/>
          </p:spPr>
          <p:txBody>
            <a:bodyPr wrap="none" rtlCol="0">
              <a:spAutoFit/>
            </a:bodyPr>
            <a:lstStyle/>
            <a:p>
              <a:r>
                <a:rPr lang="en-US" dirty="0"/>
                <a:t>Tenant 3</a:t>
              </a:r>
            </a:p>
          </p:txBody>
        </p:sp>
        <p:sp>
          <p:nvSpPr>
            <p:cNvPr id="63" name="Rounded Rectangle 62"/>
            <p:cNvSpPr/>
            <p:nvPr/>
          </p:nvSpPr>
          <p:spPr>
            <a:xfrm>
              <a:off x="7217793" y="708972"/>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POX Controller</a:t>
              </a:r>
            </a:p>
          </p:txBody>
        </p:sp>
        <p:pic>
          <p:nvPicPr>
            <p:cNvPr id="71" name="Picture 2" descr="https://openclipart.org/image/2400px/svg_to_png/215022/blue-switch.png">
              <a:extLst>
                <a:ext uri="{FF2B5EF4-FFF2-40B4-BE49-F238E27FC236}">
                  <a16:creationId xmlns:a16="http://schemas.microsoft.com/office/drawing/2014/main" xmlns="" id="{B92059DC-D3F4-48AC-B103-9AA9115C69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59086" y="1726855"/>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https://openclipart.org/image/2400px/svg_to_png/215022/blue-switch.png">
              <a:extLst>
                <a:ext uri="{FF2B5EF4-FFF2-40B4-BE49-F238E27FC236}">
                  <a16:creationId xmlns:a16="http://schemas.microsoft.com/office/drawing/2014/main" xmlns="" id="{B5947960-1A8E-4223-9CDA-B0FCD2B4F9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843024" y="2083481"/>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https://openclipart.org/image/2400px/svg_to_png/215022/blue-switch.png">
              <a:extLst>
                <a:ext uri="{FF2B5EF4-FFF2-40B4-BE49-F238E27FC236}">
                  <a16:creationId xmlns:a16="http://schemas.microsoft.com/office/drawing/2014/main" xmlns="" id="{72E1143B-CD28-4776-8924-9EE5781B09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278683" y="208878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https://openclipart.org/image/2400px/svg_to_png/215022/blue-switch.png">
              <a:extLst>
                <a:ext uri="{FF2B5EF4-FFF2-40B4-BE49-F238E27FC236}">
                  <a16:creationId xmlns:a16="http://schemas.microsoft.com/office/drawing/2014/main" xmlns="" id="{E492ED53-BCAE-4E05-B185-BABA8E67AB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522678" y="208878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https://openclipart.org/image/2400px/svg_to_png/215022/blue-switch.png">
              <a:extLst>
                <a:ext uri="{FF2B5EF4-FFF2-40B4-BE49-F238E27FC236}">
                  <a16:creationId xmlns:a16="http://schemas.microsoft.com/office/drawing/2014/main" xmlns="" id="{D4D3B828-0D67-4BB3-BFB1-3F0ED60D13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095776" y="2083481"/>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https://openclipart.org/image/2400px/svg_to_png/215022/blue-switch.png">
              <a:extLst>
                <a:ext uri="{FF2B5EF4-FFF2-40B4-BE49-F238E27FC236}">
                  <a16:creationId xmlns:a16="http://schemas.microsoft.com/office/drawing/2014/main" xmlns="" id="{6769C193-5B2B-4502-B54D-B44B6BEFC3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413645" y="1727908"/>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https://openclipart.org/image/2400px/svg_to_png/215022/blue-switch.png">
              <a:extLst>
                <a:ext uri="{FF2B5EF4-FFF2-40B4-BE49-F238E27FC236}">
                  <a16:creationId xmlns:a16="http://schemas.microsoft.com/office/drawing/2014/main" xmlns="" id="{6B73617F-42BD-418B-B04D-D0494D8324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324952" y="1339594"/>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Connector 77">
              <a:extLst>
                <a:ext uri="{FF2B5EF4-FFF2-40B4-BE49-F238E27FC236}">
                  <a16:creationId xmlns:a16="http://schemas.microsoft.com/office/drawing/2014/main" xmlns="" id="{3EE0AB34-1497-4F8F-82DA-7861FC3D3D49}"/>
                </a:ext>
              </a:extLst>
            </p:cNvPr>
            <p:cNvCxnSpPr>
              <a:cxnSpLocks/>
              <a:stCxn id="71" idx="0"/>
            </p:cNvCxnSpPr>
            <p:nvPr/>
          </p:nvCxnSpPr>
          <p:spPr>
            <a:xfrm flipV="1">
              <a:off x="7176955" y="1490026"/>
              <a:ext cx="315650" cy="236829"/>
            </a:xfrm>
            <a:prstGeom prst="line">
              <a:avLst/>
            </a:prstGeom>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xmlns="" id="{4C4D59B3-2A6D-49DC-8D9B-60930F9CCACF}"/>
                </a:ext>
              </a:extLst>
            </p:cNvPr>
            <p:cNvCxnSpPr>
              <a:cxnSpLocks/>
            </p:cNvCxnSpPr>
            <p:nvPr/>
          </p:nvCxnSpPr>
          <p:spPr>
            <a:xfrm flipV="1">
              <a:off x="6859861" y="1897573"/>
              <a:ext cx="225747" cy="208940"/>
            </a:xfrm>
            <a:prstGeom prst="line">
              <a:avLst/>
            </a:prstGeom>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xmlns="" id="{9213E8AB-76DA-47AE-995F-3BFD8CC4A864}"/>
                </a:ext>
              </a:extLst>
            </p:cNvPr>
            <p:cNvCxnSpPr>
              <a:cxnSpLocks/>
            </p:cNvCxnSpPr>
            <p:nvPr/>
          </p:nvCxnSpPr>
          <p:spPr>
            <a:xfrm flipH="1" flipV="1">
              <a:off x="7307199" y="1859308"/>
              <a:ext cx="308668" cy="247202"/>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xmlns="" id="{50FCCF99-6F81-440D-AC63-C73B3E8DF563}"/>
                </a:ext>
              </a:extLst>
            </p:cNvPr>
            <p:cNvCxnSpPr>
              <a:cxnSpLocks/>
            </p:cNvCxnSpPr>
            <p:nvPr/>
          </p:nvCxnSpPr>
          <p:spPr>
            <a:xfrm flipV="1">
              <a:off x="8432959" y="1868281"/>
              <a:ext cx="175247" cy="232925"/>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xmlns="" id="{3AFA258F-2465-4F84-A34D-6BA5CFF7B089}"/>
                </a:ext>
              </a:extLst>
            </p:cNvPr>
            <p:cNvCxnSpPr>
              <a:cxnSpLocks/>
            </p:cNvCxnSpPr>
            <p:nvPr/>
          </p:nvCxnSpPr>
          <p:spPr>
            <a:xfrm flipH="1" flipV="1">
              <a:off x="8896789" y="1897570"/>
              <a:ext cx="283419" cy="203634"/>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xmlns="" id="{CDE1ECB8-F076-4CF5-B53C-14438AAC839E}"/>
                </a:ext>
              </a:extLst>
            </p:cNvPr>
            <p:cNvCxnSpPr>
              <a:cxnSpLocks/>
            </p:cNvCxnSpPr>
            <p:nvPr/>
          </p:nvCxnSpPr>
          <p:spPr>
            <a:xfrm flipH="1" flipV="1">
              <a:off x="8520583" y="1471266"/>
              <a:ext cx="197876" cy="273315"/>
            </a:xfrm>
            <a:prstGeom prst="line">
              <a:avLst/>
            </a:prstGeom>
          </p:spPr>
          <p:style>
            <a:lnRef idx="1">
              <a:schemeClr val="dk1"/>
            </a:lnRef>
            <a:fillRef idx="0">
              <a:schemeClr val="dk1"/>
            </a:fillRef>
            <a:effectRef idx="0">
              <a:schemeClr val="dk1"/>
            </a:effectRef>
            <a:fontRef idx="minor">
              <a:schemeClr val="tx1"/>
            </a:fontRef>
          </p:style>
        </p:cxnSp>
        <p:pic>
          <p:nvPicPr>
            <p:cNvPr id="84" name="Picture 2" descr="https://openclipart.org/image/2400px/svg_to_png/215022/blue-switch.png">
              <a:extLst>
                <a:ext uri="{FF2B5EF4-FFF2-40B4-BE49-F238E27FC236}">
                  <a16:creationId xmlns:a16="http://schemas.microsoft.com/office/drawing/2014/main" xmlns="" id="{5F4E1897-F364-4838-9E39-31729D8F76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075719" y="1320289"/>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traight Connector 84">
              <a:extLst>
                <a:ext uri="{FF2B5EF4-FFF2-40B4-BE49-F238E27FC236}">
                  <a16:creationId xmlns:a16="http://schemas.microsoft.com/office/drawing/2014/main" xmlns="" id="{21BA8FF7-37C2-48DE-8688-0277C8F8AF39}"/>
                </a:ext>
              </a:extLst>
            </p:cNvPr>
            <p:cNvCxnSpPr>
              <a:cxnSpLocks/>
            </p:cNvCxnSpPr>
            <p:nvPr/>
          </p:nvCxnSpPr>
          <p:spPr>
            <a:xfrm flipV="1">
              <a:off x="7274342" y="1471266"/>
              <a:ext cx="971821" cy="373767"/>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xmlns="" id="{6B251039-16DA-4677-8821-797B12612913}"/>
                </a:ext>
              </a:extLst>
            </p:cNvPr>
            <p:cNvCxnSpPr>
              <a:cxnSpLocks/>
            </p:cNvCxnSpPr>
            <p:nvPr/>
          </p:nvCxnSpPr>
          <p:spPr>
            <a:xfrm flipH="1" flipV="1">
              <a:off x="7769245" y="1506891"/>
              <a:ext cx="828987" cy="297770"/>
            </a:xfrm>
            <a:prstGeom prst="line">
              <a:avLst/>
            </a:prstGeom>
          </p:spPr>
          <p:style>
            <a:lnRef idx="1">
              <a:schemeClr val="dk1"/>
            </a:lnRef>
            <a:fillRef idx="0">
              <a:schemeClr val="dk1"/>
            </a:fillRef>
            <a:effectRef idx="0">
              <a:schemeClr val="dk1"/>
            </a:effectRef>
            <a:fontRef idx="minor">
              <a:schemeClr val="tx1"/>
            </a:fontRef>
          </p:style>
        </p:cxnSp>
      </p:grpSp>
      <p:sp>
        <p:nvSpPr>
          <p:cNvPr id="87" name="Rectangle 86">
            <a:extLst>
              <a:ext uri="{FF2B5EF4-FFF2-40B4-BE49-F238E27FC236}">
                <a16:creationId xmlns:a16="http://schemas.microsoft.com/office/drawing/2014/main" xmlns="" id="{76BDBFD5-0D32-45C1-8A9C-132629855749}"/>
              </a:ext>
            </a:extLst>
          </p:cNvPr>
          <p:cNvSpPr/>
          <p:nvPr/>
        </p:nvSpPr>
        <p:spPr>
          <a:xfrm>
            <a:off x="9724203" y="243635"/>
            <a:ext cx="2261853"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a:p>
            <a:pPr algn="ctr"/>
            <a:endParaRPr lang="en-US" dirty="0"/>
          </a:p>
          <a:p>
            <a:pPr algn="ctr"/>
            <a:endParaRPr lang="en-US" dirty="0"/>
          </a:p>
          <a:p>
            <a:pPr algn="ctr"/>
            <a:endParaRPr lang="en-US" dirty="0"/>
          </a:p>
          <a:p>
            <a:pPr algn="ctr"/>
            <a:r>
              <a:rPr lang="en-US" dirty="0" err="1"/>
              <a:t>FatTree</a:t>
            </a:r>
            <a:r>
              <a:rPr lang="en-US" dirty="0"/>
              <a:t>, </a:t>
            </a:r>
            <a:r>
              <a:rPr lang="en-US" dirty="0" err="1"/>
              <a:t>JellyFish</a:t>
            </a:r>
            <a:r>
              <a:rPr lang="en-US" dirty="0"/>
              <a:t>, </a:t>
            </a:r>
            <a:r>
              <a:rPr lang="en-US" dirty="0" err="1"/>
              <a:t>HyperCube</a:t>
            </a:r>
            <a:r>
              <a:rPr lang="en-US" dirty="0"/>
              <a:t>, HyperX, </a:t>
            </a:r>
            <a:r>
              <a:rPr lang="en-US" dirty="0" err="1"/>
              <a:t>Xpander</a:t>
            </a:r>
            <a:r>
              <a:rPr lang="en-US" dirty="0"/>
              <a:t>, Arbitrary topologies…</a:t>
            </a:r>
            <a:r>
              <a:rPr lang="en-US" dirty="0" err="1"/>
              <a:t>etc</a:t>
            </a:r>
            <a:endParaRPr lang="en-US" dirty="0"/>
          </a:p>
        </p:txBody>
      </p:sp>
      <p:sp>
        <p:nvSpPr>
          <p:cNvPr id="88" name="TextBox 87">
            <a:extLst>
              <a:ext uri="{FF2B5EF4-FFF2-40B4-BE49-F238E27FC236}">
                <a16:creationId xmlns:a16="http://schemas.microsoft.com/office/drawing/2014/main" xmlns="" id="{A373FA3C-EF3D-4F9F-82F0-4B6FC5A8AB05}"/>
              </a:ext>
            </a:extLst>
          </p:cNvPr>
          <p:cNvSpPr txBox="1"/>
          <p:nvPr/>
        </p:nvSpPr>
        <p:spPr>
          <a:xfrm>
            <a:off x="10297641" y="215160"/>
            <a:ext cx="1101392" cy="369332"/>
          </a:xfrm>
          <a:prstGeom prst="rect">
            <a:avLst/>
          </a:prstGeom>
          <a:noFill/>
        </p:spPr>
        <p:txBody>
          <a:bodyPr wrap="none" rtlCol="0">
            <a:spAutoFit/>
          </a:bodyPr>
          <a:lstStyle/>
          <a:p>
            <a:r>
              <a:rPr lang="en-US" dirty="0"/>
              <a:t>  Tenant n</a:t>
            </a:r>
          </a:p>
        </p:txBody>
      </p:sp>
      <p:sp>
        <p:nvSpPr>
          <p:cNvPr id="89" name="TextBox 88">
            <a:extLst>
              <a:ext uri="{FF2B5EF4-FFF2-40B4-BE49-F238E27FC236}">
                <a16:creationId xmlns:a16="http://schemas.microsoft.com/office/drawing/2014/main" xmlns="" id="{432DA72F-831C-4B47-8741-6C508BF44D16}"/>
              </a:ext>
            </a:extLst>
          </p:cNvPr>
          <p:cNvSpPr txBox="1"/>
          <p:nvPr/>
        </p:nvSpPr>
        <p:spPr>
          <a:xfrm>
            <a:off x="9412904" y="1169736"/>
            <a:ext cx="410163" cy="385800"/>
          </a:xfrm>
          <a:prstGeom prst="rect">
            <a:avLst/>
          </a:prstGeom>
          <a:noFill/>
        </p:spPr>
        <p:txBody>
          <a:bodyPr wrap="none" rtlCol="0">
            <a:spAutoFit/>
          </a:bodyPr>
          <a:lstStyle/>
          <a:p>
            <a:r>
              <a:rPr lang="en-US" dirty="0"/>
              <a:t>…</a:t>
            </a:r>
          </a:p>
        </p:txBody>
      </p:sp>
      <p:cxnSp>
        <p:nvCxnSpPr>
          <p:cNvPr id="90" name="Straight Arrow Connector 89">
            <a:extLst>
              <a:ext uri="{FF2B5EF4-FFF2-40B4-BE49-F238E27FC236}">
                <a16:creationId xmlns:a16="http://schemas.microsoft.com/office/drawing/2014/main" xmlns="" id="{C375E27A-8730-4545-8130-9A105CD9C062}"/>
              </a:ext>
            </a:extLst>
          </p:cNvPr>
          <p:cNvCxnSpPr>
            <a:cxnSpLocks/>
            <a:stCxn id="19" idx="0"/>
            <a:endCxn id="87" idx="2"/>
          </p:cNvCxnSpPr>
          <p:nvPr/>
        </p:nvCxnSpPr>
        <p:spPr>
          <a:xfrm flipV="1">
            <a:off x="5972240" y="2464749"/>
            <a:ext cx="4882890" cy="10251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1" name="Rounded Rectangle 117">
            <a:extLst>
              <a:ext uri="{FF2B5EF4-FFF2-40B4-BE49-F238E27FC236}">
                <a16:creationId xmlns:a16="http://schemas.microsoft.com/office/drawing/2014/main" xmlns="" id="{38509946-A32E-4A43-B679-287618F19F71}"/>
              </a:ext>
            </a:extLst>
          </p:cNvPr>
          <p:cNvSpPr/>
          <p:nvPr/>
        </p:nvSpPr>
        <p:spPr>
          <a:xfrm>
            <a:off x="10042174" y="708972"/>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Any SDN Controller</a:t>
            </a:r>
          </a:p>
        </p:txBody>
      </p:sp>
    </p:spTree>
    <p:extLst>
      <p:ext uri="{BB962C8B-B14F-4D97-AF65-F5344CB8AC3E}">
        <p14:creationId xmlns:p14="http://schemas.microsoft.com/office/powerpoint/2010/main" val="10963940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p:cNvSpPr txBox="1"/>
          <p:nvPr/>
        </p:nvSpPr>
        <p:spPr>
          <a:xfrm>
            <a:off x="1586544" y="3434094"/>
            <a:ext cx="1517374" cy="613549"/>
          </a:xfrm>
          <a:prstGeom prst="rect">
            <a:avLst/>
          </a:prstGeom>
          <a:noFill/>
        </p:spPr>
        <p:txBody>
          <a:bodyPr wrap="square" rtlCol="0">
            <a:spAutoFit/>
          </a:bodyPr>
          <a:lstStyle/>
          <a:p>
            <a:r>
              <a:rPr lang="en-US" sz="1400" dirty="0"/>
              <a:t>Virtual Topology</a:t>
            </a:r>
          </a:p>
        </p:txBody>
      </p:sp>
      <p:sp>
        <p:nvSpPr>
          <p:cNvPr id="8" name="TextBox 7"/>
          <p:cNvSpPr txBox="1"/>
          <p:nvPr/>
        </p:nvSpPr>
        <p:spPr>
          <a:xfrm>
            <a:off x="3265747" y="6311561"/>
            <a:ext cx="1035936" cy="385800"/>
          </a:xfrm>
          <a:prstGeom prst="rect">
            <a:avLst/>
          </a:prstGeom>
          <a:noFill/>
        </p:spPr>
        <p:txBody>
          <a:bodyPr wrap="none" rtlCol="0">
            <a:spAutoFit/>
          </a:bodyPr>
          <a:lstStyle/>
          <a:p>
            <a:r>
              <a:rPr lang="en-US" dirty="0"/>
              <a:t>Switch1</a:t>
            </a:r>
          </a:p>
        </p:txBody>
      </p:sp>
      <p:sp>
        <p:nvSpPr>
          <p:cNvPr id="9" name="TextBox 8"/>
          <p:cNvSpPr txBox="1"/>
          <p:nvPr/>
        </p:nvSpPr>
        <p:spPr>
          <a:xfrm>
            <a:off x="5499742" y="6311561"/>
            <a:ext cx="1035936" cy="385800"/>
          </a:xfrm>
          <a:prstGeom prst="rect">
            <a:avLst/>
          </a:prstGeom>
          <a:noFill/>
        </p:spPr>
        <p:txBody>
          <a:bodyPr wrap="none" rtlCol="0">
            <a:spAutoFit/>
          </a:bodyPr>
          <a:lstStyle/>
          <a:p>
            <a:r>
              <a:rPr lang="en-US" dirty="0"/>
              <a:t>Switch2</a:t>
            </a:r>
          </a:p>
        </p:txBody>
      </p:sp>
      <p:sp>
        <p:nvSpPr>
          <p:cNvPr id="10" name="TextBox 9"/>
          <p:cNvSpPr txBox="1"/>
          <p:nvPr/>
        </p:nvSpPr>
        <p:spPr>
          <a:xfrm>
            <a:off x="7801931" y="6311561"/>
            <a:ext cx="1035936" cy="385800"/>
          </a:xfrm>
          <a:prstGeom prst="rect">
            <a:avLst/>
          </a:prstGeom>
          <a:noFill/>
        </p:spPr>
        <p:txBody>
          <a:bodyPr wrap="none" rtlCol="0">
            <a:spAutoFit/>
          </a:bodyPr>
          <a:lstStyle/>
          <a:p>
            <a:r>
              <a:rPr lang="en-US" dirty="0"/>
              <a:t>Switch3</a:t>
            </a:r>
          </a:p>
        </p:txBody>
      </p:sp>
      <p:grpSp>
        <p:nvGrpSpPr>
          <p:cNvPr id="94" name="Group 93"/>
          <p:cNvGrpSpPr/>
          <p:nvPr/>
        </p:nvGrpSpPr>
        <p:grpSpPr>
          <a:xfrm>
            <a:off x="2927360" y="5764493"/>
            <a:ext cx="6317149" cy="667425"/>
            <a:chOff x="2927360" y="5764493"/>
            <a:chExt cx="6317149" cy="667425"/>
          </a:xfrm>
        </p:grpSpPr>
        <p:pic>
          <p:nvPicPr>
            <p:cNvPr id="5" name="Picture 2" descr="https://openclipart.org/image/2400px/svg_to_png/215022/blue-switc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2927360" y="5764495"/>
              <a:ext cx="1849159" cy="6674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openclipart.org/image/2400px/svg_to_png/215022/blue-switc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5161355" y="5764494"/>
              <a:ext cx="1849159" cy="6674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openclipart.org/image/2400px/svg_to_png/215022/blue-switc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7395350" y="5764493"/>
              <a:ext cx="1849159" cy="66742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a:xfrm>
              <a:off x="4541130" y="6098202"/>
              <a:ext cx="1097122"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6672125" y="6098202"/>
              <a:ext cx="1129806" cy="0"/>
            </a:xfrm>
            <a:prstGeom prst="line">
              <a:avLst/>
            </a:prstGeom>
            <a:ln w="28575"/>
          </p:spPr>
          <p:style>
            <a:lnRef idx="3">
              <a:schemeClr val="dk1"/>
            </a:lnRef>
            <a:fillRef idx="0">
              <a:schemeClr val="dk1"/>
            </a:fillRef>
            <a:effectRef idx="2">
              <a:schemeClr val="dk1"/>
            </a:effectRef>
            <a:fontRef idx="minor">
              <a:schemeClr val="tx1"/>
            </a:fontRef>
          </p:style>
        </p:cxnSp>
      </p:grpSp>
      <p:sp>
        <p:nvSpPr>
          <p:cNvPr id="13" name="Rounded Rectangle 12"/>
          <p:cNvSpPr/>
          <p:nvPr/>
        </p:nvSpPr>
        <p:spPr>
          <a:xfrm>
            <a:off x="2927360" y="3486697"/>
            <a:ext cx="6133438" cy="1258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ysClr val="windowText" lastClr="000000"/>
                </a:solidFill>
              </a:rPr>
              <a:t>BNV</a:t>
            </a:r>
            <a:endParaRPr lang="en-US" b="1" dirty="0">
              <a:solidFill>
                <a:sysClr val="windowText" lastClr="000000"/>
              </a:solidFill>
            </a:endParaRPr>
          </a:p>
        </p:txBody>
      </p:sp>
      <p:cxnSp>
        <p:nvCxnSpPr>
          <p:cNvPr id="14" name="Straight Arrow Connector 13"/>
          <p:cNvCxnSpPr>
            <a:stCxn id="13" idx="2"/>
            <a:endCxn id="5" idx="0"/>
          </p:cNvCxnSpPr>
          <p:nvPr/>
        </p:nvCxnSpPr>
        <p:spPr>
          <a:xfrm flipH="1">
            <a:off x="3851936" y="4744962"/>
            <a:ext cx="2142141" cy="1019531"/>
          </a:xfrm>
          <a:prstGeom prst="straightConnector1">
            <a:avLst/>
          </a:prstGeom>
          <a:ln>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15" name="Straight Arrow Connector 14"/>
          <p:cNvCxnSpPr>
            <a:stCxn id="13" idx="2"/>
            <a:endCxn id="6" idx="0"/>
          </p:cNvCxnSpPr>
          <p:nvPr/>
        </p:nvCxnSpPr>
        <p:spPr>
          <a:xfrm>
            <a:off x="5994079" y="4744964"/>
            <a:ext cx="91854" cy="1019530"/>
          </a:xfrm>
          <a:prstGeom prst="straightConnector1">
            <a:avLst/>
          </a:prstGeom>
          <a:ln>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13" idx="2"/>
            <a:endCxn id="7" idx="0"/>
          </p:cNvCxnSpPr>
          <p:nvPr/>
        </p:nvCxnSpPr>
        <p:spPr>
          <a:xfrm>
            <a:off x="5994077" y="4744962"/>
            <a:ext cx="2325849" cy="1019528"/>
          </a:xfrm>
          <a:prstGeom prst="straightConnector1">
            <a:avLst/>
          </a:prstGeom>
          <a:ln>
            <a:prstDash val="dash"/>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3611516" y="4948001"/>
            <a:ext cx="1279902" cy="385800"/>
          </a:xfrm>
          <a:prstGeom prst="rect">
            <a:avLst/>
          </a:prstGeom>
          <a:noFill/>
        </p:spPr>
        <p:txBody>
          <a:bodyPr wrap="none" rtlCol="0">
            <a:spAutoFit/>
          </a:bodyPr>
          <a:lstStyle/>
          <a:p>
            <a:r>
              <a:rPr lang="en-US" dirty="0" err="1"/>
              <a:t>OpenFlow</a:t>
            </a:r>
            <a:endParaRPr lang="en-US" dirty="0"/>
          </a:p>
        </p:txBody>
      </p:sp>
      <p:sp>
        <p:nvSpPr>
          <p:cNvPr id="18" name="Rounded Rectangle 17"/>
          <p:cNvSpPr/>
          <p:nvPr/>
        </p:nvSpPr>
        <p:spPr>
          <a:xfrm>
            <a:off x="4776518" y="4328481"/>
            <a:ext cx="2396973" cy="405456"/>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Flow Translation</a:t>
            </a:r>
          </a:p>
        </p:txBody>
      </p:sp>
      <p:sp>
        <p:nvSpPr>
          <p:cNvPr id="19" name="Rounded Rectangle 18"/>
          <p:cNvSpPr/>
          <p:nvPr/>
        </p:nvSpPr>
        <p:spPr>
          <a:xfrm>
            <a:off x="4776520" y="3489922"/>
            <a:ext cx="2391440" cy="438709"/>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Topology Abstraction</a:t>
            </a:r>
          </a:p>
        </p:txBody>
      </p:sp>
      <p:cxnSp>
        <p:nvCxnSpPr>
          <p:cNvPr id="22" name="Straight Arrow Connector 21"/>
          <p:cNvCxnSpPr>
            <a:cxnSpLocks/>
            <a:stCxn id="13" idx="0"/>
            <a:endCxn id="4" idx="2"/>
          </p:cNvCxnSpPr>
          <p:nvPr/>
        </p:nvCxnSpPr>
        <p:spPr>
          <a:xfrm flipH="1" flipV="1">
            <a:off x="1771889" y="2467164"/>
            <a:ext cx="4222190" cy="10195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a:cxnSpLocks/>
            <a:stCxn id="13" idx="0"/>
            <a:endCxn id="20" idx="2"/>
          </p:cNvCxnSpPr>
          <p:nvPr/>
        </p:nvCxnSpPr>
        <p:spPr>
          <a:xfrm flipH="1" flipV="1">
            <a:off x="4861436" y="2466913"/>
            <a:ext cx="1132643" cy="10197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cxnSpLocks/>
            <a:stCxn id="13" idx="0"/>
            <a:endCxn id="21" idx="2"/>
          </p:cNvCxnSpPr>
          <p:nvPr/>
        </p:nvCxnSpPr>
        <p:spPr>
          <a:xfrm flipV="1">
            <a:off x="5994079" y="2464749"/>
            <a:ext cx="1941464" cy="10219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98" name="Group 97"/>
          <p:cNvGrpSpPr/>
          <p:nvPr/>
        </p:nvGrpSpPr>
        <p:grpSpPr>
          <a:xfrm>
            <a:off x="3322456" y="217849"/>
            <a:ext cx="3077962" cy="2249064"/>
            <a:chOff x="3322456" y="217849"/>
            <a:chExt cx="3077962" cy="2249064"/>
          </a:xfrm>
        </p:grpSpPr>
        <p:grpSp>
          <p:nvGrpSpPr>
            <p:cNvPr id="96" name="Group 95"/>
            <p:cNvGrpSpPr/>
            <p:nvPr/>
          </p:nvGrpSpPr>
          <p:grpSpPr>
            <a:xfrm>
              <a:off x="3322456" y="217849"/>
              <a:ext cx="3077962" cy="2249064"/>
              <a:chOff x="3322456" y="217849"/>
              <a:chExt cx="3077962" cy="2249064"/>
            </a:xfrm>
          </p:grpSpPr>
          <p:sp>
            <p:nvSpPr>
              <p:cNvPr id="20" name="Rectangle 19"/>
              <p:cNvSpPr/>
              <p:nvPr/>
            </p:nvSpPr>
            <p:spPr>
              <a:xfrm>
                <a:off x="3322456" y="245799"/>
                <a:ext cx="3077962"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TextBox 25"/>
              <p:cNvSpPr txBox="1"/>
              <p:nvPr/>
            </p:nvSpPr>
            <p:spPr>
              <a:xfrm>
                <a:off x="4388029" y="217849"/>
                <a:ext cx="1114772" cy="385800"/>
              </a:xfrm>
              <a:prstGeom prst="rect">
                <a:avLst/>
              </a:prstGeom>
              <a:noFill/>
            </p:spPr>
            <p:txBody>
              <a:bodyPr wrap="none" rtlCol="0">
                <a:spAutoFit/>
              </a:bodyPr>
              <a:lstStyle/>
              <a:p>
                <a:r>
                  <a:rPr lang="en-US" dirty="0"/>
                  <a:t>Tenant 2</a:t>
                </a:r>
              </a:p>
            </p:txBody>
          </p:sp>
          <p:sp>
            <p:nvSpPr>
              <p:cNvPr id="43" name="Rounded Rectangle 42"/>
              <p:cNvSpPr/>
              <p:nvPr/>
            </p:nvSpPr>
            <p:spPr>
              <a:xfrm>
                <a:off x="4069881" y="709803"/>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ONOS Controller</a:t>
                </a:r>
              </a:p>
            </p:txBody>
          </p:sp>
          <p:pic>
            <p:nvPicPr>
              <p:cNvPr id="44"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125579" y="149941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807708" y="205584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100570" y="178449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471779" y="2090874"/>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801362" y="1579829"/>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841612" y="187174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209014" y="212282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480050" y="1748665"/>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p:cNvCxnSpPr>
                <a:cxnSpLocks/>
                <a:stCxn id="34" idx="0"/>
              </p:cNvCxnSpPr>
              <p:nvPr/>
            </p:nvCxnSpPr>
            <p:spPr>
              <a:xfrm flipV="1">
                <a:off x="3807708" y="1652595"/>
                <a:ext cx="475924" cy="171293"/>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a:cxnSpLocks/>
                <a:stCxn id="34" idx="0"/>
                <a:endCxn id="45" idx="0"/>
              </p:cNvCxnSpPr>
              <p:nvPr/>
            </p:nvCxnSpPr>
            <p:spPr>
              <a:xfrm>
                <a:off x="3807708" y="1823889"/>
                <a:ext cx="317869" cy="231961"/>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4266648" y="2205475"/>
                <a:ext cx="393609" cy="0"/>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a:endCxn id="47" idx="0"/>
              </p:cNvCxnSpPr>
              <p:nvPr/>
            </p:nvCxnSpPr>
            <p:spPr>
              <a:xfrm>
                <a:off x="4531570" y="1921885"/>
                <a:ext cx="258078" cy="168989"/>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p:cNvCxnSpPr>
                <a:endCxn id="50" idx="0"/>
              </p:cNvCxnSpPr>
              <p:nvPr/>
            </p:nvCxnSpPr>
            <p:spPr>
              <a:xfrm>
                <a:off x="5280657" y="1991615"/>
                <a:ext cx="246224" cy="131215"/>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V="1">
                <a:off x="4616426" y="1892951"/>
                <a:ext cx="423171" cy="27480"/>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p:cNvCxnSpPr>
                <a:endCxn id="48" idx="0"/>
              </p:cNvCxnSpPr>
              <p:nvPr/>
            </p:nvCxnSpPr>
            <p:spPr>
              <a:xfrm flipV="1">
                <a:off x="4588885" y="1579829"/>
                <a:ext cx="530343" cy="65513"/>
              </a:xfrm>
              <a:prstGeom prst="line">
                <a:avLst/>
              </a:prstGeom>
            </p:spPr>
            <p:style>
              <a:lnRef idx="1">
                <a:schemeClr val="dk1"/>
              </a:lnRef>
              <a:fillRef idx="0">
                <a:schemeClr val="dk1"/>
              </a:fillRef>
              <a:effectRef idx="0">
                <a:schemeClr val="dk1"/>
              </a:effectRef>
              <a:fontRef idx="minor">
                <a:schemeClr val="tx1"/>
              </a:fontRef>
            </p:style>
          </p:cxnSp>
          <p:cxnSp>
            <p:nvCxnSpPr>
              <p:cNvPr id="59" name="Straight Connector 58"/>
              <p:cNvCxnSpPr>
                <a:endCxn id="49" idx="0"/>
              </p:cNvCxnSpPr>
              <p:nvPr/>
            </p:nvCxnSpPr>
            <p:spPr>
              <a:xfrm>
                <a:off x="4542281" y="1617581"/>
                <a:ext cx="617200" cy="254164"/>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a:off x="5268634" y="1707573"/>
                <a:ext cx="653530" cy="139339"/>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p:cNvCxnSpPr>
                <a:stCxn id="50" idx="0"/>
              </p:cNvCxnSpPr>
              <p:nvPr/>
            </p:nvCxnSpPr>
            <p:spPr>
              <a:xfrm flipV="1">
                <a:off x="5526884" y="1849081"/>
                <a:ext cx="106741" cy="273749"/>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a:endCxn id="50" idx="0"/>
              </p:cNvCxnSpPr>
              <p:nvPr/>
            </p:nvCxnSpPr>
            <p:spPr>
              <a:xfrm flipV="1">
                <a:off x="4879198" y="2122830"/>
                <a:ext cx="647683" cy="82625"/>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a:stCxn id="45" idx="0"/>
              </p:cNvCxnSpPr>
              <p:nvPr/>
            </p:nvCxnSpPr>
            <p:spPr>
              <a:xfrm flipV="1">
                <a:off x="4125577" y="1927365"/>
                <a:ext cx="135072" cy="128483"/>
              </a:xfrm>
              <a:prstGeom prst="line">
                <a:avLst/>
              </a:prstGeom>
            </p:spPr>
            <p:style>
              <a:lnRef idx="1">
                <a:schemeClr val="dk1"/>
              </a:lnRef>
              <a:fillRef idx="0">
                <a:schemeClr val="dk1"/>
              </a:fillRef>
              <a:effectRef idx="0">
                <a:schemeClr val="dk1"/>
              </a:effectRef>
              <a:fontRef idx="minor">
                <a:schemeClr val="tx1"/>
              </a:fontRef>
            </p:style>
          </p:cxnSp>
        </p:grpSp>
        <p:pic>
          <p:nvPicPr>
            <p:cNvPr id="34"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489839" y="1823886"/>
              <a:ext cx="635740" cy="2294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5" name="Group 94"/>
          <p:cNvGrpSpPr/>
          <p:nvPr/>
        </p:nvGrpSpPr>
        <p:grpSpPr>
          <a:xfrm>
            <a:off x="219845" y="210316"/>
            <a:ext cx="3104087" cy="2256848"/>
            <a:chOff x="219845" y="210316"/>
            <a:chExt cx="3104087" cy="2256848"/>
          </a:xfrm>
        </p:grpSpPr>
        <p:sp>
          <p:nvSpPr>
            <p:cNvPr id="4" name="Rectangle 3"/>
            <p:cNvSpPr/>
            <p:nvPr/>
          </p:nvSpPr>
          <p:spPr>
            <a:xfrm>
              <a:off x="219845" y="246050"/>
              <a:ext cx="3104087"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Box 24"/>
            <p:cNvSpPr txBox="1"/>
            <p:nvPr/>
          </p:nvSpPr>
          <p:spPr>
            <a:xfrm>
              <a:off x="1124893" y="210316"/>
              <a:ext cx="1114772" cy="385800"/>
            </a:xfrm>
            <a:prstGeom prst="rect">
              <a:avLst/>
            </a:prstGeom>
            <a:noFill/>
          </p:spPr>
          <p:txBody>
            <a:bodyPr wrap="none" rtlCol="0">
              <a:spAutoFit/>
            </a:bodyPr>
            <a:lstStyle/>
            <a:p>
              <a:r>
                <a:rPr lang="en-US" dirty="0"/>
                <a:t>Tenant 1</a:t>
              </a:r>
            </a:p>
          </p:txBody>
        </p:sp>
        <p:sp>
          <p:nvSpPr>
            <p:cNvPr id="28" name="Rounded Rectangle 27"/>
            <p:cNvSpPr/>
            <p:nvPr/>
          </p:nvSpPr>
          <p:spPr>
            <a:xfrm>
              <a:off x="799434" y="719393"/>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err="1">
                  <a:solidFill>
                    <a:schemeClr val="tx1"/>
                  </a:solidFill>
                </a:rPr>
                <a:t>OpenDaylight</a:t>
              </a:r>
              <a:r>
                <a:rPr lang="en-US" sz="1400" dirty="0">
                  <a:solidFill>
                    <a:schemeClr val="tx1"/>
                  </a:solidFill>
                </a:rPr>
                <a:t> Controller</a:t>
              </a:r>
            </a:p>
          </p:txBody>
        </p:sp>
        <p:pic>
          <p:nvPicPr>
            <p:cNvPr id="29"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31206" y="1743101"/>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515144" y="2099726"/>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950804" y="210503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33432" y="2105033"/>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767896" y="2099726"/>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085765" y="1744154"/>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345094" y="1355861"/>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p:cNvCxnSpPr>
              <a:stCxn id="29" idx="0"/>
            </p:cNvCxnSpPr>
            <p:nvPr/>
          </p:nvCxnSpPr>
          <p:spPr>
            <a:xfrm flipV="1">
              <a:off x="849073" y="1482804"/>
              <a:ext cx="625959" cy="260299"/>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p:cNvCxnSpPr>
              <a:cxnSpLocks/>
            </p:cNvCxnSpPr>
            <p:nvPr/>
          </p:nvCxnSpPr>
          <p:spPr>
            <a:xfrm flipV="1">
              <a:off x="512665" y="1896095"/>
              <a:ext cx="225747" cy="208940"/>
            </a:xfrm>
            <a:prstGeom prst="line">
              <a:avLst/>
            </a:prstGeom>
          </p:spPr>
          <p:style>
            <a:lnRef idx="1">
              <a:schemeClr val="dk1"/>
            </a:lnRef>
            <a:fillRef idx="0">
              <a:schemeClr val="dk1"/>
            </a:fillRef>
            <a:effectRef idx="0">
              <a:schemeClr val="dk1"/>
            </a:effectRef>
            <a:fontRef idx="minor">
              <a:schemeClr val="tx1"/>
            </a:fontRef>
          </p:style>
        </p:cxnSp>
        <p:cxnSp>
          <p:nvCxnSpPr>
            <p:cNvPr id="39" name="Straight Connector 38"/>
            <p:cNvCxnSpPr>
              <a:cxnSpLocks/>
              <a:stCxn id="31" idx="0"/>
            </p:cNvCxnSpPr>
            <p:nvPr/>
          </p:nvCxnSpPr>
          <p:spPr>
            <a:xfrm flipH="1" flipV="1">
              <a:off x="960002" y="1857831"/>
              <a:ext cx="308668" cy="247202"/>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a:cxnSpLocks/>
              <a:stCxn id="33" idx="0"/>
            </p:cNvCxnSpPr>
            <p:nvPr/>
          </p:nvCxnSpPr>
          <p:spPr>
            <a:xfrm flipV="1">
              <a:off x="2085763" y="1866804"/>
              <a:ext cx="175247" cy="232925"/>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a:cxnSpLocks/>
              <a:stCxn id="30" idx="0"/>
            </p:cNvCxnSpPr>
            <p:nvPr/>
          </p:nvCxnSpPr>
          <p:spPr>
            <a:xfrm flipH="1" flipV="1">
              <a:off x="2549592" y="1896093"/>
              <a:ext cx="283419" cy="203634"/>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flipH="1" flipV="1">
              <a:off x="1777677" y="1482804"/>
              <a:ext cx="593584" cy="260299"/>
            </a:xfrm>
            <a:prstGeom prst="line">
              <a:avLst/>
            </a:prstGeom>
          </p:spPr>
          <p:style>
            <a:lnRef idx="1">
              <a:schemeClr val="dk1"/>
            </a:lnRef>
            <a:fillRef idx="0">
              <a:schemeClr val="dk1"/>
            </a:fillRef>
            <a:effectRef idx="0">
              <a:schemeClr val="dk1"/>
            </a:effectRef>
            <a:fontRef idx="minor">
              <a:schemeClr val="tx1"/>
            </a:fontRef>
          </p:style>
        </p:cxnSp>
      </p:grpSp>
      <p:sp>
        <p:nvSpPr>
          <p:cNvPr id="65" name="Rounded Rectangle 64"/>
          <p:cNvSpPr/>
          <p:nvPr/>
        </p:nvSpPr>
        <p:spPr>
          <a:xfrm>
            <a:off x="2927360" y="3752802"/>
            <a:ext cx="1208684" cy="726718"/>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BNV Mapper</a:t>
            </a:r>
          </a:p>
        </p:txBody>
      </p:sp>
      <p:pic>
        <p:nvPicPr>
          <p:cNvPr id="66" name="Picture 4" descr="Image result for custom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9434" y="3699537"/>
            <a:ext cx="923851" cy="847637"/>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p:cNvCxnSpPr/>
          <p:nvPr/>
        </p:nvCxnSpPr>
        <p:spPr>
          <a:xfrm>
            <a:off x="1723571" y="3891430"/>
            <a:ext cx="120378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Straight Arrow Connector 67"/>
          <p:cNvCxnSpPr/>
          <p:nvPr/>
        </p:nvCxnSpPr>
        <p:spPr>
          <a:xfrm flipH="1">
            <a:off x="1723285" y="4328481"/>
            <a:ext cx="12040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0" name="TextBox 69"/>
          <p:cNvSpPr txBox="1"/>
          <p:nvPr/>
        </p:nvSpPr>
        <p:spPr>
          <a:xfrm>
            <a:off x="1622600" y="4427162"/>
            <a:ext cx="1517374" cy="613549"/>
          </a:xfrm>
          <a:prstGeom prst="rect">
            <a:avLst/>
          </a:prstGeom>
          <a:noFill/>
        </p:spPr>
        <p:txBody>
          <a:bodyPr wrap="square" rtlCol="0">
            <a:spAutoFit/>
          </a:bodyPr>
          <a:lstStyle/>
          <a:p>
            <a:r>
              <a:rPr lang="en-US" sz="1400" dirty="0"/>
              <a:t>Tenant Mapping</a:t>
            </a:r>
          </a:p>
        </p:txBody>
      </p:sp>
      <p:grpSp>
        <p:nvGrpSpPr>
          <p:cNvPr id="97" name="Group 96"/>
          <p:cNvGrpSpPr/>
          <p:nvPr/>
        </p:nvGrpSpPr>
        <p:grpSpPr>
          <a:xfrm>
            <a:off x="6398738" y="217849"/>
            <a:ext cx="3080026" cy="2246900"/>
            <a:chOff x="6398738" y="217849"/>
            <a:chExt cx="3080026" cy="2246900"/>
          </a:xfrm>
        </p:grpSpPr>
        <p:sp>
          <p:nvSpPr>
            <p:cNvPr id="21" name="Rectangle 20"/>
            <p:cNvSpPr/>
            <p:nvPr/>
          </p:nvSpPr>
          <p:spPr>
            <a:xfrm>
              <a:off x="6398738" y="243635"/>
              <a:ext cx="3073611"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TextBox 26"/>
            <p:cNvSpPr txBox="1"/>
            <p:nvPr/>
          </p:nvSpPr>
          <p:spPr>
            <a:xfrm>
              <a:off x="7503841" y="217849"/>
              <a:ext cx="1114772" cy="385800"/>
            </a:xfrm>
            <a:prstGeom prst="rect">
              <a:avLst/>
            </a:prstGeom>
            <a:noFill/>
          </p:spPr>
          <p:txBody>
            <a:bodyPr wrap="none" rtlCol="0">
              <a:spAutoFit/>
            </a:bodyPr>
            <a:lstStyle/>
            <a:p>
              <a:r>
                <a:rPr lang="en-US" dirty="0"/>
                <a:t>Tenant 3</a:t>
              </a:r>
            </a:p>
          </p:txBody>
        </p:sp>
        <p:sp>
          <p:nvSpPr>
            <p:cNvPr id="63" name="Rounded Rectangle 62"/>
            <p:cNvSpPr/>
            <p:nvPr/>
          </p:nvSpPr>
          <p:spPr>
            <a:xfrm>
              <a:off x="7217793" y="708972"/>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POX Controller</a:t>
              </a:r>
            </a:p>
          </p:txBody>
        </p:sp>
        <p:pic>
          <p:nvPicPr>
            <p:cNvPr id="71" name="Picture 2" descr="https://openclipart.org/image/2400px/svg_to_png/215022/blue-switch.png">
              <a:extLst>
                <a:ext uri="{FF2B5EF4-FFF2-40B4-BE49-F238E27FC236}">
                  <a16:creationId xmlns:a16="http://schemas.microsoft.com/office/drawing/2014/main" xmlns="" id="{B92059DC-D3F4-48AC-B103-9AA9115C69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859086" y="1726855"/>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https://openclipart.org/image/2400px/svg_to_png/215022/blue-switch.png">
              <a:extLst>
                <a:ext uri="{FF2B5EF4-FFF2-40B4-BE49-F238E27FC236}">
                  <a16:creationId xmlns:a16="http://schemas.microsoft.com/office/drawing/2014/main" xmlns="" id="{B5947960-1A8E-4223-9CDA-B0FCD2B4F9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843024" y="2083481"/>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https://openclipart.org/image/2400px/svg_to_png/215022/blue-switch.png">
              <a:extLst>
                <a:ext uri="{FF2B5EF4-FFF2-40B4-BE49-F238E27FC236}">
                  <a16:creationId xmlns:a16="http://schemas.microsoft.com/office/drawing/2014/main" xmlns="" id="{72E1143B-CD28-4776-8924-9EE5781B09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278683" y="208878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https://openclipart.org/image/2400px/svg_to_png/215022/blue-switch.png">
              <a:extLst>
                <a:ext uri="{FF2B5EF4-FFF2-40B4-BE49-F238E27FC236}">
                  <a16:creationId xmlns:a16="http://schemas.microsoft.com/office/drawing/2014/main" xmlns="" id="{E492ED53-BCAE-4E05-B185-BABA8E67AB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522678" y="2088787"/>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https://openclipart.org/image/2400px/svg_to_png/215022/blue-switch.png">
              <a:extLst>
                <a:ext uri="{FF2B5EF4-FFF2-40B4-BE49-F238E27FC236}">
                  <a16:creationId xmlns:a16="http://schemas.microsoft.com/office/drawing/2014/main" xmlns="" id="{D4D3B828-0D67-4BB3-BFB1-3F0ED60D13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095776" y="2083481"/>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https://openclipart.org/image/2400px/svg_to_png/215022/blue-switch.png">
              <a:extLst>
                <a:ext uri="{FF2B5EF4-FFF2-40B4-BE49-F238E27FC236}">
                  <a16:creationId xmlns:a16="http://schemas.microsoft.com/office/drawing/2014/main" xmlns="" id="{6769C193-5B2B-4502-B54D-B44B6BEFC3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413645" y="1727908"/>
              <a:ext cx="635740" cy="22946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https://openclipart.org/image/2400px/svg_to_png/215022/blue-switch.png">
              <a:extLst>
                <a:ext uri="{FF2B5EF4-FFF2-40B4-BE49-F238E27FC236}">
                  <a16:creationId xmlns:a16="http://schemas.microsoft.com/office/drawing/2014/main" xmlns="" id="{6B73617F-42BD-418B-B04D-D0494D8324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324952" y="1339594"/>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Connector 77">
              <a:extLst>
                <a:ext uri="{FF2B5EF4-FFF2-40B4-BE49-F238E27FC236}">
                  <a16:creationId xmlns:a16="http://schemas.microsoft.com/office/drawing/2014/main" xmlns="" id="{3EE0AB34-1497-4F8F-82DA-7861FC3D3D49}"/>
                </a:ext>
              </a:extLst>
            </p:cNvPr>
            <p:cNvCxnSpPr>
              <a:cxnSpLocks/>
              <a:stCxn id="71" idx="0"/>
            </p:cNvCxnSpPr>
            <p:nvPr/>
          </p:nvCxnSpPr>
          <p:spPr>
            <a:xfrm flipV="1">
              <a:off x="7176955" y="1490026"/>
              <a:ext cx="315650" cy="236829"/>
            </a:xfrm>
            <a:prstGeom prst="line">
              <a:avLst/>
            </a:prstGeom>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xmlns="" id="{4C4D59B3-2A6D-49DC-8D9B-60930F9CCACF}"/>
                </a:ext>
              </a:extLst>
            </p:cNvPr>
            <p:cNvCxnSpPr>
              <a:cxnSpLocks/>
            </p:cNvCxnSpPr>
            <p:nvPr/>
          </p:nvCxnSpPr>
          <p:spPr>
            <a:xfrm flipV="1">
              <a:off x="6859861" y="1897573"/>
              <a:ext cx="225747" cy="208940"/>
            </a:xfrm>
            <a:prstGeom prst="line">
              <a:avLst/>
            </a:prstGeom>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xmlns="" id="{9213E8AB-76DA-47AE-995F-3BFD8CC4A864}"/>
                </a:ext>
              </a:extLst>
            </p:cNvPr>
            <p:cNvCxnSpPr>
              <a:cxnSpLocks/>
            </p:cNvCxnSpPr>
            <p:nvPr/>
          </p:nvCxnSpPr>
          <p:spPr>
            <a:xfrm flipH="1" flipV="1">
              <a:off x="7307199" y="1859308"/>
              <a:ext cx="308668" cy="247202"/>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xmlns="" id="{50FCCF99-6F81-440D-AC63-C73B3E8DF563}"/>
                </a:ext>
              </a:extLst>
            </p:cNvPr>
            <p:cNvCxnSpPr>
              <a:cxnSpLocks/>
            </p:cNvCxnSpPr>
            <p:nvPr/>
          </p:nvCxnSpPr>
          <p:spPr>
            <a:xfrm flipV="1">
              <a:off x="8432959" y="1868281"/>
              <a:ext cx="175247" cy="232925"/>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xmlns="" id="{3AFA258F-2465-4F84-A34D-6BA5CFF7B089}"/>
                </a:ext>
              </a:extLst>
            </p:cNvPr>
            <p:cNvCxnSpPr>
              <a:cxnSpLocks/>
            </p:cNvCxnSpPr>
            <p:nvPr/>
          </p:nvCxnSpPr>
          <p:spPr>
            <a:xfrm flipH="1" flipV="1">
              <a:off x="8896789" y="1897570"/>
              <a:ext cx="283419" cy="203634"/>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xmlns="" id="{CDE1ECB8-F076-4CF5-B53C-14438AAC839E}"/>
                </a:ext>
              </a:extLst>
            </p:cNvPr>
            <p:cNvCxnSpPr>
              <a:cxnSpLocks/>
            </p:cNvCxnSpPr>
            <p:nvPr/>
          </p:nvCxnSpPr>
          <p:spPr>
            <a:xfrm flipH="1" flipV="1">
              <a:off x="8520583" y="1471266"/>
              <a:ext cx="197876" cy="273315"/>
            </a:xfrm>
            <a:prstGeom prst="line">
              <a:avLst/>
            </a:prstGeom>
          </p:spPr>
          <p:style>
            <a:lnRef idx="1">
              <a:schemeClr val="dk1"/>
            </a:lnRef>
            <a:fillRef idx="0">
              <a:schemeClr val="dk1"/>
            </a:fillRef>
            <a:effectRef idx="0">
              <a:schemeClr val="dk1"/>
            </a:effectRef>
            <a:fontRef idx="minor">
              <a:schemeClr val="tx1"/>
            </a:fontRef>
          </p:style>
        </p:cxnSp>
        <p:pic>
          <p:nvPicPr>
            <p:cNvPr id="84" name="Picture 2" descr="https://openclipart.org/image/2400px/svg_to_png/215022/blue-switch.png">
              <a:extLst>
                <a:ext uri="{FF2B5EF4-FFF2-40B4-BE49-F238E27FC236}">
                  <a16:creationId xmlns:a16="http://schemas.microsoft.com/office/drawing/2014/main" xmlns="" id="{5F4E1897-F364-4838-9E39-31729D8F76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075719" y="1320289"/>
              <a:ext cx="635740" cy="229460"/>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traight Connector 84">
              <a:extLst>
                <a:ext uri="{FF2B5EF4-FFF2-40B4-BE49-F238E27FC236}">
                  <a16:creationId xmlns:a16="http://schemas.microsoft.com/office/drawing/2014/main" xmlns="" id="{21BA8FF7-37C2-48DE-8688-0277C8F8AF39}"/>
                </a:ext>
              </a:extLst>
            </p:cNvPr>
            <p:cNvCxnSpPr>
              <a:cxnSpLocks/>
            </p:cNvCxnSpPr>
            <p:nvPr/>
          </p:nvCxnSpPr>
          <p:spPr>
            <a:xfrm flipV="1">
              <a:off x="7274342" y="1471266"/>
              <a:ext cx="971821" cy="373767"/>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xmlns="" id="{6B251039-16DA-4677-8821-797B12612913}"/>
                </a:ext>
              </a:extLst>
            </p:cNvPr>
            <p:cNvCxnSpPr>
              <a:cxnSpLocks/>
            </p:cNvCxnSpPr>
            <p:nvPr/>
          </p:nvCxnSpPr>
          <p:spPr>
            <a:xfrm flipH="1" flipV="1">
              <a:off x="7769245" y="1506891"/>
              <a:ext cx="828987" cy="297770"/>
            </a:xfrm>
            <a:prstGeom prst="line">
              <a:avLst/>
            </a:prstGeom>
          </p:spPr>
          <p:style>
            <a:lnRef idx="1">
              <a:schemeClr val="dk1"/>
            </a:lnRef>
            <a:fillRef idx="0">
              <a:schemeClr val="dk1"/>
            </a:fillRef>
            <a:effectRef idx="0">
              <a:schemeClr val="dk1"/>
            </a:effectRef>
            <a:fontRef idx="minor">
              <a:schemeClr val="tx1"/>
            </a:fontRef>
          </p:style>
        </p:cxnSp>
      </p:grpSp>
      <p:sp>
        <p:nvSpPr>
          <p:cNvPr id="87" name="Rectangle 86">
            <a:extLst>
              <a:ext uri="{FF2B5EF4-FFF2-40B4-BE49-F238E27FC236}">
                <a16:creationId xmlns:a16="http://schemas.microsoft.com/office/drawing/2014/main" xmlns="" id="{76BDBFD5-0D32-45C1-8A9C-132629855749}"/>
              </a:ext>
            </a:extLst>
          </p:cNvPr>
          <p:cNvSpPr/>
          <p:nvPr/>
        </p:nvSpPr>
        <p:spPr>
          <a:xfrm>
            <a:off x="9724203" y="243635"/>
            <a:ext cx="2261853" cy="222111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a:p>
            <a:pPr algn="ctr"/>
            <a:endParaRPr lang="en-US" dirty="0"/>
          </a:p>
          <a:p>
            <a:pPr algn="ctr"/>
            <a:endParaRPr lang="en-US" dirty="0"/>
          </a:p>
          <a:p>
            <a:pPr algn="ctr"/>
            <a:endParaRPr lang="en-US" dirty="0"/>
          </a:p>
          <a:p>
            <a:pPr algn="ctr"/>
            <a:r>
              <a:rPr lang="en-US" dirty="0" err="1"/>
              <a:t>FatTree</a:t>
            </a:r>
            <a:r>
              <a:rPr lang="en-US" dirty="0"/>
              <a:t>, </a:t>
            </a:r>
            <a:r>
              <a:rPr lang="en-US" dirty="0" err="1"/>
              <a:t>JellyFish</a:t>
            </a:r>
            <a:r>
              <a:rPr lang="en-US" dirty="0"/>
              <a:t>, </a:t>
            </a:r>
            <a:r>
              <a:rPr lang="en-US" dirty="0" err="1"/>
              <a:t>HyperCube</a:t>
            </a:r>
            <a:r>
              <a:rPr lang="en-US" dirty="0"/>
              <a:t>, HyperX, </a:t>
            </a:r>
            <a:r>
              <a:rPr lang="en-US" dirty="0" err="1"/>
              <a:t>Xpander</a:t>
            </a:r>
            <a:r>
              <a:rPr lang="en-US" dirty="0"/>
              <a:t>, Arbitrary topologies…</a:t>
            </a:r>
            <a:r>
              <a:rPr lang="en-US" dirty="0" err="1"/>
              <a:t>etc</a:t>
            </a:r>
            <a:endParaRPr lang="en-US" dirty="0"/>
          </a:p>
        </p:txBody>
      </p:sp>
      <p:sp>
        <p:nvSpPr>
          <p:cNvPr id="88" name="TextBox 87">
            <a:extLst>
              <a:ext uri="{FF2B5EF4-FFF2-40B4-BE49-F238E27FC236}">
                <a16:creationId xmlns:a16="http://schemas.microsoft.com/office/drawing/2014/main" xmlns="" id="{A373FA3C-EF3D-4F9F-82F0-4B6FC5A8AB05}"/>
              </a:ext>
            </a:extLst>
          </p:cNvPr>
          <p:cNvSpPr txBox="1"/>
          <p:nvPr/>
        </p:nvSpPr>
        <p:spPr>
          <a:xfrm>
            <a:off x="10297641" y="215160"/>
            <a:ext cx="1101392" cy="369332"/>
          </a:xfrm>
          <a:prstGeom prst="rect">
            <a:avLst/>
          </a:prstGeom>
          <a:noFill/>
        </p:spPr>
        <p:txBody>
          <a:bodyPr wrap="none" rtlCol="0">
            <a:spAutoFit/>
          </a:bodyPr>
          <a:lstStyle/>
          <a:p>
            <a:r>
              <a:rPr lang="en-US" dirty="0"/>
              <a:t>  Tenant n</a:t>
            </a:r>
          </a:p>
        </p:txBody>
      </p:sp>
      <p:sp>
        <p:nvSpPr>
          <p:cNvPr id="89" name="TextBox 88">
            <a:extLst>
              <a:ext uri="{FF2B5EF4-FFF2-40B4-BE49-F238E27FC236}">
                <a16:creationId xmlns:a16="http://schemas.microsoft.com/office/drawing/2014/main" xmlns="" id="{432DA72F-831C-4B47-8741-6C508BF44D16}"/>
              </a:ext>
            </a:extLst>
          </p:cNvPr>
          <p:cNvSpPr txBox="1"/>
          <p:nvPr/>
        </p:nvSpPr>
        <p:spPr>
          <a:xfrm>
            <a:off x="9412904" y="1169736"/>
            <a:ext cx="410163" cy="385800"/>
          </a:xfrm>
          <a:prstGeom prst="rect">
            <a:avLst/>
          </a:prstGeom>
          <a:noFill/>
        </p:spPr>
        <p:txBody>
          <a:bodyPr wrap="none" rtlCol="0">
            <a:spAutoFit/>
          </a:bodyPr>
          <a:lstStyle/>
          <a:p>
            <a:r>
              <a:rPr lang="en-US" dirty="0"/>
              <a:t>…</a:t>
            </a:r>
          </a:p>
        </p:txBody>
      </p:sp>
      <p:cxnSp>
        <p:nvCxnSpPr>
          <p:cNvPr id="90" name="Straight Arrow Connector 89">
            <a:extLst>
              <a:ext uri="{FF2B5EF4-FFF2-40B4-BE49-F238E27FC236}">
                <a16:creationId xmlns:a16="http://schemas.microsoft.com/office/drawing/2014/main" xmlns="" id="{C375E27A-8730-4545-8130-9A105CD9C062}"/>
              </a:ext>
            </a:extLst>
          </p:cNvPr>
          <p:cNvCxnSpPr>
            <a:cxnSpLocks/>
            <a:stCxn id="19" idx="0"/>
            <a:endCxn id="87" idx="2"/>
          </p:cNvCxnSpPr>
          <p:nvPr/>
        </p:nvCxnSpPr>
        <p:spPr>
          <a:xfrm flipV="1">
            <a:off x="5972240" y="2464749"/>
            <a:ext cx="4882890" cy="10251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1" name="Rounded Rectangle 117">
            <a:extLst>
              <a:ext uri="{FF2B5EF4-FFF2-40B4-BE49-F238E27FC236}">
                <a16:creationId xmlns:a16="http://schemas.microsoft.com/office/drawing/2014/main" xmlns="" id="{38509946-A32E-4A43-B679-287618F19F71}"/>
              </a:ext>
            </a:extLst>
          </p:cNvPr>
          <p:cNvSpPr/>
          <p:nvPr/>
        </p:nvSpPr>
        <p:spPr>
          <a:xfrm>
            <a:off x="10042174" y="708972"/>
            <a:ext cx="1625912" cy="45221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tx1"/>
                </a:solidFill>
              </a:rPr>
              <a:t>Any SDN Controller</a:t>
            </a:r>
          </a:p>
        </p:txBody>
      </p:sp>
    </p:spTree>
    <p:extLst>
      <p:ext uri="{BB962C8B-B14F-4D97-AF65-F5344CB8AC3E}">
        <p14:creationId xmlns:p14="http://schemas.microsoft.com/office/powerpoint/2010/main" val="19551180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Network Policies to Switches</a:t>
            </a:r>
          </a:p>
        </p:txBody>
      </p:sp>
      <p:sp>
        <p:nvSpPr>
          <p:cNvPr id="6" name="Content Placeholder 9"/>
          <p:cNvSpPr txBox="1">
            <a:spLocks/>
          </p:cNvSpPr>
          <p:nvPr/>
        </p:nvSpPr>
        <p:spPr>
          <a:xfrm>
            <a:off x="1238250" y="1440873"/>
            <a:ext cx="10032737" cy="4809856"/>
          </a:xfrm>
          <a:prstGeom prst="rect">
            <a:avLst/>
          </a:prstGeom>
          <a:ln>
            <a:no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SG" sz="2400" dirty="0"/>
              <a:t>Where is the Flow tables (rules) Stored?</a:t>
            </a:r>
          </a:p>
          <a:p>
            <a:pPr marL="0" indent="0">
              <a:buFont typeface="Calibri" panose="020F0502020204030204" pitchFamily="34" charset="0"/>
              <a:buNone/>
            </a:pPr>
            <a:r>
              <a:rPr lang="en-SG" dirty="0"/>
              <a:t>                                                 </a:t>
            </a:r>
            <a:r>
              <a:rPr lang="en-SG" b="1" dirty="0"/>
              <a:t>TCAM</a:t>
            </a:r>
          </a:p>
        </p:txBody>
      </p:sp>
      <p:pic>
        <p:nvPicPr>
          <p:cNvPr id="7" name="Picture 6"/>
          <p:cNvPicPr>
            <a:picLocks noChangeAspect="1"/>
          </p:cNvPicPr>
          <p:nvPr/>
        </p:nvPicPr>
        <p:blipFill>
          <a:blip r:embed="rId3"/>
          <a:stretch>
            <a:fillRect/>
          </a:stretch>
        </p:blipFill>
        <p:spPr>
          <a:xfrm>
            <a:off x="2644001" y="2343329"/>
            <a:ext cx="3760657" cy="237068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9" name="TextBox 8"/>
          <p:cNvSpPr txBox="1"/>
          <p:nvPr/>
        </p:nvSpPr>
        <p:spPr>
          <a:xfrm>
            <a:off x="7907248" y="3371959"/>
            <a:ext cx="2836952" cy="369332"/>
          </a:xfrm>
          <a:prstGeom prst="rect">
            <a:avLst/>
          </a:prstGeom>
          <a:noFill/>
        </p:spPr>
        <p:txBody>
          <a:bodyPr wrap="square" rtlCol="0">
            <a:spAutoFit/>
          </a:bodyPr>
          <a:lstStyle/>
          <a:p>
            <a:r>
              <a:rPr lang="en-SG" dirty="0"/>
              <a:t>Power-Hungry (~60%)</a:t>
            </a:r>
          </a:p>
        </p:txBody>
      </p:sp>
      <p:sp>
        <p:nvSpPr>
          <p:cNvPr id="10" name="TextBox 9"/>
          <p:cNvSpPr txBox="1"/>
          <p:nvPr/>
        </p:nvSpPr>
        <p:spPr>
          <a:xfrm>
            <a:off x="7913276" y="2998008"/>
            <a:ext cx="1590045" cy="370807"/>
          </a:xfrm>
          <a:prstGeom prst="rect">
            <a:avLst/>
          </a:prstGeom>
          <a:noFill/>
        </p:spPr>
        <p:txBody>
          <a:bodyPr wrap="square" rtlCol="0">
            <a:spAutoFit/>
          </a:bodyPr>
          <a:lstStyle/>
          <a:p>
            <a:r>
              <a:rPr lang="en-SG" dirty="0"/>
              <a:t>Expensive</a:t>
            </a:r>
          </a:p>
        </p:txBody>
      </p:sp>
      <p:sp>
        <p:nvSpPr>
          <p:cNvPr id="11" name="TextBox 10"/>
          <p:cNvSpPr txBox="1"/>
          <p:nvPr/>
        </p:nvSpPr>
        <p:spPr>
          <a:xfrm>
            <a:off x="7913275" y="3832762"/>
            <a:ext cx="1916507" cy="648913"/>
          </a:xfrm>
          <a:prstGeom prst="rect">
            <a:avLst/>
          </a:prstGeom>
          <a:noFill/>
        </p:spPr>
        <p:txBody>
          <a:bodyPr wrap="square" rtlCol="0">
            <a:spAutoFit/>
          </a:bodyPr>
          <a:lstStyle/>
          <a:p>
            <a:r>
              <a:rPr lang="en-SG" dirty="0"/>
              <a:t>Few thousand Entries (1K-10K)</a:t>
            </a:r>
          </a:p>
        </p:txBody>
      </p:sp>
      <p:sp>
        <p:nvSpPr>
          <p:cNvPr id="13" name="Smiley Face 12"/>
          <p:cNvSpPr/>
          <p:nvPr/>
        </p:nvSpPr>
        <p:spPr>
          <a:xfrm>
            <a:off x="7362845" y="3478653"/>
            <a:ext cx="288000" cy="288000"/>
          </a:xfrm>
          <a:prstGeom prst="smileyFace">
            <a:avLst>
              <a:gd name="adj" fmla="val -4653"/>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Smiley Face 13"/>
          <p:cNvSpPr/>
          <p:nvPr/>
        </p:nvSpPr>
        <p:spPr>
          <a:xfrm>
            <a:off x="7362846" y="3045564"/>
            <a:ext cx="288000" cy="288000"/>
          </a:xfrm>
          <a:prstGeom prst="smileyFace">
            <a:avLst>
              <a:gd name="adj" fmla="val -4653"/>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Smiley Face 14"/>
          <p:cNvSpPr/>
          <p:nvPr/>
        </p:nvSpPr>
        <p:spPr>
          <a:xfrm>
            <a:off x="7362845" y="3969071"/>
            <a:ext cx="288000" cy="288000"/>
          </a:xfrm>
          <a:prstGeom prst="smileyFace">
            <a:avLst>
              <a:gd name="adj" fmla="val -4653"/>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p:cNvSpPr txBox="1"/>
          <p:nvPr/>
        </p:nvSpPr>
        <p:spPr>
          <a:xfrm>
            <a:off x="2733217" y="4895149"/>
            <a:ext cx="4917628" cy="369332"/>
          </a:xfrm>
          <a:prstGeom prst="rect">
            <a:avLst/>
          </a:prstGeom>
          <a:noFill/>
        </p:spPr>
        <p:txBody>
          <a:bodyPr wrap="none" rtlCol="0">
            <a:spAutoFit/>
          </a:bodyPr>
          <a:lstStyle/>
          <a:p>
            <a:r>
              <a:rPr lang="en-US" dirty="0"/>
              <a:t>Increasing demands for individual policies(per-flow)</a:t>
            </a:r>
          </a:p>
        </p:txBody>
      </p:sp>
      <p:sp>
        <p:nvSpPr>
          <p:cNvPr id="17" name="TextBox 16"/>
          <p:cNvSpPr txBox="1"/>
          <p:nvPr/>
        </p:nvSpPr>
        <p:spPr>
          <a:xfrm>
            <a:off x="3984028" y="5581595"/>
            <a:ext cx="4541180" cy="461665"/>
          </a:xfrm>
          <a:prstGeom prst="rect">
            <a:avLst/>
          </a:prstGeom>
          <a:noFill/>
        </p:spPr>
        <p:txBody>
          <a:bodyPr wrap="none" rtlCol="0">
            <a:spAutoFit/>
          </a:bodyPr>
          <a:lstStyle/>
          <a:p>
            <a:r>
              <a:rPr lang="en-US" sz="2400" b="1" dirty="0"/>
              <a:t>Rule placement </a:t>
            </a:r>
            <a:r>
              <a:rPr lang="en-US" sz="2400" dirty="0"/>
              <a:t>is crucial to scale!!</a:t>
            </a:r>
          </a:p>
        </p:txBody>
      </p:sp>
      <p:sp>
        <p:nvSpPr>
          <p:cNvPr id="18" name="TextBox 10"/>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427690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9" name="Rounded Rectangle 98"/>
          <p:cNvSpPr/>
          <p:nvPr/>
        </p:nvSpPr>
        <p:spPr>
          <a:xfrm>
            <a:off x="2927360" y="3752802"/>
            <a:ext cx="1208684" cy="726718"/>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BNV Mapper</a:t>
            </a:r>
          </a:p>
        </p:txBody>
      </p:sp>
      <p:pic>
        <p:nvPicPr>
          <p:cNvPr id="2" name="PPTIndicator201801021147436473"/>
          <p:cNvPicPr>
            <a:picLocks/>
          </p:cNvPicPr>
          <p:nvPr/>
        </p:nvPicPr>
        <p:blipFill>
          <a:blip r:embed="rId4">
            <a:extLst>
              <a:ext uri="{28A0092B-C50C-407E-A947-70E740481C1C}">
                <a14:useLocalDpi xmlns:a14="http://schemas.microsoft.com/office/drawing/2010/main" val="0"/>
              </a:ext>
            </a:extLst>
          </a:blip>
          <a:stretch>
            <a:fillRect/>
          </a:stretch>
        </p:blipFill>
        <p:spPr>
          <a:xfrm>
            <a:off x="10668000" y="0"/>
            <a:ext cx="1524000" cy="1066800"/>
          </a:xfrm>
          <a:prstGeom prst="rect">
            <a:avLst/>
          </a:prstGeom>
        </p:spPr>
      </p:pic>
    </p:spTree>
    <p:extLst>
      <p:ext uri="{BB962C8B-B14F-4D97-AF65-F5344CB8AC3E}">
        <p14:creationId xmlns:p14="http://schemas.microsoft.com/office/powerpoint/2010/main" val="3431676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BNV Mapper (Virtual Network Embedder)</a:t>
            </a:r>
          </a:p>
        </p:txBody>
      </p:sp>
      <p:sp>
        <p:nvSpPr>
          <p:cNvPr id="28" name="TextBox 27"/>
          <p:cNvSpPr txBox="1"/>
          <p:nvPr/>
        </p:nvSpPr>
        <p:spPr>
          <a:xfrm>
            <a:off x="3919966" y="4376789"/>
            <a:ext cx="360271" cy="307777"/>
          </a:xfrm>
          <a:prstGeom prst="rect">
            <a:avLst/>
          </a:prstGeom>
          <a:noFill/>
        </p:spPr>
        <p:txBody>
          <a:bodyPr wrap="square" rtlCol="0">
            <a:spAutoFit/>
          </a:bodyPr>
          <a:lstStyle/>
          <a:p>
            <a:r>
              <a:rPr lang="en-SG" sz="1400" dirty="0"/>
              <a:t>1</a:t>
            </a:r>
          </a:p>
        </p:txBody>
      </p:sp>
      <p:sp>
        <p:nvSpPr>
          <p:cNvPr id="29" name="TextBox 28"/>
          <p:cNvSpPr txBox="1"/>
          <p:nvPr/>
        </p:nvSpPr>
        <p:spPr>
          <a:xfrm>
            <a:off x="3335786" y="4309708"/>
            <a:ext cx="360271" cy="307777"/>
          </a:xfrm>
          <a:prstGeom prst="rect">
            <a:avLst/>
          </a:prstGeom>
          <a:noFill/>
        </p:spPr>
        <p:txBody>
          <a:bodyPr wrap="square" rtlCol="0">
            <a:spAutoFit/>
          </a:bodyPr>
          <a:lstStyle/>
          <a:p>
            <a:r>
              <a:rPr lang="en-SG" sz="1400" dirty="0"/>
              <a:t>1</a:t>
            </a:r>
          </a:p>
        </p:txBody>
      </p:sp>
      <p:grpSp>
        <p:nvGrpSpPr>
          <p:cNvPr id="30" name="Group 29"/>
          <p:cNvGrpSpPr/>
          <p:nvPr/>
        </p:nvGrpSpPr>
        <p:grpSpPr>
          <a:xfrm>
            <a:off x="1563451" y="3639144"/>
            <a:ext cx="3028820" cy="1289760"/>
            <a:chOff x="1582501" y="2753319"/>
            <a:chExt cx="3028820" cy="1289760"/>
          </a:xfrm>
        </p:grpSpPr>
        <p:pic>
          <p:nvPicPr>
            <p:cNvPr id="31"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27186" y="3263671"/>
              <a:ext cx="651382" cy="30241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959939" y="3733676"/>
              <a:ext cx="651382" cy="30241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357108" y="3740669"/>
              <a:ext cx="651382" cy="3024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582501" y="3740669"/>
              <a:ext cx="651382" cy="30241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194304" y="3733676"/>
              <a:ext cx="651382" cy="3024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519996" y="3265059"/>
              <a:ext cx="651382" cy="30241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721515" y="2753319"/>
              <a:ext cx="651382" cy="302410"/>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Connector 37"/>
            <p:cNvCxnSpPr>
              <a:stCxn id="31" idx="0"/>
            </p:cNvCxnSpPr>
            <p:nvPr/>
          </p:nvCxnSpPr>
          <p:spPr>
            <a:xfrm flipV="1">
              <a:off x="2252872" y="2920621"/>
              <a:ext cx="641360" cy="34305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9" name="Straight Connector 38"/>
            <p:cNvCxnSpPr>
              <a:stCxn id="34" idx="0"/>
            </p:cNvCxnSpPr>
            <p:nvPr/>
          </p:nvCxnSpPr>
          <p:spPr>
            <a:xfrm flipV="1">
              <a:off x="1908187" y="3465309"/>
              <a:ext cx="231301" cy="27536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40" name="Straight Connector 39"/>
            <p:cNvCxnSpPr>
              <a:stCxn id="33" idx="0"/>
            </p:cNvCxnSpPr>
            <p:nvPr/>
          </p:nvCxnSpPr>
          <p:spPr>
            <a:xfrm flipH="1" flipV="1">
              <a:off x="2366531" y="3414876"/>
              <a:ext cx="316263" cy="32579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41" name="Straight Connector 40"/>
            <p:cNvCxnSpPr>
              <a:stCxn id="35" idx="0"/>
            </p:cNvCxnSpPr>
            <p:nvPr/>
          </p:nvCxnSpPr>
          <p:spPr>
            <a:xfrm flipV="1">
              <a:off x="3519990" y="3426705"/>
              <a:ext cx="179559" cy="30697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42" name="Straight Connector 41"/>
            <p:cNvCxnSpPr>
              <a:stCxn id="32" idx="0"/>
            </p:cNvCxnSpPr>
            <p:nvPr/>
          </p:nvCxnSpPr>
          <p:spPr>
            <a:xfrm flipH="1" flipV="1">
              <a:off x="3995232" y="3465302"/>
              <a:ext cx="290392" cy="26837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flipH="1" flipV="1">
              <a:off x="3204326" y="2920621"/>
              <a:ext cx="608188" cy="34305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pic>
        <p:nvPicPr>
          <p:cNvPr id="44" name="Picture 4" descr="Image result for customer icon"/>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3744" y="2796078"/>
            <a:ext cx="722845" cy="722845"/>
          </a:xfrm>
          <a:prstGeom prst="rect">
            <a:avLst/>
          </a:prstGeom>
          <a:noFill/>
          <a:extLst>
            <a:ext uri="{909E8E84-426E-40DD-AFC4-6F175D3DCCD1}">
              <a14:hiddenFill xmlns:a14="http://schemas.microsoft.com/office/drawing/2010/main">
                <a:solidFill>
                  <a:srgbClr val="FFFFFF"/>
                </a:solidFill>
              </a14:hiddenFill>
            </a:ext>
          </a:extLst>
        </p:spPr>
      </p:pic>
      <p:sp>
        <p:nvSpPr>
          <p:cNvPr id="45" name="Rounded Rectangle 90"/>
          <p:cNvSpPr/>
          <p:nvPr/>
        </p:nvSpPr>
        <p:spPr>
          <a:xfrm>
            <a:off x="5376051" y="3733224"/>
            <a:ext cx="1194946" cy="619728"/>
          </a:xfrm>
          <a:prstGeom prst="roundRect">
            <a:avLst/>
          </a:prstGeom>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BNV</a:t>
            </a:r>
          </a:p>
          <a:p>
            <a:pPr algn="ctr"/>
            <a:r>
              <a:rPr lang="en-US" dirty="0">
                <a:solidFill>
                  <a:schemeClr val="bg1"/>
                </a:solidFill>
              </a:rPr>
              <a:t>Mapper</a:t>
            </a:r>
          </a:p>
        </p:txBody>
      </p:sp>
      <p:pic>
        <p:nvPicPr>
          <p:cNvPr id="46" name="Picture 2" descr="https://openclipart.org/image/2400px/svg_to_png/215022/blue-switch.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7765943" y="3703527"/>
            <a:ext cx="1462816" cy="67912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s://openclipart.org/image/2400px/svg_to_png/215022/blue-switch.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0054905" y="3703525"/>
            <a:ext cx="1462816" cy="679126"/>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Connector 48"/>
          <p:cNvCxnSpPr/>
          <p:nvPr/>
        </p:nvCxnSpPr>
        <p:spPr>
          <a:xfrm>
            <a:off x="9115492" y="4022907"/>
            <a:ext cx="1124116" cy="0"/>
          </a:xfrm>
          <a:prstGeom prst="line">
            <a:avLst/>
          </a:prstGeom>
          <a:ln w="28575">
            <a:solidFill>
              <a:schemeClr val="tx1"/>
            </a:solidFill>
          </a:ln>
        </p:spPr>
        <p:style>
          <a:lnRef idx="3">
            <a:schemeClr val="dk1"/>
          </a:lnRef>
          <a:fillRef idx="0">
            <a:schemeClr val="dk1"/>
          </a:fillRef>
          <a:effectRef idx="2">
            <a:schemeClr val="dk1"/>
          </a:effectRef>
          <a:fontRef idx="minor">
            <a:schemeClr val="tx1"/>
          </a:fontRef>
        </p:style>
      </p:cxnSp>
      <p:cxnSp>
        <p:nvCxnSpPr>
          <p:cNvPr id="50" name="Straight Arrow Connector 49"/>
          <p:cNvCxnSpPr>
            <a:endCxn id="45" idx="1"/>
          </p:cNvCxnSpPr>
          <p:nvPr/>
        </p:nvCxnSpPr>
        <p:spPr>
          <a:xfrm>
            <a:off x="4277065" y="3790349"/>
            <a:ext cx="1098986" cy="252739"/>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p:cNvCxnSpPr/>
          <p:nvPr/>
        </p:nvCxnSpPr>
        <p:spPr>
          <a:xfrm flipV="1">
            <a:off x="4277065" y="4057675"/>
            <a:ext cx="1109840" cy="427638"/>
          </a:xfrm>
          <a:prstGeom prst="straightConnector1">
            <a:avLst/>
          </a:prstGeom>
          <a:ln>
            <a:solidFill>
              <a:schemeClr val="tx1"/>
            </a:solidFill>
            <a:headEnd type="triangle" w="med" len="med"/>
            <a:tailEnd type="none" w="med" len="med"/>
          </a:ln>
        </p:spPr>
        <p:style>
          <a:lnRef idx="3">
            <a:schemeClr val="dk1"/>
          </a:lnRef>
          <a:fillRef idx="0">
            <a:schemeClr val="dk1"/>
          </a:fillRef>
          <a:effectRef idx="2">
            <a:schemeClr val="dk1"/>
          </a:effectRef>
          <a:fontRef idx="minor">
            <a:schemeClr val="tx1"/>
          </a:fontRef>
        </p:style>
      </p:cxnSp>
      <p:sp>
        <p:nvSpPr>
          <p:cNvPr id="52" name="TextBox 51"/>
          <p:cNvSpPr txBox="1"/>
          <p:nvPr/>
        </p:nvSpPr>
        <p:spPr>
          <a:xfrm>
            <a:off x="4417732" y="3495203"/>
            <a:ext cx="891141" cy="369332"/>
          </a:xfrm>
          <a:prstGeom prst="rect">
            <a:avLst/>
          </a:prstGeom>
          <a:noFill/>
        </p:spPr>
        <p:txBody>
          <a:bodyPr wrap="none" rtlCol="0">
            <a:spAutoFit/>
          </a:bodyPr>
          <a:lstStyle/>
          <a:p>
            <a:r>
              <a:rPr lang="en-SG" dirty="0"/>
              <a:t>Request</a:t>
            </a:r>
          </a:p>
        </p:txBody>
      </p:sp>
      <p:sp>
        <p:nvSpPr>
          <p:cNvPr id="53" name="TextBox 52"/>
          <p:cNvSpPr txBox="1"/>
          <p:nvPr/>
        </p:nvSpPr>
        <p:spPr>
          <a:xfrm>
            <a:off x="4370395" y="4315234"/>
            <a:ext cx="1021433" cy="369332"/>
          </a:xfrm>
          <a:prstGeom prst="rect">
            <a:avLst/>
          </a:prstGeom>
          <a:noFill/>
        </p:spPr>
        <p:txBody>
          <a:bodyPr wrap="none" rtlCol="0">
            <a:spAutoFit/>
          </a:bodyPr>
          <a:lstStyle/>
          <a:p>
            <a:r>
              <a:rPr lang="en-SG" dirty="0"/>
              <a:t>Mapping</a:t>
            </a:r>
          </a:p>
        </p:txBody>
      </p:sp>
      <p:cxnSp>
        <p:nvCxnSpPr>
          <p:cNvPr id="54" name="Straight Arrow Connector 53"/>
          <p:cNvCxnSpPr>
            <a:stCxn id="45" idx="3"/>
          </p:cNvCxnSpPr>
          <p:nvPr/>
        </p:nvCxnSpPr>
        <p:spPr>
          <a:xfrm flipV="1">
            <a:off x="6570997" y="4022754"/>
            <a:ext cx="1088224" cy="20334"/>
          </a:xfrm>
          <a:prstGeom prst="straightConnector1">
            <a:avLst/>
          </a:prstGeom>
          <a:ln>
            <a:solidFill>
              <a:schemeClr val="tx1"/>
            </a:solidFill>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55" name="TextBox 54"/>
          <p:cNvSpPr txBox="1"/>
          <p:nvPr/>
        </p:nvSpPr>
        <p:spPr>
          <a:xfrm>
            <a:off x="1730584" y="4278931"/>
            <a:ext cx="217389" cy="317657"/>
          </a:xfrm>
          <a:prstGeom prst="rect">
            <a:avLst/>
          </a:prstGeom>
          <a:noFill/>
        </p:spPr>
        <p:txBody>
          <a:bodyPr wrap="square" rtlCol="0">
            <a:spAutoFit/>
          </a:bodyPr>
          <a:lstStyle/>
          <a:p>
            <a:r>
              <a:rPr lang="en-SG" sz="1400" dirty="0"/>
              <a:t>1</a:t>
            </a:r>
          </a:p>
        </p:txBody>
      </p:sp>
      <p:sp>
        <p:nvSpPr>
          <p:cNvPr id="56" name="TextBox 55"/>
          <p:cNvSpPr txBox="1"/>
          <p:nvPr/>
        </p:nvSpPr>
        <p:spPr>
          <a:xfrm>
            <a:off x="2566066" y="4274648"/>
            <a:ext cx="360271" cy="307777"/>
          </a:xfrm>
          <a:prstGeom prst="rect">
            <a:avLst/>
          </a:prstGeom>
          <a:noFill/>
        </p:spPr>
        <p:txBody>
          <a:bodyPr wrap="square" rtlCol="0">
            <a:spAutoFit/>
          </a:bodyPr>
          <a:lstStyle/>
          <a:p>
            <a:r>
              <a:rPr lang="en-SG" sz="1400" dirty="0"/>
              <a:t>1</a:t>
            </a:r>
          </a:p>
        </p:txBody>
      </p:sp>
      <p:sp>
        <p:nvSpPr>
          <p:cNvPr id="57" name="TextBox 56"/>
          <p:cNvSpPr txBox="1"/>
          <p:nvPr/>
        </p:nvSpPr>
        <p:spPr>
          <a:xfrm>
            <a:off x="2356730" y="3680806"/>
            <a:ext cx="207870" cy="307777"/>
          </a:xfrm>
          <a:prstGeom prst="rect">
            <a:avLst/>
          </a:prstGeom>
          <a:noFill/>
        </p:spPr>
        <p:txBody>
          <a:bodyPr wrap="square" rtlCol="0">
            <a:spAutoFit/>
          </a:bodyPr>
          <a:lstStyle/>
          <a:p>
            <a:r>
              <a:rPr lang="en-SG" sz="1400" dirty="0"/>
              <a:t>1</a:t>
            </a:r>
          </a:p>
        </p:txBody>
      </p:sp>
      <p:sp>
        <p:nvSpPr>
          <p:cNvPr id="58" name="TextBox 57"/>
          <p:cNvSpPr txBox="1"/>
          <p:nvPr/>
        </p:nvSpPr>
        <p:spPr>
          <a:xfrm>
            <a:off x="3463587" y="3745390"/>
            <a:ext cx="360271" cy="307777"/>
          </a:xfrm>
          <a:prstGeom prst="rect">
            <a:avLst/>
          </a:prstGeom>
          <a:noFill/>
        </p:spPr>
        <p:txBody>
          <a:bodyPr wrap="square" rtlCol="0">
            <a:spAutoFit/>
          </a:bodyPr>
          <a:lstStyle/>
          <a:p>
            <a:r>
              <a:rPr lang="en-SG" sz="1400" dirty="0"/>
              <a:t>1</a:t>
            </a:r>
          </a:p>
        </p:txBody>
      </p:sp>
      <p:sp>
        <p:nvSpPr>
          <p:cNvPr id="59" name="TextBox 58"/>
          <p:cNvSpPr txBox="1"/>
          <p:nvPr/>
        </p:nvSpPr>
        <p:spPr>
          <a:xfrm>
            <a:off x="9448502" y="3715130"/>
            <a:ext cx="1347161" cy="307777"/>
          </a:xfrm>
          <a:prstGeom prst="rect">
            <a:avLst/>
          </a:prstGeom>
          <a:noFill/>
        </p:spPr>
        <p:txBody>
          <a:bodyPr wrap="square" rtlCol="0">
            <a:spAutoFit/>
          </a:bodyPr>
          <a:lstStyle/>
          <a:p>
            <a:r>
              <a:rPr lang="en-SG" sz="1400" dirty="0"/>
              <a:t>10</a:t>
            </a:r>
          </a:p>
        </p:txBody>
      </p:sp>
    </p:spTree>
    <p:extLst>
      <p:ext uri="{BB962C8B-B14F-4D97-AF65-F5344CB8AC3E}">
        <p14:creationId xmlns:p14="http://schemas.microsoft.com/office/powerpoint/2010/main" val="39508371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BNV Mapper</a:t>
            </a:r>
          </a:p>
        </p:txBody>
      </p:sp>
      <p:sp>
        <p:nvSpPr>
          <p:cNvPr id="3" name="Content Placeholder 2"/>
          <p:cNvSpPr>
            <a:spLocks noGrp="1"/>
          </p:cNvSpPr>
          <p:nvPr>
            <p:ph idx="1"/>
          </p:nvPr>
        </p:nvSpPr>
        <p:spPr/>
        <p:txBody>
          <a:bodyPr/>
          <a:lstStyle/>
          <a:p>
            <a:r>
              <a:rPr lang="en-US" dirty="0"/>
              <a:t>A Virtual Topology Consists of :</a:t>
            </a:r>
          </a:p>
          <a:p>
            <a:pPr lvl="1"/>
            <a:r>
              <a:rPr lang="en-US" dirty="0"/>
              <a:t>A set of hosts V,</a:t>
            </a:r>
          </a:p>
          <a:p>
            <a:pPr lvl="1"/>
            <a:r>
              <a:rPr lang="en-US" dirty="0"/>
              <a:t>A set of (virtual) switches S,</a:t>
            </a:r>
          </a:p>
          <a:p>
            <a:pPr lvl="1"/>
            <a:r>
              <a:rPr lang="en-US" dirty="0"/>
              <a:t>A set of (virtual) links L</a:t>
            </a:r>
          </a:p>
          <a:p>
            <a:pPr lvl="1"/>
            <a:endParaRPr lang="en-US" dirty="0"/>
          </a:p>
          <a:p>
            <a:pPr marL="457200" lvl="1" indent="0">
              <a:buNone/>
            </a:pPr>
            <a:endParaRPr lang="en-US" dirty="0"/>
          </a:p>
        </p:txBody>
      </p:sp>
      <p:grpSp>
        <p:nvGrpSpPr>
          <p:cNvPr id="4" name="Group 29"/>
          <p:cNvGrpSpPr/>
          <p:nvPr/>
        </p:nvGrpSpPr>
        <p:grpSpPr>
          <a:xfrm>
            <a:off x="3658950" y="3829645"/>
            <a:ext cx="4513499" cy="2323506"/>
            <a:chOff x="1582501" y="2753319"/>
            <a:chExt cx="3028820" cy="1289760"/>
          </a:xfrm>
        </p:grpSpPr>
        <p:pic>
          <p:nvPicPr>
            <p:cNvPr id="5"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27186" y="3263671"/>
              <a:ext cx="651382" cy="3024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959939" y="3733676"/>
              <a:ext cx="651382" cy="3024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357108" y="3740669"/>
              <a:ext cx="651382" cy="3024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582501" y="3740669"/>
              <a:ext cx="651382" cy="3024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194304" y="3733676"/>
              <a:ext cx="651382" cy="3024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519996" y="3265059"/>
              <a:ext cx="651382" cy="3024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openclipart.org/image/2400px/svg_to_png/215022/blue-swit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721515" y="2753319"/>
              <a:ext cx="651382" cy="30241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a:stCxn id="5" idx="0"/>
            </p:cNvCxnSpPr>
            <p:nvPr/>
          </p:nvCxnSpPr>
          <p:spPr>
            <a:xfrm flipV="1">
              <a:off x="2252872" y="2920621"/>
              <a:ext cx="641360" cy="34305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3" name="Straight Connector 12"/>
            <p:cNvCxnSpPr>
              <a:stCxn id="8" idx="0"/>
            </p:cNvCxnSpPr>
            <p:nvPr/>
          </p:nvCxnSpPr>
          <p:spPr>
            <a:xfrm flipV="1">
              <a:off x="1908187" y="3465309"/>
              <a:ext cx="231301" cy="27536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p:cNvCxnSpPr>
              <a:stCxn id="7" idx="0"/>
            </p:cNvCxnSpPr>
            <p:nvPr/>
          </p:nvCxnSpPr>
          <p:spPr>
            <a:xfrm flipH="1" flipV="1">
              <a:off x="2419697" y="3465302"/>
              <a:ext cx="263102" cy="27536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p:cNvCxnSpPr>
              <a:stCxn id="9" idx="0"/>
            </p:cNvCxnSpPr>
            <p:nvPr/>
          </p:nvCxnSpPr>
          <p:spPr>
            <a:xfrm flipV="1">
              <a:off x="3519995" y="3429883"/>
              <a:ext cx="192330" cy="30379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6" name="Straight Connector 15"/>
            <p:cNvCxnSpPr>
              <a:stCxn id="6" idx="0"/>
            </p:cNvCxnSpPr>
            <p:nvPr/>
          </p:nvCxnSpPr>
          <p:spPr>
            <a:xfrm flipH="1" flipV="1">
              <a:off x="3995232" y="3465302"/>
              <a:ext cx="290392" cy="26837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H="1" flipV="1">
              <a:off x="3204326" y="2920621"/>
              <a:ext cx="608188" cy="343054"/>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sp>
        <p:nvSpPr>
          <p:cNvPr id="20" name="Rounded Rectangle 18"/>
          <p:cNvSpPr/>
          <p:nvPr/>
        </p:nvSpPr>
        <p:spPr>
          <a:xfrm>
            <a:off x="3475322" y="6311900"/>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H1</a:t>
            </a:r>
          </a:p>
        </p:txBody>
      </p:sp>
      <p:cxnSp>
        <p:nvCxnSpPr>
          <p:cNvPr id="21" name="Straight Connector 22"/>
          <p:cNvCxnSpPr>
            <a:endCxn id="20" idx="0"/>
          </p:cNvCxnSpPr>
          <p:nvPr/>
        </p:nvCxnSpPr>
        <p:spPr>
          <a:xfrm flipH="1">
            <a:off x="3692575" y="5986247"/>
            <a:ext cx="217252" cy="325653"/>
          </a:xfrm>
          <a:prstGeom prst="line">
            <a:avLst/>
          </a:prstGeom>
        </p:spPr>
        <p:style>
          <a:lnRef idx="3">
            <a:schemeClr val="accent1"/>
          </a:lnRef>
          <a:fillRef idx="0">
            <a:schemeClr val="accent1"/>
          </a:fillRef>
          <a:effectRef idx="2">
            <a:schemeClr val="accent1"/>
          </a:effectRef>
          <a:fontRef idx="minor">
            <a:schemeClr val="tx1"/>
          </a:fontRef>
        </p:style>
      </p:cxnSp>
      <p:sp>
        <p:nvSpPr>
          <p:cNvPr id="24" name="Rounded Rectangle 18"/>
          <p:cNvSpPr/>
          <p:nvPr/>
        </p:nvSpPr>
        <p:spPr>
          <a:xfrm>
            <a:off x="4693474" y="6306928"/>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H3</a:t>
            </a:r>
          </a:p>
        </p:txBody>
      </p:sp>
      <p:cxnSp>
        <p:nvCxnSpPr>
          <p:cNvPr id="25" name="Straight Connector 22"/>
          <p:cNvCxnSpPr>
            <a:endCxn id="24" idx="0"/>
          </p:cNvCxnSpPr>
          <p:nvPr/>
        </p:nvCxnSpPr>
        <p:spPr>
          <a:xfrm flipH="1">
            <a:off x="4910727" y="5981275"/>
            <a:ext cx="217252" cy="325653"/>
          </a:xfrm>
          <a:prstGeom prst="line">
            <a:avLst/>
          </a:prstGeom>
        </p:spPr>
        <p:style>
          <a:lnRef idx="3">
            <a:schemeClr val="accent1"/>
          </a:lnRef>
          <a:fillRef idx="0">
            <a:schemeClr val="accent1"/>
          </a:fillRef>
          <a:effectRef idx="2">
            <a:schemeClr val="accent1"/>
          </a:effectRef>
          <a:fontRef idx="minor">
            <a:schemeClr val="tx1"/>
          </a:fontRef>
        </p:style>
      </p:cxnSp>
      <p:sp>
        <p:nvSpPr>
          <p:cNvPr id="26" name="Rounded Rectangle 18"/>
          <p:cNvSpPr/>
          <p:nvPr/>
        </p:nvSpPr>
        <p:spPr>
          <a:xfrm>
            <a:off x="5911626" y="6317637"/>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H5</a:t>
            </a:r>
          </a:p>
        </p:txBody>
      </p:sp>
      <p:cxnSp>
        <p:nvCxnSpPr>
          <p:cNvPr id="27" name="Straight Connector 22"/>
          <p:cNvCxnSpPr>
            <a:endCxn id="26" idx="0"/>
          </p:cNvCxnSpPr>
          <p:nvPr/>
        </p:nvCxnSpPr>
        <p:spPr>
          <a:xfrm flipH="1">
            <a:off x="6128879" y="5991984"/>
            <a:ext cx="217252" cy="325653"/>
          </a:xfrm>
          <a:prstGeom prst="line">
            <a:avLst/>
          </a:prstGeom>
        </p:spPr>
        <p:style>
          <a:lnRef idx="3">
            <a:schemeClr val="accent1"/>
          </a:lnRef>
          <a:fillRef idx="0">
            <a:schemeClr val="accent1"/>
          </a:fillRef>
          <a:effectRef idx="2">
            <a:schemeClr val="accent1"/>
          </a:effectRef>
          <a:fontRef idx="minor">
            <a:schemeClr val="tx1"/>
          </a:fontRef>
        </p:style>
      </p:cxnSp>
      <p:sp>
        <p:nvSpPr>
          <p:cNvPr id="28" name="Rounded Rectangle 18"/>
          <p:cNvSpPr/>
          <p:nvPr/>
        </p:nvSpPr>
        <p:spPr>
          <a:xfrm>
            <a:off x="7108368" y="6306928"/>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H7</a:t>
            </a:r>
          </a:p>
        </p:txBody>
      </p:sp>
      <p:cxnSp>
        <p:nvCxnSpPr>
          <p:cNvPr id="29" name="Straight Connector 22"/>
          <p:cNvCxnSpPr>
            <a:endCxn id="28" idx="0"/>
          </p:cNvCxnSpPr>
          <p:nvPr/>
        </p:nvCxnSpPr>
        <p:spPr>
          <a:xfrm flipH="1">
            <a:off x="7325621" y="5981275"/>
            <a:ext cx="217252" cy="325653"/>
          </a:xfrm>
          <a:prstGeom prst="line">
            <a:avLst/>
          </a:prstGeom>
        </p:spPr>
        <p:style>
          <a:lnRef idx="3">
            <a:schemeClr val="accent1"/>
          </a:lnRef>
          <a:fillRef idx="0">
            <a:schemeClr val="accent1"/>
          </a:fillRef>
          <a:effectRef idx="2">
            <a:schemeClr val="accent1"/>
          </a:effectRef>
          <a:fontRef idx="minor">
            <a:schemeClr val="tx1"/>
          </a:fontRef>
        </p:style>
      </p:cxnSp>
      <p:sp>
        <p:nvSpPr>
          <p:cNvPr id="30" name="Rounded Rectangle 18"/>
          <p:cNvSpPr/>
          <p:nvPr/>
        </p:nvSpPr>
        <p:spPr>
          <a:xfrm>
            <a:off x="4225346" y="6308112"/>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H2</a:t>
            </a:r>
          </a:p>
        </p:txBody>
      </p:sp>
      <p:cxnSp>
        <p:nvCxnSpPr>
          <p:cNvPr id="31" name="Straight Connector 22"/>
          <p:cNvCxnSpPr>
            <a:endCxn id="30" idx="0"/>
          </p:cNvCxnSpPr>
          <p:nvPr/>
        </p:nvCxnSpPr>
        <p:spPr>
          <a:xfrm>
            <a:off x="4281151" y="5991984"/>
            <a:ext cx="161448" cy="316128"/>
          </a:xfrm>
          <a:prstGeom prst="line">
            <a:avLst/>
          </a:prstGeom>
        </p:spPr>
        <p:style>
          <a:lnRef idx="3">
            <a:schemeClr val="accent1"/>
          </a:lnRef>
          <a:fillRef idx="0">
            <a:schemeClr val="accent1"/>
          </a:fillRef>
          <a:effectRef idx="2">
            <a:schemeClr val="accent1"/>
          </a:effectRef>
          <a:fontRef idx="minor">
            <a:schemeClr val="tx1"/>
          </a:fontRef>
        </p:style>
      </p:cxnSp>
      <p:sp>
        <p:nvSpPr>
          <p:cNvPr id="33" name="Rounded Rectangle 18"/>
          <p:cNvSpPr/>
          <p:nvPr/>
        </p:nvSpPr>
        <p:spPr>
          <a:xfrm>
            <a:off x="5424937" y="6316453"/>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H4</a:t>
            </a:r>
          </a:p>
        </p:txBody>
      </p:sp>
      <p:cxnSp>
        <p:nvCxnSpPr>
          <p:cNvPr id="34" name="Straight Connector 22"/>
          <p:cNvCxnSpPr>
            <a:endCxn id="33" idx="0"/>
          </p:cNvCxnSpPr>
          <p:nvPr/>
        </p:nvCxnSpPr>
        <p:spPr>
          <a:xfrm>
            <a:off x="5480742" y="6000325"/>
            <a:ext cx="161448" cy="316128"/>
          </a:xfrm>
          <a:prstGeom prst="line">
            <a:avLst/>
          </a:prstGeom>
        </p:spPr>
        <p:style>
          <a:lnRef idx="3">
            <a:schemeClr val="accent1"/>
          </a:lnRef>
          <a:fillRef idx="0">
            <a:schemeClr val="accent1"/>
          </a:fillRef>
          <a:effectRef idx="2">
            <a:schemeClr val="accent1"/>
          </a:effectRef>
          <a:fontRef idx="minor">
            <a:schemeClr val="tx1"/>
          </a:fontRef>
        </p:style>
      </p:cxnSp>
      <p:sp>
        <p:nvSpPr>
          <p:cNvPr id="35" name="Rounded Rectangle 18"/>
          <p:cNvSpPr/>
          <p:nvPr/>
        </p:nvSpPr>
        <p:spPr>
          <a:xfrm>
            <a:off x="6615568" y="6317637"/>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H6</a:t>
            </a:r>
          </a:p>
        </p:txBody>
      </p:sp>
      <p:cxnSp>
        <p:nvCxnSpPr>
          <p:cNvPr id="36" name="Straight Connector 22"/>
          <p:cNvCxnSpPr>
            <a:endCxn id="35" idx="0"/>
          </p:cNvCxnSpPr>
          <p:nvPr/>
        </p:nvCxnSpPr>
        <p:spPr>
          <a:xfrm>
            <a:off x="6671373" y="6001509"/>
            <a:ext cx="161448" cy="316128"/>
          </a:xfrm>
          <a:prstGeom prst="line">
            <a:avLst/>
          </a:prstGeom>
        </p:spPr>
        <p:style>
          <a:lnRef idx="3">
            <a:schemeClr val="accent1"/>
          </a:lnRef>
          <a:fillRef idx="0">
            <a:schemeClr val="accent1"/>
          </a:fillRef>
          <a:effectRef idx="2">
            <a:schemeClr val="accent1"/>
          </a:effectRef>
          <a:fontRef idx="minor">
            <a:schemeClr val="tx1"/>
          </a:fontRef>
        </p:style>
      </p:cxnSp>
      <p:sp>
        <p:nvSpPr>
          <p:cNvPr id="37" name="Rounded Rectangle 18"/>
          <p:cNvSpPr/>
          <p:nvPr/>
        </p:nvSpPr>
        <p:spPr>
          <a:xfrm>
            <a:off x="7814924" y="6306928"/>
            <a:ext cx="434505" cy="4665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ysClr val="windowText" lastClr="000000"/>
                </a:solidFill>
              </a:rPr>
              <a:t>H8</a:t>
            </a:r>
          </a:p>
        </p:txBody>
      </p:sp>
      <p:cxnSp>
        <p:nvCxnSpPr>
          <p:cNvPr id="38" name="Straight Connector 22"/>
          <p:cNvCxnSpPr>
            <a:endCxn id="37" idx="0"/>
          </p:cNvCxnSpPr>
          <p:nvPr/>
        </p:nvCxnSpPr>
        <p:spPr>
          <a:xfrm>
            <a:off x="7870729" y="5990800"/>
            <a:ext cx="161448" cy="316128"/>
          </a:xfrm>
          <a:prstGeom prst="line">
            <a:avLst/>
          </a:prstGeom>
        </p:spPr>
        <p:style>
          <a:lnRef idx="3">
            <a:schemeClr val="accent1"/>
          </a:lnRef>
          <a:fillRef idx="0">
            <a:schemeClr val="accent1"/>
          </a:fillRef>
          <a:effectRef idx="2">
            <a:schemeClr val="accent1"/>
          </a:effectRef>
          <a:fontRef idx="minor">
            <a:schemeClr val="tx1"/>
          </a:fontRef>
        </p:style>
      </p:cxnSp>
      <p:sp>
        <p:nvSpPr>
          <p:cNvPr id="42" name="TextBox 41"/>
          <p:cNvSpPr txBox="1"/>
          <p:nvPr/>
        </p:nvSpPr>
        <p:spPr>
          <a:xfrm>
            <a:off x="8081123" y="5981275"/>
            <a:ext cx="1044517" cy="369332"/>
          </a:xfrm>
          <a:prstGeom prst="rect">
            <a:avLst/>
          </a:prstGeom>
          <a:noFill/>
        </p:spPr>
        <p:txBody>
          <a:bodyPr wrap="none" rtlCol="0">
            <a:spAutoFit/>
          </a:bodyPr>
          <a:lstStyle/>
          <a:p>
            <a:r>
              <a:rPr lang="en-US" dirty="0"/>
              <a:t>Host Link</a:t>
            </a:r>
          </a:p>
        </p:txBody>
      </p:sp>
      <p:sp>
        <p:nvSpPr>
          <p:cNvPr id="43" name="TextBox 42"/>
          <p:cNvSpPr txBox="1"/>
          <p:nvPr/>
        </p:nvSpPr>
        <p:spPr>
          <a:xfrm>
            <a:off x="6498356" y="4181753"/>
            <a:ext cx="1104982" cy="369332"/>
          </a:xfrm>
          <a:prstGeom prst="rect">
            <a:avLst/>
          </a:prstGeom>
          <a:noFill/>
        </p:spPr>
        <p:txBody>
          <a:bodyPr wrap="none" rtlCol="0">
            <a:spAutoFit/>
          </a:bodyPr>
          <a:lstStyle/>
          <a:p>
            <a:r>
              <a:rPr lang="en-US" dirty="0"/>
              <a:t>Core Link </a:t>
            </a:r>
          </a:p>
        </p:txBody>
      </p:sp>
    </p:spTree>
    <p:extLst>
      <p:ext uri="{BB962C8B-B14F-4D97-AF65-F5344CB8AC3E}">
        <p14:creationId xmlns:p14="http://schemas.microsoft.com/office/powerpoint/2010/main" val="13700643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Solved using ILP</a:t>
            </a:r>
          </a:p>
          <a:p>
            <a:r>
              <a:rPr lang="en-US" dirty="0"/>
              <a:t>Variables : </a:t>
            </a:r>
          </a:p>
          <a:p>
            <a:pPr marL="457200" lvl="1" indent="0">
              <a:buNone/>
            </a:pPr>
            <a:r>
              <a:rPr lang="en-US" dirty="0"/>
              <a:t>	</a:t>
            </a:r>
          </a:p>
        </p:txBody>
      </p:sp>
      <p:sp>
        <p:nvSpPr>
          <p:cNvPr id="4" name="Title 1"/>
          <p:cNvSpPr>
            <a:spLocks noGrp="1"/>
          </p:cNvSpPr>
          <p:nvPr>
            <p:ph type="title"/>
          </p:nvPr>
        </p:nvSpPr>
        <p:spPr/>
        <p:txBody>
          <a:bodyPr/>
          <a:lstStyle/>
          <a:p>
            <a:r>
              <a:rPr lang="en-US" dirty="0"/>
              <a:t>BNV Mapper</a:t>
            </a:r>
          </a:p>
        </p:txBody>
      </p:sp>
      <mc:AlternateContent xmlns:mc="http://schemas.openxmlformats.org/markup-compatibility/2006" xmlns:a14="http://schemas.microsoft.com/office/drawing/2010/main">
        <mc:Choice Requires="a14">
          <p:sp>
            <p:nvSpPr>
              <p:cNvPr id="5" name="TextBox 4"/>
              <p:cNvSpPr txBox="1"/>
              <p:nvPr/>
            </p:nvSpPr>
            <p:spPr>
              <a:xfrm>
                <a:off x="4477236" y="3006518"/>
                <a:ext cx="3569695" cy="68653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SG" sz="2000" b="1" i="1" smtClean="0">
                              <a:solidFill>
                                <a:schemeClr val="tx1"/>
                              </a:solidFill>
                              <a:latin typeface="Cambria Math" panose="02040503050406030204" pitchFamily="18" charset="0"/>
                            </a:rPr>
                          </m:ctrlPr>
                        </m:sSubPr>
                        <m:e>
                          <m:r>
                            <a:rPr lang="en-SG" sz="2000" b="1" i="1" smtClean="0">
                              <a:solidFill>
                                <a:schemeClr val="tx1"/>
                              </a:solidFill>
                              <a:latin typeface="Cambria Math" panose="02040503050406030204" pitchFamily="18" charset="0"/>
                            </a:rPr>
                            <m:t>𝑿</m:t>
                          </m:r>
                        </m:e>
                        <m:sub>
                          <m:r>
                            <a:rPr lang="en-US" sz="2000" b="1" i="1" smtClean="0">
                              <a:solidFill>
                                <a:schemeClr val="tx1"/>
                              </a:solidFill>
                              <a:latin typeface="Cambria Math" panose="02040503050406030204" pitchFamily="18" charset="0"/>
                            </a:rPr>
                            <m:t>𝒊</m:t>
                          </m:r>
                          <m:r>
                            <a:rPr lang="en-SG"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𝒗</m:t>
                          </m:r>
                        </m:sub>
                      </m:sSub>
                      <m:r>
                        <a:rPr lang="en-SG" sz="2000" b="1" i="1" smtClean="0">
                          <a:solidFill>
                            <a:schemeClr val="tx1"/>
                          </a:solidFill>
                          <a:latin typeface="Cambria Math" panose="02040503050406030204" pitchFamily="18" charset="0"/>
                        </a:rPr>
                        <m:t>=</m:t>
                      </m:r>
                      <m:d>
                        <m:dPr>
                          <m:begChr m:val="{"/>
                          <m:endChr m:val=""/>
                          <m:ctrlPr>
                            <a:rPr lang="en-SG" sz="2000" b="1" i="1" smtClean="0">
                              <a:solidFill>
                                <a:schemeClr val="tx1"/>
                              </a:solidFill>
                              <a:latin typeface="Cambria Math" panose="02040503050406030204" pitchFamily="18" charset="0"/>
                            </a:rPr>
                          </m:ctrlPr>
                        </m:dPr>
                        <m:e>
                          <m:eqArr>
                            <m:eqArrPr>
                              <m:ctrlPr>
                                <a:rPr lang="en-SG" sz="2000" b="1" i="1" smtClean="0">
                                  <a:solidFill>
                                    <a:schemeClr val="tx1"/>
                                  </a:solidFill>
                                  <a:latin typeface="Cambria Math" panose="02040503050406030204" pitchFamily="18" charset="0"/>
                                </a:rPr>
                              </m:ctrlPr>
                            </m:eqArrPr>
                            <m:e>
                              <m:r>
                                <a:rPr lang="en-SG" sz="2000" b="1" i="1" smtClean="0">
                                  <a:solidFill>
                                    <a:schemeClr val="tx1"/>
                                  </a:solidFill>
                                  <a:latin typeface="Cambria Math" panose="02040503050406030204" pitchFamily="18" charset="0"/>
                                </a:rPr>
                                <m:t>𝟏</m:t>
                              </m:r>
                              <m:r>
                                <a:rPr lang="en-SG" sz="2000" b="1" i="1" smtClean="0">
                                  <a:solidFill>
                                    <a:schemeClr val="tx1"/>
                                  </a:solidFill>
                                  <a:latin typeface="Cambria Math" panose="02040503050406030204" pitchFamily="18" charset="0"/>
                                </a:rPr>
                                <m:t> ;</m:t>
                              </m:r>
                              <m:r>
                                <a:rPr lang="en-SG" sz="2000" b="1" i="1" smtClean="0">
                                  <a:solidFill>
                                    <a:schemeClr val="tx1"/>
                                  </a:solidFill>
                                  <a:latin typeface="Cambria Math" panose="02040503050406030204" pitchFamily="18" charset="0"/>
                                </a:rPr>
                                <m:t>𝒊𝒇</m:t>
                              </m:r>
                              <m:r>
                                <a:rPr lang="en-SG" sz="2000" b="1" i="1"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rPr>
                                <m:t>𝒊</m:t>
                              </m:r>
                              <m:r>
                                <a:rPr lang="en-SG" sz="2000" b="1" i="1" smtClean="0">
                                  <a:solidFill>
                                    <a:schemeClr val="tx1"/>
                                  </a:solidFill>
                                  <a:latin typeface="Cambria Math" panose="02040503050406030204" pitchFamily="18" charset="0"/>
                                  <a:ea typeface="Cambria Math" panose="02040503050406030204" pitchFamily="18" charset="0"/>
                                </a:rPr>
                                <m:t> </m:t>
                              </m:r>
                              <m:r>
                                <a:rPr lang="en-SG" sz="2000" b="1" i="1" smtClean="0">
                                  <a:solidFill>
                                    <a:schemeClr val="tx1"/>
                                  </a:solidFill>
                                  <a:latin typeface="Cambria Math" panose="02040503050406030204" pitchFamily="18" charset="0"/>
                                  <a:ea typeface="Cambria Math" panose="02040503050406030204" pitchFamily="18" charset="0"/>
                                </a:rPr>
                                <m:t>𝒊𝒔</m:t>
                              </m:r>
                              <m:r>
                                <a:rPr lang="en-SG" sz="2000" b="1" i="1" smtClean="0">
                                  <a:solidFill>
                                    <a:schemeClr val="tx1"/>
                                  </a:solidFill>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𝒎𝒂𝒑𝒑𝒆𝒅</m:t>
                              </m:r>
                              <m:r>
                                <a:rPr lang="en-US" sz="2000" b="1" i="1" smtClean="0">
                                  <a:solidFill>
                                    <a:schemeClr val="tx1"/>
                                  </a:solidFill>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𝒕𝒐</m:t>
                              </m:r>
                              <m:r>
                                <a:rPr lang="en-US" sz="2000" b="1" i="1" smtClean="0">
                                  <a:solidFill>
                                    <a:schemeClr val="tx1"/>
                                  </a:solidFill>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𝒗</m:t>
                              </m:r>
                            </m:e>
                            <m:e>
                              <m:r>
                                <a:rPr lang="en-SG" sz="2000" b="1" i="1" smtClean="0">
                                  <a:solidFill>
                                    <a:schemeClr val="tx1"/>
                                  </a:solidFill>
                                  <a:latin typeface="Cambria Math" panose="02040503050406030204" pitchFamily="18" charset="0"/>
                                </a:rPr>
                                <m:t>𝟎</m:t>
                              </m:r>
                              <m:r>
                                <a:rPr lang="en-SG" sz="2000" b="1" i="1" smtClean="0">
                                  <a:solidFill>
                                    <a:schemeClr val="tx1"/>
                                  </a:solidFill>
                                  <a:latin typeface="Cambria Math" panose="02040503050406030204" pitchFamily="18" charset="0"/>
                                </a:rPr>
                                <m:t> ;    </m:t>
                              </m:r>
                              <m:r>
                                <a:rPr lang="en-SG" sz="2000" b="1" i="1" smtClean="0">
                                  <a:solidFill>
                                    <a:schemeClr val="tx1"/>
                                  </a:solidFill>
                                  <a:latin typeface="Cambria Math" panose="02040503050406030204" pitchFamily="18" charset="0"/>
                                </a:rPr>
                                <m:t>𝒐𝒕𝒉𝒆𝒓𝒘𝒊𝒔𝒆</m:t>
                              </m:r>
                              <m:r>
                                <a:rPr lang="en-SG" sz="2000" b="1" i="1" smtClean="0">
                                  <a:solidFill>
                                    <a:schemeClr val="tx1"/>
                                  </a:solidFill>
                                  <a:latin typeface="Cambria Math" panose="02040503050406030204" pitchFamily="18" charset="0"/>
                                </a:rPr>
                                <m:t>              </m:t>
                              </m:r>
                            </m:e>
                          </m:eqArr>
                        </m:e>
                      </m:d>
                      <m:r>
                        <a:rPr lang="en-SG" sz="2000" b="1" i="1" smtClean="0">
                          <a:solidFill>
                            <a:schemeClr val="tx1"/>
                          </a:solidFill>
                          <a:latin typeface="Cambria Math" panose="02040503050406030204" pitchFamily="18" charset="0"/>
                        </a:rPr>
                        <m:t> </m:t>
                      </m:r>
                    </m:oMath>
                  </m:oMathPara>
                </a14:m>
                <a:endParaRPr lang="en-SG" b="1" dirty="0">
                  <a:solidFill>
                    <a:schemeClr val="tx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477236" y="3006518"/>
                <a:ext cx="3569695" cy="68653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477235" y="4107845"/>
                <a:ext cx="3646639" cy="686535"/>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SG" sz="2000" b="1" i="1" smtClean="0">
                              <a:solidFill>
                                <a:schemeClr val="tx1"/>
                              </a:solidFill>
                              <a:latin typeface="Cambria Math" panose="02040503050406030204" pitchFamily="18" charset="0"/>
                            </a:rPr>
                          </m:ctrlPr>
                        </m:sSubPr>
                        <m:e>
                          <m:r>
                            <a:rPr lang="en-SG" sz="2000" b="1" i="1" smtClean="0">
                              <a:solidFill>
                                <a:schemeClr val="tx1"/>
                              </a:solidFill>
                              <a:latin typeface="Cambria Math" panose="02040503050406030204" pitchFamily="18" charset="0"/>
                            </a:rPr>
                            <m:t>𝒀</m:t>
                          </m:r>
                        </m:e>
                        <m:sub>
                          <m:r>
                            <a:rPr lang="en-US" sz="2000" b="1" i="1" smtClean="0">
                              <a:solidFill>
                                <a:schemeClr val="tx1"/>
                              </a:solidFill>
                              <a:latin typeface="Cambria Math" panose="02040503050406030204" pitchFamily="18" charset="0"/>
                            </a:rPr>
                            <m:t>𝒋</m:t>
                          </m:r>
                          <m:r>
                            <a:rPr lang="en-SG"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𝒘</m:t>
                          </m:r>
                        </m:sub>
                      </m:sSub>
                      <m:r>
                        <a:rPr lang="en-SG" sz="2000" b="1" i="1" smtClean="0">
                          <a:solidFill>
                            <a:schemeClr val="tx1"/>
                          </a:solidFill>
                          <a:latin typeface="Cambria Math" panose="02040503050406030204" pitchFamily="18" charset="0"/>
                        </a:rPr>
                        <m:t>=</m:t>
                      </m:r>
                      <m:d>
                        <m:dPr>
                          <m:begChr m:val="{"/>
                          <m:endChr m:val=""/>
                          <m:ctrlPr>
                            <a:rPr lang="en-SG" sz="2000" b="1" i="1" smtClean="0">
                              <a:solidFill>
                                <a:schemeClr val="tx1"/>
                              </a:solidFill>
                              <a:latin typeface="Cambria Math" panose="02040503050406030204" pitchFamily="18" charset="0"/>
                            </a:rPr>
                          </m:ctrlPr>
                        </m:dPr>
                        <m:e>
                          <m:eqArr>
                            <m:eqArrPr>
                              <m:ctrlPr>
                                <a:rPr lang="en-SG" sz="2000" b="1" i="1" smtClean="0">
                                  <a:solidFill>
                                    <a:schemeClr val="tx1"/>
                                  </a:solidFill>
                                  <a:latin typeface="Cambria Math" panose="02040503050406030204" pitchFamily="18" charset="0"/>
                                </a:rPr>
                              </m:ctrlPr>
                            </m:eqArrPr>
                            <m:e>
                              <m:r>
                                <a:rPr lang="en-SG" sz="2000" b="1" i="1" smtClean="0">
                                  <a:solidFill>
                                    <a:schemeClr val="tx1"/>
                                  </a:solidFill>
                                  <a:latin typeface="Cambria Math" panose="02040503050406030204" pitchFamily="18" charset="0"/>
                                </a:rPr>
                                <m:t>𝟏</m:t>
                              </m:r>
                              <m:r>
                                <a:rPr lang="en-SG" sz="2000" b="1" i="1" smtClean="0">
                                  <a:solidFill>
                                    <a:schemeClr val="tx1"/>
                                  </a:solidFill>
                                  <a:latin typeface="Cambria Math" panose="02040503050406030204" pitchFamily="18" charset="0"/>
                                </a:rPr>
                                <m:t> ;</m:t>
                              </m:r>
                              <m:r>
                                <a:rPr lang="en-SG" sz="2000" b="1" i="1" smtClean="0">
                                  <a:solidFill>
                                    <a:schemeClr val="tx1"/>
                                  </a:solidFill>
                                  <a:latin typeface="Cambria Math" panose="02040503050406030204" pitchFamily="18" charset="0"/>
                                </a:rPr>
                                <m:t>𝒊𝒇</m:t>
                              </m:r>
                              <m:r>
                                <a:rPr lang="en-SG" sz="2000" b="1" i="1"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rPr>
                                <m:t>𝒋</m:t>
                              </m:r>
                              <m:r>
                                <a:rPr lang="en-SG" sz="2000" b="1" i="1" smtClean="0">
                                  <a:solidFill>
                                    <a:schemeClr val="tx1"/>
                                  </a:solidFill>
                                  <a:latin typeface="Cambria Math" panose="02040503050406030204" pitchFamily="18" charset="0"/>
                                  <a:ea typeface="Cambria Math" panose="02040503050406030204" pitchFamily="18" charset="0"/>
                                </a:rPr>
                                <m:t> </m:t>
                              </m:r>
                              <m:r>
                                <a:rPr lang="en-SG" sz="2000" b="1" i="1" smtClean="0">
                                  <a:solidFill>
                                    <a:schemeClr val="tx1"/>
                                  </a:solidFill>
                                  <a:latin typeface="Cambria Math" panose="02040503050406030204" pitchFamily="18" charset="0"/>
                                  <a:ea typeface="Cambria Math" panose="02040503050406030204" pitchFamily="18" charset="0"/>
                                </a:rPr>
                                <m:t>𝒊𝒔</m:t>
                              </m:r>
                              <m:r>
                                <a:rPr lang="en-SG" sz="2000" b="1" i="1" smtClean="0">
                                  <a:solidFill>
                                    <a:schemeClr val="tx1"/>
                                  </a:solidFill>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𝒎𝒂𝒑𝒑𝒆𝒅</m:t>
                              </m:r>
                              <m:r>
                                <a:rPr lang="en-US" sz="2000" b="1" i="1" smtClean="0">
                                  <a:solidFill>
                                    <a:schemeClr val="tx1"/>
                                  </a:solidFill>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𝒕𝒐</m:t>
                              </m:r>
                              <m:r>
                                <a:rPr lang="en-SG" sz="2000" b="1" i="1" smtClean="0">
                                  <a:solidFill>
                                    <a:schemeClr val="tx1"/>
                                  </a:solidFill>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𝒘</m:t>
                              </m:r>
                            </m:e>
                            <m:e>
                              <m:r>
                                <a:rPr lang="en-SG" sz="2000" b="1" i="1" smtClean="0">
                                  <a:solidFill>
                                    <a:schemeClr val="tx1"/>
                                  </a:solidFill>
                                  <a:latin typeface="Cambria Math" panose="02040503050406030204" pitchFamily="18" charset="0"/>
                                </a:rPr>
                                <m:t>𝟎</m:t>
                              </m:r>
                              <m:r>
                                <a:rPr lang="en-SG" sz="2000" b="1" i="1" smtClean="0">
                                  <a:solidFill>
                                    <a:schemeClr val="tx1"/>
                                  </a:solidFill>
                                  <a:latin typeface="Cambria Math" panose="02040503050406030204" pitchFamily="18" charset="0"/>
                                </a:rPr>
                                <m:t> ;     </m:t>
                              </m:r>
                              <m:r>
                                <a:rPr lang="en-SG" sz="2000" b="1" i="1" smtClean="0">
                                  <a:solidFill>
                                    <a:schemeClr val="tx1"/>
                                  </a:solidFill>
                                  <a:latin typeface="Cambria Math" panose="02040503050406030204" pitchFamily="18" charset="0"/>
                                </a:rPr>
                                <m:t>𝒐𝒕𝒉𝒆𝒓𝒘𝒊𝒔𝒆</m:t>
                              </m:r>
                              <m:r>
                                <a:rPr lang="en-SG" sz="2000" b="1" i="1" smtClean="0">
                                  <a:solidFill>
                                    <a:schemeClr val="tx1"/>
                                  </a:solidFill>
                                  <a:latin typeface="Cambria Math" panose="02040503050406030204" pitchFamily="18" charset="0"/>
                                </a:rPr>
                                <m:t>              </m:t>
                              </m:r>
                            </m:e>
                          </m:eqArr>
                        </m:e>
                      </m:d>
                      <m:r>
                        <a:rPr lang="en-SG" sz="2000" b="1" i="1" smtClean="0">
                          <a:solidFill>
                            <a:schemeClr val="tx1"/>
                          </a:solidFill>
                          <a:latin typeface="Cambria Math" panose="02040503050406030204" pitchFamily="18" charset="0"/>
                        </a:rPr>
                        <m:t> </m:t>
                      </m:r>
                    </m:oMath>
                  </m:oMathPara>
                </a14:m>
                <a:endParaRPr lang="en-SG" b="1"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477235" y="4107845"/>
                <a:ext cx="3646639" cy="686535"/>
              </a:xfrm>
              <a:prstGeom prst="rect">
                <a:avLst/>
              </a:prstGeom>
              <a:blipFill rotWithShape="0">
                <a:blip r:embed="rId4"/>
                <a:stretch>
                  <a:fillRect/>
                </a:stretch>
              </a:blipFill>
            </p:spPr>
            <p:txBody>
              <a:bodyPr/>
              <a:lstStyle/>
              <a:p>
                <a:r>
                  <a:rPr lang="en-US">
                    <a:noFill/>
                  </a:rPr>
                  <a:t> </a:t>
                </a:r>
              </a:p>
            </p:txBody>
          </p:sp>
        </mc:Fallback>
      </mc:AlternateContent>
      <p:sp>
        <p:nvSpPr>
          <p:cNvPr id="7" name="TextBox 6"/>
          <p:cNvSpPr txBox="1"/>
          <p:nvPr/>
        </p:nvSpPr>
        <p:spPr>
          <a:xfrm>
            <a:off x="3036623" y="3165119"/>
            <a:ext cx="1193596" cy="369332"/>
          </a:xfrm>
          <a:prstGeom prst="rect">
            <a:avLst/>
          </a:prstGeom>
          <a:noFill/>
        </p:spPr>
        <p:txBody>
          <a:bodyPr wrap="none" rtlCol="0">
            <a:spAutoFit/>
          </a:bodyPr>
          <a:lstStyle/>
          <a:p>
            <a:r>
              <a:rPr lang="en-SG" b="1" dirty="0"/>
              <a:t>Core Link:</a:t>
            </a:r>
            <a:r>
              <a:rPr lang="en-SG" b="1" dirty="0">
                <a:solidFill>
                  <a:schemeClr val="bg1"/>
                </a:solidFill>
              </a:rPr>
              <a:t>:</a:t>
            </a:r>
          </a:p>
        </p:txBody>
      </p:sp>
      <p:sp>
        <p:nvSpPr>
          <p:cNvPr id="8" name="Rectangle 7"/>
          <p:cNvSpPr/>
          <p:nvPr/>
        </p:nvSpPr>
        <p:spPr>
          <a:xfrm>
            <a:off x="3036623" y="4272386"/>
            <a:ext cx="1086195" cy="369332"/>
          </a:xfrm>
          <a:prstGeom prst="rect">
            <a:avLst/>
          </a:prstGeom>
        </p:spPr>
        <p:txBody>
          <a:bodyPr wrap="none">
            <a:spAutoFit/>
          </a:bodyPr>
          <a:lstStyle/>
          <a:p>
            <a:r>
              <a:rPr lang="en-SG" b="1" dirty="0"/>
              <a:t>Host link:</a:t>
            </a:r>
          </a:p>
        </p:txBody>
      </p:sp>
    </p:spTree>
    <p:extLst>
      <p:ext uri="{BB962C8B-B14F-4D97-AF65-F5344CB8AC3E}">
        <p14:creationId xmlns:p14="http://schemas.microsoft.com/office/powerpoint/2010/main" val="413074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BNV Mapper</a:t>
            </a:r>
          </a:p>
        </p:txBody>
      </p:sp>
      <p:sp>
        <p:nvSpPr>
          <p:cNvPr id="4" name="TextBox 3"/>
          <p:cNvSpPr txBox="1"/>
          <p:nvPr/>
        </p:nvSpPr>
        <p:spPr>
          <a:xfrm>
            <a:off x="1361020" y="1977961"/>
            <a:ext cx="9941442" cy="2246769"/>
          </a:xfrm>
          <a:prstGeom prst="rect">
            <a:avLst/>
          </a:prstGeom>
          <a:noFill/>
        </p:spPr>
        <p:txBody>
          <a:bodyPr wrap="square" rtlCol="0">
            <a:spAutoFit/>
          </a:bodyPr>
          <a:lstStyle/>
          <a:p>
            <a:r>
              <a:rPr lang="en-SG" sz="2000" b="1" dirty="0"/>
              <a:t>Objective is to Minimize the usage of Core-links:</a:t>
            </a:r>
          </a:p>
          <a:p>
            <a:endParaRPr lang="en-SG" sz="2000" dirty="0"/>
          </a:p>
          <a:p>
            <a:r>
              <a:rPr lang="en-SG" sz="2000" dirty="0"/>
              <a:t>	a) Maximizes isolation to the tenant, keeping links dedicated.</a:t>
            </a:r>
          </a:p>
          <a:p>
            <a:endParaRPr lang="en-SG" sz="2000" dirty="0"/>
          </a:p>
          <a:p>
            <a:r>
              <a:rPr lang="en-SG" sz="2000" dirty="0"/>
              <a:t>	b) Provides scope for dynamic expansions. (Adding/upgrading tenants)</a:t>
            </a:r>
          </a:p>
          <a:p>
            <a:endParaRPr lang="en-SG" sz="2000" dirty="0"/>
          </a:p>
          <a:p>
            <a:endParaRPr lang="en-SG" sz="2000" dirty="0"/>
          </a:p>
        </p:txBody>
      </p:sp>
      <mc:AlternateContent xmlns:mc="http://schemas.openxmlformats.org/markup-compatibility/2006" xmlns:a14="http://schemas.microsoft.com/office/drawing/2010/main">
        <mc:Choice Requires="a14">
          <p:sp>
            <p:nvSpPr>
              <p:cNvPr id="5" name="Rectangle 4"/>
              <p:cNvSpPr/>
              <p:nvPr/>
            </p:nvSpPr>
            <p:spPr>
              <a:xfrm>
                <a:off x="3851346" y="4377130"/>
                <a:ext cx="3189976" cy="1099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b="1" i="0" smtClean="0">
                          <a:solidFill>
                            <a:schemeClr val="tx1"/>
                          </a:solidFill>
                          <a:latin typeface="Cambria Math" panose="02040503050406030204" pitchFamily="18" charset="0"/>
                        </a:rPr>
                        <m:t>𝐦</m:t>
                      </m:r>
                      <m:r>
                        <a:rPr lang="en-SG" b="1" i="1" smtClean="0">
                          <a:solidFill>
                            <a:schemeClr val="tx1"/>
                          </a:solidFill>
                          <a:latin typeface="Cambria Math" panose="02040503050406030204" pitchFamily="18" charset="0"/>
                        </a:rPr>
                        <m:t>𝒊𝒏</m:t>
                      </m:r>
                      <m:r>
                        <a:rPr lang="en-SG" b="1" i="1" smtClean="0">
                          <a:solidFill>
                            <a:schemeClr val="tx1"/>
                          </a:solidFill>
                          <a:latin typeface="Cambria Math" panose="02040503050406030204" pitchFamily="18" charset="0"/>
                        </a:rPr>
                        <m:t> : </m:t>
                      </m:r>
                      <m:nary>
                        <m:naryPr>
                          <m:chr m:val="∑"/>
                          <m:ctrlPr>
                            <a:rPr lang="en-SG" b="1" i="1" smtClean="0">
                              <a:solidFill>
                                <a:schemeClr val="tx1"/>
                              </a:solidFill>
                              <a:latin typeface="Cambria Math" panose="02040503050406030204" pitchFamily="18" charset="0"/>
                            </a:rPr>
                          </m:ctrlPr>
                        </m:naryPr>
                        <m:sub>
                          <m:eqArr>
                            <m:eqArrPr>
                              <m:ctrlPr>
                                <a:rPr lang="en-US" b="1" i="1" smtClean="0">
                                  <a:solidFill>
                                    <a:schemeClr val="tx1"/>
                                  </a:solidFill>
                                  <a:latin typeface="Cambria Math" panose="02040503050406030204" pitchFamily="18" charset="0"/>
                                </a:rPr>
                              </m:ctrlPr>
                            </m:eqArrPr>
                            <m:e>
                              <m:r>
                                <a:rPr lang="en-US" b="1" i="1" smtClean="0">
                                  <a:solidFill>
                                    <a:schemeClr val="tx1"/>
                                  </a:solidFill>
                                  <a:latin typeface="Cambria Math" panose="02040503050406030204" pitchFamily="18" charset="0"/>
                                </a:rPr>
                                <m:t>𝒊</m:t>
                              </m:r>
                              <m:r>
                                <a:rPr lang="en-US" b="1" i="1" smtClean="0">
                                  <a:solidFill>
                                    <a:schemeClr val="tx1"/>
                                  </a:solidFill>
                                  <a:latin typeface="Cambria Math" panose="02040503050406030204" pitchFamily="18" charset="0"/>
                                </a:rPr>
                                <m:t> ∈ </m:t>
                              </m:r>
                              <m:r>
                                <a:rPr lang="en-US" b="1" i="1" smtClean="0">
                                  <a:solidFill>
                                    <a:schemeClr val="tx1"/>
                                  </a:solidFill>
                                  <a:latin typeface="Cambria Math" panose="02040503050406030204" pitchFamily="18" charset="0"/>
                                  <a:ea typeface="Cambria Math" panose="02040503050406030204" pitchFamily="18" charset="0"/>
                                </a:rPr>
                                <m:t>𝑳𝒄</m:t>
                              </m:r>
                            </m:e>
                            <m:e>
                              <m:r>
                                <a:rPr lang="en-US" b="1" i="1" smtClean="0">
                                  <a:solidFill>
                                    <a:schemeClr val="tx1"/>
                                  </a:solidFill>
                                  <a:latin typeface="Cambria Math" panose="02040503050406030204" pitchFamily="18" charset="0"/>
                                  <a:ea typeface="Cambria Math" panose="02040503050406030204" pitchFamily="18" charset="0"/>
                                </a:rPr>
                                <m:t>𝒗</m:t>
                              </m:r>
                              <m:r>
                                <a:rPr lang="en-US" b="1" i="1" smtClean="0">
                                  <a:solidFill>
                                    <a:schemeClr val="tx1"/>
                                  </a:solidFill>
                                  <a:latin typeface="Cambria Math" panose="02040503050406030204" pitchFamily="18" charset="0"/>
                                  <a:ea typeface="Cambria Math" panose="02040503050406030204" pitchFamily="18" charset="0"/>
                                </a:rPr>
                                <m:t> ∈ </m:t>
                              </m:r>
                              <m:r>
                                <a:rPr lang="en-US" b="1" i="1" smtClean="0">
                                  <a:solidFill>
                                    <a:schemeClr val="tx1"/>
                                  </a:solidFill>
                                  <a:latin typeface="Cambria Math" panose="02040503050406030204" pitchFamily="18" charset="0"/>
                                  <a:ea typeface="Cambria Math" panose="02040503050406030204" pitchFamily="18" charset="0"/>
                                </a:rPr>
                                <m:t>𝒀</m:t>
                              </m:r>
                            </m:e>
                          </m:eqArr>
                        </m:sub>
                        <m:sup/>
                        <m:e>
                          <m:r>
                            <a:rPr lang="en-US" b="1" i="1" smtClean="0">
                              <a:solidFill>
                                <a:schemeClr val="tx1"/>
                              </a:solidFill>
                              <a:latin typeface="Cambria Math" panose="02040503050406030204" pitchFamily="18" charset="0"/>
                              <a:ea typeface="Cambria Math" panose="02040503050406030204" pitchFamily="18" charset="0"/>
                            </a:rPr>
                            <m:t>𝒙</m:t>
                          </m:r>
                          <m:r>
                            <a:rPr lang="en-US" b="1" i="1" baseline="-25000" smtClean="0">
                              <a:solidFill>
                                <a:schemeClr val="tx1"/>
                              </a:solidFill>
                              <a:latin typeface="Cambria Math" panose="02040503050406030204" pitchFamily="18" charset="0"/>
                              <a:ea typeface="Cambria Math" panose="02040503050406030204" pitchFamily="18" charset="0"/>
                            </a:rPr>
                            <m:t>𝒊𝒗</m:t>
                          </m:r>
                          <m:r>
                            <a:rPr lang="en-US" b="0" i="1" smtClean="0">
                              <a:solidFill>
                                <a:schemeClr val="tx1"/>
                              </a:solidFill>
                              <a:latin typeface="Cambria Math" panose="02040503050406030204" pitchFamily="18" charset="0"/>
                              <a:ea typeface="Cambria Math" panose="02040503050406030204" pitchFamily="18" charset="0"/>
                            </a:rPr>
                            <m:t>𝑏</m:t>
                          </m:r>
                          <m:r>
                            <a:rPr lang="en-US" b="1" i="1" baseline="-25000" smtClean="0">
                              <a:solidFill>
                                <a:schemeClr val="tx1"/>
                              </a:solidFill>
                              <a:latin typeface="Cambria Math" panose="02040503050406030204" pitchFamily="18" charset="0"/>
                              <a:ea typeface="Cambria Math" panose="02040503050406030204" pitchFamily="18" charset="0"/>
                            </a:rPr>
                            <m:t>𝒊</m:t>
                          </m:r>
                          <m:r>
                            <a:rPr lang="en-US" b="1" i="1" smtClean="0">
                              <a:solidFill>
                                <a:schemeClr val="tx1"/>
                              </a:solidFill>
                              <a:latin typeface="Cambria Math" panose="02040503050406030204" pitchFamily="18" charset="0"/>
                              <a:ea typeface="Cambria Math" panose="02040503050406030204" pitchFamily="18" charset="0"/>
                            </a:rPr>
                            <m:t>+</m:t>
                          </m:r>
                        </m:e>
                      </m:nary>
                      <m:nary>
                        <m:naryPr>
                          <m:chr m:val="∑"/>
                          <m:ctrlPr>
                            <a:rPr lang="en-SG" b="1" i="1">
                              <a:latin typeface="Cambria Math" panose="02040503050406030204" pitchFamily="18" charset="0"/>
                            </a:rPr>
                          </m:ctrlPr>
                        </m:naryPr>
                        <m:sub>
                          <m:eqArr>
                            <m:eqArrPr>
                              <m:ctrlPr>
                                <a:rPr lang="en-US" b="1" i="1">
                                  <a:latin typeface="Cambria Math" panose="02040503050406030204" pitchFamily="18" charset="0"/>
                                </a:rPr>
                              </m:ctrlPr>
                            </m:eqArrPr>
                            <m:e>
                              <m:r>
                                <a:rPr lang="en-US" b="1" i="1">
                                  <a:latin typeface="Cambria Math" panose="02040503050406030204" pitchFamily="18" charset="0"/>
                                </a:rPr>
                                <m:t>𝒎</m:t>
                              </m:r>
                              <m:r>
                                <a:rPr lang="en-US" b="1" i="1">
                                  <a:latin typeface="Cambria Math" panose="02040503050406030204" pitchFamily="18" charset="0"/>
                                </a:rPr>
                                <m:t> ∈ </m:t>
                              </m:r>
                              <m:r>
                                <a:rPr lang="en-US" b="1" i="1">
                                  <a:latin typeface="Cambria Math" panose="02040503050406030204" pitchFamily="18" charset="0"/>
                                  <a:ea typeface="Cambria Math" panose="02040503050406030204" pitchFamily="18" charset="0"/>
                                </a:rPr>
                                <m:t>𝑺</m:t>
                              </m:r>
                            </m:e>
                            <m:e>
                              <m:d>
                                <m:dPr>
                                  <m:begChr m:val="{"/>
                                  <m:endChr m:val="}"/>
                                  <m:ctrlPr>
                                    <a:rPr lang="en-US" b="1" i="1">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𝒑</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𝒒</m:t>
                                  </m:r>
                                </m:e>
                              </m:d>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𝑹</m:t>
                              </m:r>
                            </m:e>
                          </m:eqArr>
                        </m:sub>
                        <m:sup/>
                        <m:e>
                          <m:r>
                            <a:rPr lang="en-US" b="1" i="1">
                              <a:latin typeface="Cambria Math" panose="02040503050406030204" pitchFamily="18" charset="0"/>
                              <a:ea typeface="Cambria Math" panose="02040503050406030204" pitchFamily="18" charset="0"/>
                            </a:rPr>
                            <m:t>𝑴</m:t>
                          </m:r>
                          <m:r>
                            <a:rPr lang="en-US" b="1" i="1" spc="-1000" baseline="50000">
                              <a:latin typeface="Cambria Math" panose="02040503050406030204" pitchFamily="18" charset="0"/>
                              <a:ea typeface="Cambria Math" panose="02040503050406030204" pitchFamily="18" charset="0"/>
                            </a:rPr>
                            <m:t>𝒎</m:t>
                          </m:r>
                          <m:r>
                            <a:rPr lang="en-US" b="1" i="1" spc="-500" baseline="-25000">
                              <a:latin typeface="Cambria Math" panose="02040503050406030204" pitchFamily="18" charset="0"/>
                              <a:ea typeface="Cambria Math" panose="02040503050406030204" pitchFamily="18" charset="0"/>
                            </a:rPr>
                            <m:t>𝒑</m:t>
                          </m:r>
                          <m:r>
                            <a:rPr lang="en-US" b="1" i="1" spc="-100" baseline="-25000">
                              <a:latin typeface="Cambria Math" panose="02040503050406030204" pitchFamily="18" charset="0"/>
                              <a:ea typeface="Cambria Math" panose="02040503050406030204" pitchFamily="18" charset="0"/>
                            </a:rPr>
                            <m:t> </m:t>
                          </m:r>
                          <m:r>
                            <a:rPr lang="en-US" b="1" i="1" spc="-100" baseline="-25000">
                              <a:latin typeface="Cambria Math" panose="02040503050406030204" pitchFamily="18" charset="0"/>
                              <a:ea typeface="Cambria Math" panose="02040503050406030204" pitchFamily="18" charset="0"/>
                            </a:rPr>
                            <m:t>𝒒</m:t>
                          </m:r>
                          <m:r>
                            <a:rPr lang="en-US" b="1" i="1" spc="-100">
                              <a:latin typeface="Cambria Math" panose="02040503050406030204" pitchFamily="18" charset="0"/>
                              <a:ea typeface="Cambria Math" panose="02040503050406030204" pitchFamily="18" charset="0"/>
                            </a:rPr>
                            <m:t> </m:t>
                          </m:r>
                        </m:e>
                      </m:nary>
                    </m:oMath>
                  </m:oMathPara>
                </a14:m>
                <a:endParaRPr lang="en-SG" b="1"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851346" y="4377130"/>
                <a:ext cx="3189976" cy="1099788"/>
              </a:xfrm>
              <a:prstGeom prst="rect">
                <a:avLst/>
              </a:prstGeom>
              <a:blipFill rotWithShape="0">
                <a:blip r:embed="rId3"/>
                <a:stretch>
                  <a:fillRect/>
                </a:stretch>
              </a:blipFill>
            </p:spPr>
            <p:txBody>
              <a:bodyPr/>
              <a:lstStyle/>
              <a:p>
                <a:r>
                  <a:rPr lang="en-US">
                    <a:noFill/>
                  </a:rPr>
                  <a:t> </a:t>
                </a:r>
              </a:p>
            </p:txBody>
          </p:sp>
        </mc:Fallback>
      </mc:AlternateContent>
      <p:sp>
        <p:nvSpPr>
          <p:cNvPr id="9" name="Right Brace 8"/>
          <p:cNvSpPr/>
          <p:nvPr/>
        </p:nvSpPr>
        <p:spPr>
          <a:xfrm rot="5400000">
            <a:off x="4826298" y="5121616"/>
            <a:ext cx="380999" cy="1091603"/>
          </a:xfrm>
          <a:prstGeom prst="rightBrace">
            <a:avLst>
              <a:gd name="adj1" fmla="val 8333"/>
              <a:gd name="adj2" fmla="val 49132"/>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10" name="Right Brace 9"/>
          <p:cNvSpPr/>
          <p:nvPr/>
        </p:nvSpPr>
        <p:spPr>
          <a:xfrm rot="5400000">
            <a:off x="6141241" y="5121616"/>
            <a:ext cx="380999" cy="1091603"/>
          </a:xfrm>
          <a:prstGeom prst="rightBrace">
            <a:avLst>
              <a:gd name="adj1" fmla="val 8333"/>
              <a:gd name="adj2" fmla="val 49132"/>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11" name="TextBox 10"/>
          <p:cNvSpPr txBox="1"/>
          <p:nvPr/>
        </p:nvSpPr>
        <p:spPr>
          <a:xfrm>
            <a:off x="4331224" y="5970191"/>
            <a:ext cx="1371145" cy="646331"/>
          </a:xfrm>
          <a:prstGeom prst="rect">
            <a:avLst/>
          </a:prstGeom>
          <a:noFill/>
        </p:spPr>
        <p:txBody>
          <a:bodyPr wrap="none" rtlCol="0">
            <a:spAutoFit/>
          </a:bodyPr>
          <a:lstStyle/>
          <a:p>
            <a:r>
              <a:rPr lang="en-US" dirty="0"/>
              <a:t>Inter-Switch </a:t>
            </a:r>
          </a:p>
          <a:p>
            <a:r>
              <a:rPr lang="en-US" dirty="0"/>
              <a:t>       Links</a:t>
            </a:r>
          </a:p>
        </p:txBody>
      </p:sp>
      <p:sp>
        <p:nvSpPr>
          <p:cNvPr id="12" name="TextBox 11"/>
          <p:cNvSpPr txBox="1"/>
          <p:nvPr/>
        </p:nvSpPr>
        <p:spPr>
          <a:xfrm>
            <a:off x="5760012" y="5970191"/>
            <a:ext cx="1412314" cy="646331"/>
          </a:xfrm>
          <a:prstGeom prst="rect">
            <a:avLst/>
          </a:prstGeom>
          <a:noFill/>
        </p:spPr>
        <p:txBody>
          <a:bodyPr wrap="square" rtlCol="0">
            <a:spAutoFit/>
          </a:bodyPr>
          <a:lstStyle/>
          <a:p>
            <a:r>
              <a:rPr lang="en-US" dirty="0"/>
              <a:t>Big-Switch abstraction</a:t>
            </a:r>
          </a:p>
        </p:txBody>
      </p:sp>
    </p:spTree>
    <p:extLst>
      <p:ext uri="{BB962C8B-B14F-4D97-AF65-F5344CB8AC3E}">
        <p14:creationId xmlns:p14="http://schemas.microsoft.com/office/powerpoint/2010/main" val="191686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0" grpId="0" animBg="1"/>
      <p:bldP spid="11" grpId="0"/>
      <p:bldP spid="1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BNV Mapper - Constraints</a:t>
            </a:r>
          </a:p>
        </p:txBody>
      </p:sp>
      <p:sp>
        <p:nvSpPr>
          <p:cNvPr id="4" name="TextBox 3"/>
          <p:cNvSpPr txBox="1"/>
          <p:nvPr/>
        </p:nvSpPr>
        <p:spPr>
          <a:xfrm>
            <a:off x="1361020" y="1977961"/>
            <a:ext cx="9941442" cy="1200329"/>
          </a:xfrm>
          <a:prstGeom prst="rect">
            <a:avLst/>
          </a:prstGeom>
          <a:noFill/>
        </p:spPr>
        <p:txBody>
          <a:bodyPr wrap="square" rtlCol="0">
            <a:spAutoFit/>
          </a:bodyPr>
          <a:lstStyle/>
          <a:p>
            <a:r>
              <a:rPr lang="en-SG" sz="2400" b="1" dirty="0"/>
              <a:t>1) </a:t>
            </a:r>
            <a:r>
              <a:rPr lang="en-SG" sz="2400" dirty="0"/>
              <a:t>Core Link one-to-one mapping:</a:t>
            </a:r>
          </a:p>
          <a:p>
            <a:endParaRPr lang="en-SG" sz="2400" dirty="0"/>
          </a:p>
          <a:p>
            <a:endParaRPr lang="en-SG" sz="2400" dirty="0"/>
          </a:p>
        </p:txBody>
      </p:sp>
      <mc:AlternateContent xmlns:mc="http://schemas.openxmlformats.org/markup-compatibility/2006" xmlns:a14="http://schemas.microsoft.com/office/drawing/2010/main">
        <mc:Choice Requires="a14">
          <p:sp>
            <p:nvSpPr>
              <p:cNvPr id="5" name="Rectangle 4"/>
              <p:cNvSpPr/>
              <p:nvPr/>
            </p:nvSpPr>
            <p:spPr>
              <a:xfrm>
                <a:off x="6094412" y="1769363"/>
                <a:ext cx="2502801" cy="1018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SG" sz="2000" b="1" i="1" smtClean="0">
                              <a:solidFill>
                                <a:schemeClr val="tx1"/>
                              </a:solidFill>
                              <a:latin typeface="Cambria Math" panose="02040503050406030204" pitchFamily="18" charset="0"/>
                            </a:rPr>
                          </m:ctrlPr>
                        </m:naryPr>
                        <m:sub>
                          <m:r>
                            <m:rPr>
                              <m:brk m:alnAt="23"/>
                            </m:rPr>
                            <a:rPr lang="en-US" sz="2000" b="1" i="1" smtClean="0">
                              <a:solidFill>
                                <a:schemeClr val="tx1"/>
                              </a:solidFill>
                              <a:latin typeface="Cambria Math" panose="02040503050406030204" pitchFamily="18" charset="0"/>
                            </a:rPr>
                            <m:t>𝒗</m:t>
                          </m:r>
                          <m:r>
                            <a:rPr lang="en-US" sz="2000" b="1" i="1" smtClean="0">
                              <a:solidFill>
                                <a:schemeClr val="tx1"/>
                              </a:solidFill>
                              <a:latin typeface="Cambria Math" panose="02040503050406030204" pitchFamily="18" charset="0"/>
                            </a:rPr>
                            <m:t> </m:t>
                          </m:r>
                          <m:r>
                            <a:rPr lang="en-SG"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𝑸</m:t>
                          </m:r>
                          <m:r>
                            <a:rPr lang="en-US" sz="2000" b="1" i="1" baseline="-25000" smtClean="0">
                              <a:solidFill>
                                <a:schemeClr val="tx1"/>
                              </a:solidFill>
                              <a:latin typeface="Cambria Math" panose="02040503050406030204" pitchFamily="18" charset="0"/>
                            </a:rPr>
                            <m:t>𝒄</m:t>
                          </m:r>
                        </m:sub>
                        <m:sup/>
                        <m:e>
                          <m:r>
                            <a:rPr lang="en-US" sz="2000" b="1" i="1" smtClean="0">
                              <a:solidFill>
                                <a:schemeClr val="tx1"/>
                              </a:solidFill>
                              <a:latin typeface="Cambria Math" panose="02040503050406030204" pitchFamily="18" charset="0"/>
                              <a:ea typeface="Cambria Math" panose="02040503050406030204" pitchFamily="18" charset="0"/>
                            </a:rPr>
                            <m:t>𝒙</m:t>
                          </m:r>
                          <m:r>
                            <a:rPr lang="en-SG" sz="2000" b="1" i="1" baseline="-25000" smtClean="0">
                              <a:solidFill>
                                <a:schemeClr val="tx1"/>
                              </a:solidFill>
                              <a:latin typeface="Cambria Math" panose="02040503050406030204" pitchFamily="18" charset="0"/>
                            </a:rPr>
                            <m:t>𝒊</m:t>
                          </m:r>
                          <m:r>
                            <a:rPr lang="en-US" sz="2000" b="1" i="1" baseline="-25000" smtClean="0">
                              <a:solidFill>
                                <a:schemeClr val="tx1"/>
                              </a:solidFill>
                              <a:latin typeface="Cambria Math" panose="02040503050406030204" pitchFamily="18" charset="0"/>
                            </a:rPr>
                            <m:t>𝒗</m:t>
                          </m:r>
                          <m:r>
                            <a:rPr lang="en-SG" sz="2000" b="1" i="1" smtClean="0">
                              <a:solidFill>
                                <a:schemeClr val="tx1"/>
                              </a:solidFill>
                              <a:latin typeface="Cambria Math" panose="02040503050406030204" pitchFamily="18" charset="0"/>
                            </a:rPr>
                            <m:t>=</m:t>
                          </m:r>
                          <m:r>
                            <a:rPr lang="en-SG" sz="2000" b="1" i="1" smtClean="0">
                              <a:solidFill>
                                <a:schemeClr val="tx1"/>
                              </a:solidFill>
                              <a:latin typeface="Cambria Math" panose="02040503050406030204" pitchFamily="18" charset="0"/>
                            </a:rPr>
                            <m:t>𝟏</m:t>
                          </m:r>
                          <m:r>
                            <a:rPr lang="en-US" sz="2000" b="1" i="1" smtClean="0">
                              <a:solidFill>
                                <a:schemeClr val="tx1"/>
                              </a:solidFill>
                              <a:latin typeface="Cambria Math" panose="02040503050406030204" pitchFamily="18" charset="0"/>
                            </a:rPr>
                            <m:t> ,</m:t>
                          </m:r>
                          <m:r>
                            <a:rPr lang="en-SG" sz="2000" b="1" i="1">
                              <a:latin typeface="Cambria Math" panose="02040503050406030204" pitchFamily="18" charset="0"/>
                              <a:ea typeface="Cambria Math" panose="02040503050406030204" pitchFamily="18" charset="0"/>
                            </a:rPr>
                            <m:t>∀</m:t>
                          </m:r>
                          <m:r>
                            <a:rPr lang="en-SG" sz="2000" b="1" i="1">
                              <a:latin typeface="Cambria Math" panose="02040503050406030204" pitchFamily="18" charset="0"/>
                              <a:ea typeface="Cambria Math" panose="02040503050406030204" pitchFamily="18" charset="0"/>
                            </a:rPr>
                            <m:t>𝒊</m:t>
                          </m:r>
                          <m:r>
                            <a:rPr lang="en-SG" sz="2000" b="1" i="1">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𝑳</m:t>
                          </m:r>
                          <m:r>
                            <a:rPr lang="en-US" sz="2000" b="1" i="1" baseline="-25000" smtClean="0">
                              <a:latin typeface="Cambria Math" panose="02040503050406030204" pitchFamily="18" charset="0"/>
                              <a:ea typeface="Cambria Math" panose="02040503050406030204" pitchFamily="18" charset="0"/>
                            </a:rPr>
                            <m:t>𝒄</m:t>
                          </m:r>
                        </m:e>
                      </m:nary>
                    </m:oMath>
                  </m:oMathPara>
                </a14:m>
                <a:endParaRPr lang="en-SG" sz="2000" b="1"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6094412" y="1769363"/>
                <a:ext cx="2502801" cy="1018227"/>
              </a:xfrm>
              <a:prstGeom prst="rect">
                <a:avLst/>
              </a:prstGeom>
              <a:blipFill rotWithShape="0">
                <a:blip r:embed="rId3"/>
                <a:stretch>
                  <a:fillRect/>
                </a:stretch>
              </a:blipFill>
            </p:spPr>
            <p:txBody>
              <a:bodyPr/>
              <a:lstStyle/>
              <a:p>
                <a:r>
                  <a:rPr lang="en-US">
                    <a:noFill/>
                  </a:rPr>
                  <a:t> </a:t>
                </a:r>
              </a:p>
            </p:txBody>
          </p:sp>
        </mc:Fallback>
      </mc:AlternateContent>
      <p:grpSp>
        <p:nvGrpSpPr>
          <p:cNvPr id="6" name="Group 5"/>
          <p:cNvGrpSpPr/>
          <p:nvPr/>
        </p:nvGrpSpPr>
        <p:grpSpPr>
          <a:xfrm>
            <a:off x="1361020" y="3123993"/>
            <a:ext cx="9941442" cy="1340113"/>
            <a:chOff x="1361020" y="2920208"/>
            <a:chExt cx="9941442" cy="1340113"/>
          </a:xfrm>
        </p:grpSpPr>
        <p:sp>
          <p:nvSpPr>
            <p:cNvPr id="7" name="TextBox 6"/>
            <p:cNvSpPr txBox="1"/>
            <p:nvPr/>
          </p:nvSpPr>
          <p:spPr>
            <a:xfrm>
              <a:off x="1361020" y="3183103"/>
              <a:ext cx="9941442" cy="1077218"/>
            </a:xfrm>
            <a:prstGeom prst="rect">
              <a:avLst/>
            </a:prstGeom>
            <a:noFill/>
          </p:spPr>
          <p:txBody>
            <a:bodyPr wrap="square" rtlCol="0">
              <a:spAutoFit/>
            </a:bodyPr>
            <a:lstStyle/>
            <a:p>
              <a:r>
                <a:rPr lang="en-SG" sz="2400" b="1" dirty="0"/>
                <a:t>2) </a:t>
              </a:r>
              <a:r>
                <a:rPr lang="en-SG" sz="2400" dirty="0"/>
                <a:t>Host Link one-to-one mapping:</a:t>
              </a:r>
            </a:p>
            <a:p>
              <a:endParaRPr lang="en-SG" sz="2000" dirty="0"/>
            </a:p>
            <a:p>
              <a:endParaRPr lang="en-SG" sz="2000" dirty="0"/>
            </a:p>
          </p:txBody>
        </p:sp>
        <mc:AlternateContent xmlns:mc="http://schemas.openxmlformats.org/markup-compatibility/2006" xmlns:a14="http://schemas.microsoft.com/office/drawing/2010/main">
          <mc:Choice Requires="a14">
            <p:sp>
              <p:nvSpPr>
                <p:cNvPr id="8" name="Rectangle 7"/>
                <p:cNvSpPr/>
                <p:nvPr/>
              </p:nvSpPr>
              <p:spPr>
                <a:xfrm>
                  <a:off x="6094411" y="2920208"/>
                  <a:ext cx="2565318" cy="1018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SG" sz="2000" b="1" i="1" smtClean="0">
                                <a:solidFill>
                                  <a:schemeClr val="tx1"/>
                                </a:solidFill>
                                <a:latin typeface="Cambria Math" panose="02040503050406030204" pitchFamily="18" charset="0"/>
                              </a:rPr>
                            </m:ctrlPr>
                          </m:naryPr>
                          <m:sub>
                            <m:r>
                              <m:rPr>
                                <m:brk m:alnAt="15"/>
                              </m:rPr>
                              <a:rPr lang="en-US" sz="2000" b="1" i="1" smtClean="0">
                                <a:solidFill>
                                  <a:schemeClr val="tx1"/>
                                </a:solidFill>
                                <a:latin typeface="Cambria Math" panose="02040503050406030204" pitchFamily="18" charset="0"/>
                              </a:rPr>
                              <m:t>𝒘</m:t>
                            </m:r>
                            <m:r>
                              <a:rPr lang="en-US" sz="2000" b="1" i="1" smtClean="0">
                                <a:solidFill>
                                  <a:schemeClr val="tx1"/>
                                </a:solidFill>
                                <a:latin typeface="Cambria Math" panose="02040503050406030204" pitchFamily="18" charset="0"/>
                              </a:rPr>
                              <m:t> ∈</m:t>
                            </m:r>
                            <m:r>
                              <a:rPr lang="en-US" sz="2000" b="1" i="1">
                                <a:latin typeface="Cambria Math" panose="02040503050406030204" pitchFamily="18" charset="0"/>
                              </a:rPr>
                              <m:t>𝑸</m:t>
                            </m:r>
                            <m:r>
                              <a:rPr lang="en-US" sz="2000" b="1" i="1" baseline="-25000" smtClean="0">
                                <a:latin typeface="Cambria Math" panose="02040503050406030204" pitchFamily="18" charset="0"/>
                              </a:rPr>
                              <m:t>𝒉</m:t>
                            </m:r>
                          </m:sub>
                          <m:sup/>
                          <m:e>
                            <m:r>
                              <a:rPr lang="en-US" sz="2000" b="1" i="1" smtClean="0">
                                <a:solidFill>
                                  <a:schemeClr val="tx1"/>
                                </a:solidFill>
                                <a:latin typeface="Cambria Math" panose="02040503050406030204" pitchFamily="18" charset="0"/>
                                <a:ea typeface="Cambria Math" panose="02040503050406030204" pitchFamily="18" charset="0"/>
                              </a:rPr>
                              <m:t>𝒚</m:t>
                            </m:r>
                            <m:r>
                              <a:rPr lang="en-SG" sz="2000" b="1" i="1" baseline="-25000" smtClean="0">
                                <a:solidFill>
                                  <a:schemeClr val="tx1"/>
                                </a:solidFill>
                                <a:latin typeface="Cambria Math" panose="02040503050406030204" pitchFamily="18" charset="0"/>
                              </a:rPr>
                              <m:t>𝒋</m:t>
                            </m:r>
                            <m:r>
                              <a:rPr lang="en-US" sz="2000" b="1" i="1" baseline="-25000" smtClean="0">
                                <a:solidFill>
                                  <a:schemeClr val="tx1"/>
                                </a:solidFill>
                                <a:latin typeface="Cambria Math" panose="02040503050406030204" pitchFamily="18" charset="0"/>
                              </a:rPr>
                              <m:t>𝒘</m:t>
                            </m:r>
                            <m:r>
                              <a:rPr lang="en-SG" sz="2000" b="1" i="1" smtClean="0">
                                <a:solidFill>
                                  <a:schemeClr val="tx1"/>
                                </a:solidFill>
                                <a:latin typeface="Cambria Math" panose="02040503050406030204" pitchFamily="18" charset="0"/>
                              </a:rPr>
                              <m:t>=</m:t>
                            </m:r>
                            <m:r>
                              <a:rPr lang="en-SG" sz="2000" b="1" i="1" smtClean="0">
                                <a:solidFill>
                                  <a:schemeClr val="tx1"/>
                                </a:solidFill>
                                <a:latin typeface="Cambria Math" panose="02040503050406030204" pitchFamily="18" charset="0"/>
                              </a:rPr>
                              <m:t>𝟏</m:t>
                            </m:r>
                            <m:r>
                              <a:rPr lang="en-US" sz="2000" b="1" i="1" smtClean="0">
                                <a:solidFill>
                                  <a:schemeClr val="tx1"/>
                                </a:solidFill>
                                <a:latin typeface="Cambria Math" panose="02040503050406030204" pitchFamily="18" charset="0"/>
                              </a:rPr>
                              <m:t>,</m:t>
                            </m:r>
                            <m:r>
                              <a:rPr lang="en-SG" sz="2000" b="1" i="1">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𝒋</m:t>
                            </m:r>
                            <m:r>
                              <a:rPr lang="en-SG" sz="2000" b="1" i="1">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𝑳</m:t>
                            </m:r>
                            <m:r>
                              <a:rPr lang="en-US" sz="2000" b="1" i="1" baseline="-25000" smtClean="0">
                                <a:latin typeface="Cambria Math" panose="02040503050406030204" pitchFamily="18" charset="0"/>
                                <a:ea typeface="Cambria Math" panose="02040503050406030204" pitchFamily="18" charset="0"/>
                              </a:rPr>
                              <m:t>𝒉</m:t>
                            </m:r>
                          </m:e>
                        </m:nary>
                      </m:oMath>
                    </m:oMathPara>
                  </a14:m>
                  <a:endParaRPr lang="en-SG" sz="2000" b="1"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6094411" y="2920208"/>
                  <a:ext cx="2565318" cy="1018227"/>
                </a:xfrm>
                <a:prstGeom prst="rect">
                  <a:avLst/>
                </a:prstGeom>
                <a:blipFill rotWithShape="0">
                  <a:blip r:embed="rId4"/>
                  <a:stretch>
                    <a:fillRect/>
                  </a:stretch>
                </a:blipFill>
              </p:spPr>
              <p:txBody>
                <a:bodyPr/>
                <a:lstStyle/>
                <a:p>
                  <a:r>
                    <a:rPr lang="en-US">
                      <a:noFill/>
                    </a:rPr>
                    <a:t> </a:t>
                  </a:r>
                </a:p>
              </p:txBody>
            </p:sp>
          </mc:Fallback>
        </mc:AlternateContent>
      </p:grpSp>
      <p:grpSp>
        <p:nvGrpSpPr>
          <p:cNvPr id="9" name="Group 8"/>
          <p:cNvGrpSpPr/>
          <p:nvPr/>
        </p:nvGrpSpPr>
        <p:grpSpPr>
          <a:xfrm>
            <a:off x="1361020" y="4424124"/>
            <a:ext cx="9941442" cy="1354428"/>
            <a:chOff x="1361020" y="2920208"/>
            <a:chExt cx="9941442" cy="1354428"/>
          </a:xfrm>
        </p:grpSpPr>
        <p:sp>
          <p:nvSpPr>
            <p:cNvPr id="10" name="TextBox 9"/>
            <p:cNvSpPr txBox="1"/>
            <p:nvPr/>
          </p:nvSpPr>
          <p:spPr>
            <a:xfrm>
              <a:off x="1361020" y="3197418"/>
              <a:ext cx="9941442" cy="1077218"/>
            </a:xfrm>
            <a:prstGeom prst="rect">
              <a:avLst/>
            </a:prstGeom>
            <a:noFill/>
          </p:spPr>
          <p:txBody>
            <a:bodyPr wrap="square" rtlCol="0">
              <a:spAutoFit/>
            </a:bodyPr>
            <a:lstStyle/>
            <a:p>
              <a:r>
                <a:rPr lang="en-SG" sz="2400" b="1" dirty="0"/>
                <a:t>3) </a:t>
              </a:r>
              <a:r>
                <a:rPr lang="en-SG" sz="2400" dirty="0"/>
                <a:t>Host Link Bandwidth constraint:</a:t>
              </a:r>
            </a:p>
            <a:p>
              <a:endParaRPr lang="en-SG" sz="2000" dirty="0">
                <a:solidFill>
                  <a:schemeClr val="bg1"/>
                </a:solidFill>
              </a:endParaRPr>
            </a:p>
            <a:p>
              <a:endParaRPr lang="en-SG" sz="2000" dirty="0">
                <a:solidFill>
                  <a:schemeClr val="bg1"/>
                </a:solidFill>
              </a:endParaRPr>
            </a:p>
          </p:txBody>
        </p:sp>
        <mc:AlternateContent xmlns:mc="http://schemas.openxmlformats.org/markup-compatibility/2006" xmlns:a14="http://schemas.microsoft.com/office/drawing/2010/main">
          <mc:Choice Requires="a14">
            <p:sp>
              <p:nvSpPr>
                <p:cNvPr id="11" name="Rectangle 10"/>
                <p:cNvSpPr/>
                <p:nvPr/>
              </p:nvSpPr>
              <p:spPr>
                <a:xfrm>
                  <a:off x="6094411" y="2920208"/>
                  <a:ext cx="4438010" cy="1018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sz="2000" b="1" i="1" smtClean="0">
                            <a:solidFill>
                              <a:schemeClr val="tx1"/>
                            </a:solidFill>
                            <a:latin typeface="Cambria Math" panose="02040503050406030204" pitchFamily="18" charset="0"/>
                            <a:ea typeface="Cambria Math" panose="02040503050406030204" pitchFamily="18" charset="0"/>
                          </a:rPr>
                          <m:t>∀{</m:t>
                        </m:r>
                        <m:r>
                          <a:rPr lang="en-SG" sz="2000" b="1" i="1" smtClean="0">
                            <a:solidFill>
                              <a:schemeClr val="tx1"/>
                            </a:solidFill>
                            <a:latin typeface="Cambria Math" panose="02040503050406030204" pitchFamily="18" charset="0"/>
                            <a:ea typeface="Cambria Math" panose="02040503050406030204" pitchFamily="18" charset="0"/>
                          </a:rPr>
                          <m:t>𝒊</m:t>
                        </m:r>
                        <m:r>
                          <a:rPr lang="en-SG" sz="2000" b="1" i="1" smtClean="0">
                            <a:solidFill>
                              <a:schemeClr val="tx1"/>
                            </a:solidFill>
                            <a:latin typeface="Cambria Math" panose="02040503050406030204" pitchFamily="18" charset="0"/>
                            <a:ea typeface="Cambria Math" panose="02040503050406030204" pitchFamily="18" charset="0"/>
                          </a:rPr>
                          <m:t>,</m:t>
                        </m:r>
                        <m:r>
                          <a:rPr lang="en-SG" sz="2000" b="1" i="1" smtClean="0">
                            <a:solidFill>
                              <a:schemeClr val="tx1"/>
                            </a:solidFill>
                            <a:latin typeface="Cambria Math" panose="02040503050406030204" pitchFamily="18" charset="0"/>
                            <a:ea typeface="Cambria Math" panose="02040503050406030204" pitchFamily="18" charset="0"/>
                          </a:rPr>
                          <m:t>𝒋</m:t>
                        </m:r>
                        <m:r>
                          <a:rPr lang="en-SG" sz="2000" b="1" i="1" smtClean="0">
                            <a:solidFill>
                              <a:schemeClr val="tx1"/>
                            </a:solidFill>
                            <a:latin typeface="Cambria Math" panose="02040503050406030204" pitchFamily="18" charset="0"/>
                            <a:ea typeface="Cambria Math" panose="02040503050406030204" pitchFamily="18" charset="0"/>
                          </a:rPr>
                          <m:t>}∈</m:t>
                        </m:r>
                        <m:r>
                          <a:rPr lang="en-SG" sz="2000" b="1" i="1" smtClean="0">
                            <a:solidFill>
                              <a:schemeClr val="tx1"/>
                            </a:solidFill>
                            <a:latin typeface="Cambria Math" panose="02040503050406030204" pitchFamily="18" charset="0"/>
                            <a:ea typeface="Cambria Math" panose="02040503050406030204" pitchFamily="18" charset="0"/>
                          </a:rPr>
                          <m:t>𝑳𝒄</m:t>
                        </m:r>
                        <m:r>
                          <a:rPr lang="en-SG" sz="2000" b="1" i="1" smtClean="0">
                            <a:solidFill>
                              <a:schemeClr val="tx1"/>
                            </a:solidFill>
                            <a:latin typeface="Cambria Math" panose="02040503050406030204" pitchFamily="18" charset="0"/>
                            <a:ea typeface="Cambria Math" panose="02040503050406030204" pitchFamily="18" charset="0"/>
                          </a:rPr>
                          <m:t>: </m:t>
                        </m:r>
                        <m:nary>
                          <m:naryPr>
                            <m:chr m:val="∑"/>
                            <m:ctrlPr>
                              <a:rPr lang="en-SG" sz="2000" b="1" i="1" smtClean="0">
                                <a:solidFill>
                                  <a:schemeClr val="tx1"/>
                                </a:solidFill>
                                <a:latin typeface="Cambria Math" panose="02040503050406030204" pitchFamily="18" charset="0"/>
                              </a:rPr>
                            </m:ctrlPr>
                          </m:naryPr>
                          <m:sub>
                            <m:r>
                              <m:rPr>
                                <m:brk m:alnAt="15"/>
                              </m:rPr>
                              <a:rPr lang="en-US" sz="2000" b="1" i="1" smtClean="0">
                                <a:solidFill>
                                  <a:schemeClr val="tx1"/>
                                </a:solidFill>
                                <a:latin typeface="Cambria Math" panose="02040503050406030204" pitchFamily="18" charset="0"/>
                              </a:rPr>
                              <m:t>𝒘</m:t>
                            </m:r>
                            <m:r>
                              <a:rPr lang="en-US" sz="2000" b="1" i="1"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𝑸𝒉</m:t>
                            </m:r>
                          </m:sub>
                          <m:sup/>
                          <m:e>
                            <m:r>
                              <a:rPr lang="en-US" sz="2000" b="1" i="1" smtClean="0">
                                <a:solidFill>
                                  <a:schemeClr val="tx1"/>
                                </a:solidFill>
                                <a:latin typeface="Cambria Math" panose="02040503050406030204" pitchFamily="18" charset="0"/>
                              </a:rPr>
                              <m:t>𝒚</m:t>
                            </m:r>
                            <m:r>
                              <a:rPr lang="en-US" sz="2000" b="1" i="1" baseline="-25000" smtClean="0">
                                <a:solidFill>
                                  <a:schemeClr val="tx1"/>
                                </a:solidFill>
                                <a:latin typeface="Cambria Math" panose="02040503050406030204" pitchFamily="18" charset="0"/>
                              </a:rPr>
                              <m:t>𝒋𝒘</m:t>
                            </m:r>
                            <m:r>
                              <a:rPr lang="en-US" sz="2000" b="1" i="1" smtClean="0">
                                <a:solidFill>
                                  <a:schemeClr val="tx1"/>
                                </a:solidFill>
                                <a:latin typeface="Cambria Math" panose="02040503050406030204" pitchFamily="18" charset="0"/>
                              </a:rPr>
                              <m:t>𝒃</m:t>
                            </m:r>
                            <m:r>
                              <a:rPr lang="en-US" sz="2000" b="1" i="1" baseline="-25000" smtClean="0">
                                <a:solidFill>
                                  <a:schemeClr val="tx1"/>
                                </a:solidFill>
                                <a:latin typeface="Cambria Math" panose="02040503050406030204" pitchFamily="18" charset="0"/>
                              </a:rPr>
                              <m:t>𝒋</m:t>
                            </m:r>
                            <m:r>
                              <a:rPr lang="en-SG"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𝑩</m:t>
                            </m:r>
                            <m:r>
                              <a:rPr lang="en-US" sz="2000" b="1" i="1" baseline="-25000" smtClean="0">
                                <a:solidFill>
                                  <a:schemeClr val="tx1"/>
                                </a:solidFill>
                                <a:latin typeface="Cambria Math" panose="02040503050406030204" pitchFamily="18" charset="0"/>
                                <a:ea typeface="Cambria Math" panose="02040503050406030204" pitchFamily="18" charset="0"/>
                              </a:rPr>
                              <m:t>𝒗</m:t>
                            </m:r>
                            <m:r>
                              <a:rPr lang="en-US" sz="2000" b="1" i="1" smtClean="0">
                                <a:solidFill>
                                  <a:schemeClr val="tx1"/>
                                </a:solidFill>
                                <a:latin typeface="Cambria Math" panose="02040503050406030204" pitchFamily="18" charset="0"/>
                                <a:ea typeface="Cambria Math" panose="02040503050406030204" pitchFamily="18" charset="0"/>
                              </a:rPr>
                              <m:t> ,</m:t>
                            </m:r>
                            <m:r>
                              <a:rPr lang="en-SG" sz="2000" b="1" i="1">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𝒋</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𝑳𝒉</m:t>
                            </m:r>
                          </m:e>
                        </m:nary>
                      </m:oMath>
                    </m:oMathPara>
                  </a14:m>
                  <a:endParaRPr lang="en-SG" sz="2000" b="1"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6094411" y="2920208"/>
                  <a:ext cx="4438010" cy="1018227"/>
                </a:xfrm>
                <a:prstGeom prst="rect">
                  <a:avLst/>
                </a:prstGeom>
                <a:blipFill rotWithShape="0">
                  <a:blip r:embed="rId5"/>
                  <a:stretch>
                    <a:fillRect/>
                  </a:stretch>
                </a:blipFill>
              </p:spPr>
              <p:txBody>
                <a:bodyPr/>
                <a:lstStyle/>
                <a:p>
                  <a:r>
                    <a:rPr lang="en-US">
                      <a:noFill/>
                    </a:rPr>
                    <a:t> </a:t>
                  </a:r>
                </a:p>
              </p:txBody>
            </p:sp>
          </mc:Fallback>
        </mc:AlternateContent>
      </p:grpSp>
      <p:grpSp>
        <p:nvGrpSpPr>
          <p:cNvPr id="15" name="Group 14"/>
          <p:cNvGrpSpPr/>
          <p:nvPr/>
        </p:nvGrpSpPr>
        <p:grpSpPr>
          <a:xfrm>
            <a:off x="1361020" y="5665264"/>
            <a:ext cx="9941442" cy="1354428"/>
            <a:chOff x="1361020" y="2920208"/>
            <a:chExt cx="9941442" cy="1354428"/>
          </a:xfrm>
        </p:grpSpPr>
        <p:sp>
          <p:nvSpPr>
            <p:cNvPr id="16" name="TextBox 15"/>
            <p:cNvSpPr txBox="1"/>
            <p:nvPr/>
          </p:nvSpPr>
          <p:spPr>
            <a:xfrm>
              <a:off x="1361020" y="3197418"/>
              <a:ext cx="9941442" cy="1077218"/>
            </a:xfrm>
            <a:prstGeom prst="rect">
              <a:avLst/>
            </a:prstGeom>
            <a:noFill/>
          </p:spPr>
          <p:txBody>
            <a:bodyPr wrap="square" rtlCol="0">
              <a:spAutoFit/>
            </a:bodyPr>
            <a:lstStyle/>
            <a:p>
              <a:r>
                <a:rPr lang="en-SG" sz="2400" b="1" dirty="0"/>
                <a:t>4) </a:t>
              </a:r>
              <a:r>
                <a:rPr lang="en-SG" sz="2400" dirty="0"/>
                <a:t>TCAM capacity constraint</a:t>
              </a:r>
            </a:p>
            <a:p>
              <a:endParaRPr lang="en-SG" sz="2000" dirty="0"/>
            </a:p>
            <a:p>
              <a:endParaRPr lang="en-SG" sz="2000" dirty="0"/>
            </a:p>
          </p:txBody>
        </p:sp>
        <mc:AlternateContent xmlns:mc="http://schemas.openxmlformats.org/markup-compatibility/2006" xmlns:a14="http://schemas.microsoft.com/office/drawing/2010/main">
          <mc:Choice Requires="a14">
            <p:sp>
              <p:nvSpPr>
                <p:cNvPr id="17" name="Rectangle 16"/>
                <p:cNvSpPr/>
                <p:nvPr/>
              </p:nvSpPr>
              <p:spPr>
                <a:xfrm>
                  <a:off x="5114925" y="2920208"/>
                  <a:ext cx="5518101" cy="101822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SG" sz="2000" b="1" i="1" smtClean="0">
                                <a:solidFill>
                                  <a:schemeClr val="tx1"/>
                                </a:solidFill>
                                <a:latin typeface="Cambria Math" panose="02040503050406030204" pitchFamily="18" charset="0"/>
                              </a:rPr>
                            </m:ctrlPr>
                          </m:naryPr>
                          <m:sub>
                            <m:r>
                              <m:rPr>
                                <m:brk m:alnAt="15"/>
                              </m:rPr>
                              <a:rPr lang="en-US" sz="2000" b="1" i="1" smtClean="0">
                                <a:solidFill>
                                  <a:schemeClr val="tx1"/>
                                </a:solidFill>
                                <a:latin typeface="Cambria Math" panose="02040503050406030204" pitchFamily="18" charset="0"/>
                              </a:rPr>
                              <m:t>𝒊</m:t>
                            </m:r>
                            <m:r>
                              <a:rPr lang="en-SG" sz="2000" b="1" i="1"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rPr>
                              <m:t>𝑳</m:t>
                            </m:r>
                            <m:r>
                              <a:rPr lang="en-US" sz="2000" b="1" i="1" baseline="-25000" smtClean="0">
                                <a:solidFill>
                                  <a:schemeClr val="tx1"/>
                                </a:solidFill>
                                <a:latin typeface="Cambria Math" panose="02040503050406030204" pitchFamily="18" charset="0"/>
                              </a:rPr>
                              <m:t>𝒄</m:t>
                            </m:r>
                          </m:sub>
                          <m:sup/>
                          <m:e>
                            <m:nary>
                              <m:naryPr>
                                <m:chr m:val="∑"/>
                                <m:ctrlPr>
                                  <a:rPr lang="en-SG" sz="2000" b="1" i="1" smtClean="0">
                                    <a:solidFill>
                                      <a:schemeClr val="tx1"/>
                                    </a:solidFill>
                                    <a:latin typeface="Cambria Math" panose="02040503050406030204" pitchFamily="18" charset="0"/>
                                  </a:rPr>
                                </m:ctrlPr>
                              </m:naryPr>
                              <m:sub>
                                <m:r>
                                  <m:rPr>
                                    <m:brk m:alnAt="15"/>
                                  </m:rPr>
                                  <a:rPr lang="en-US" sz="2000" b="1" i="1" smtClean="0">
                                    <a:solidFill>
                                      <a:schemeClr val="tx1"/>
                                    </a:solidFill>
                                    <a:latin typeface="Cambria Math" panose="02040503050406030204" pitchFamily="18" charset="0"/>
                                  </a:rPr>
                                  <m:t>𝒗</m:t>
                                </m:r>
                                <m:r>
                                  <a:rPr lang="en-US" sz="2000" b="1" i="1" smtClean="0">
                                    <a:solidFill>
                                      <a:schemeClr val="tx1"/>
                                    </a:solidFill>
                                    <a:latin typeface="Cambria Math" panose="02040503050406030204" pitchFamily="18" charset="0"/>
                                  </a:rPr>
                                  <m:t> </m:t>
                                </m:r>
                                <m:r>
                                  <a:rPr lang="en-SG"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𝑸</m:t>
                                </m:r>
                                <m:r>
                                  <a:rPr lang="en-US" sz="2000" b="1" i="1" kern="1800" spc="-1000" baseline="30000" smtClean="0">
                                    <a:solidFill>
                                      <a:schemeClr val="tx1"/>
                                    </a:solidFill>
                                    <a:latin typeface="Cambria Math" panose="02040503050406030204" pitchFamily="18" charset="0"/>
                                    <a:ea typeface="Cambria Math" panose="02040503050406030204" pitchFamily="18" charset="0"/>
                                  </a:rPr>
                                  <m:t>𝒓</m:t>
                                </m:r>
                                <m:r>
                                  <a:rPr lang="en-US" sz="2000" b="1" i="1" spc="-500" baseline="-25000" smtClean="0">
                                    <a:solidFill>
                                      <a:schemeClr val="tx1"/>
                                    </a:solidFill>
                                    <a:latin typeface="Cambria Math" panose="02040503050406030204" pitchFamily="18" charset="0"/>
                                    <a:ea typeface="Cambria Math" panose="02040503050406030204" pitchFamily="18" charset="0"/>
                                  </a:rPr>
                                  <m:t>𝒄</m:t>
                                </m:r>
                              </m:sub>
                              <m:sup/>
                              <m:e>
                                <m:r>
                                  <a:rPr lang="en-US" sz="2000" b="1" i="1" smtClean="0">
                                    <a:solidFill>
                                      <a:schemeClr val="tx1"/>
                                    </a:solidFill>
                                    <a:latin typeface="Cambria Math" panose="02040503050406030204" pitchFamily="18" charset="0"/>
                                    <a:ea typeface="Cambria Math" panose="02040503050406030204" pitchFamily="18" charset="0"/>
                                  </a:rPr>
                                  <m:t>𝒙</m:t>
                                </m:r>
                                <m:r>
                                  <a:rPr lang="en-SG" sz="2000" b="1" i="1" baseline="-25000">
                                    <a:solidFill>
                                      <a:schemeClr val="tx1"/>
                                    </a:solidFill>
                                    <a:latin typeface="Cambria Math" panose="02040503050406030204" pitchFamily="18" charset="0"/>
                                  </a:rPr>
                                  <m:t>𝒊</m:t>
                                </m:r>
                                <m:r>
                                  <a:rPr lang="en-US" sz="2000" b="1" i="1" baseline="-25000" smtClean="0">
                                    <a:solidFill>
                                      <a:schemeClr val="tx1"/>
                                    </a:solidFill>
                                    <a:latin typeface="Cambria Math" panose="02040503050406030204" pitchFamily="18" charset="0"/>
                                  </a:rPr>
                                  <m:t>𝒗</m:t>
                                </m:r>
                                <m:r>
                                  <a:rPr lang="en-US" sz="2000" b="1" i="1" smtClean="0">
                                    <a:solidFill>
                                      <a:schemeClr val="tx1"/>
                                    </a:solidFill>
                                    <a:latin typeface="Cambria Math" panose="02040503050406030204" pitchFamily="18" charset="0"/>
                                  </a:rPr>
                                  <m:t>𝒕</m:t>
                                </m:r>
                                <m:d>
                                  <m:dPr>
                                    <m:ctrlPr>
                                      <a:rPr lang="en-US" sz="2000" b="1" i="1" smtClean="0">
                                        <a:solidFill>
                                          <a:schemeClr val="tx1"/>
                                        </a:solidFill>
                                        <a:latin typeface="Cambria Math" panose="02040503050406030204" pitchFamily="18" charset="0"/>
                                      </a:rPr>
                                    </m:ctrlPr>
                                  </m:dPr>
                                  <m:e>
                                    <m:r>
                                      <a:rPr lang="en-US" sz="2000" b="1" i="1" smtClean="0">
                                        <a:solidFill>
                                          <a:schemeClr val="tx1"/>
                                        </a:solidFill>
                                        <a:latin typeface="Cambria Math" panose="02040503050406030204" pitchFamily="18" charset="0"/>
                                      </a:rPr>
                                      <m:t>𝒊</m:t>
                                    </m:r>
                                  </m:e>
                                </m:d>
                                <m:r>
                                  <a:rPr lang="en-US" sz="2000" b="1" i="1" smtClean="0">
                                    <a:solidFill>
                                      <a:schemeClr val="tx1"/>
                                    </a:solidFill>
                                    <a:latin typeface="Cambria Math" panose="02040503050406030204" pitchFamily="18" charset="0"/>
                                  </a:rPr>
                                  <m:t>+</m:t>
                                </m:r>
                              </m:e>
                            </m:nary>
                          </m:e>
                        </m:nary>
                        <m:nary>
                          <m:naryPr>
                            <m:chr m:val="∑"/>
                            <m:ctrlPr>
                              <a:rPr lang="en-SG" sz="2000" b="1" i="1">
                                <a:latin typeface="Cambria Math" panose="02040503050406030204" pitchFamily="18" charset="0"/>
                              </a:rPr>
                            </m:ctrlPr>
                          </m:naryPr>
                          <m:sub>
                            <m:r>
                              <m:rPr>
                                <m:brk m:alnAt="15"/>
                              </m:rPr>
                              <a:rPr lang="en-US" sz="2000" b="1" i="1" smtClean="0">
                                <a:latin typeface="Cambria Math" panose="02040503050406030204" pitchFamily="18" charset="0"/>
                              </a:rPr>
                              <m:t>𝒋</m:t>
                            </m:r>
                            <m:r>
                              <a:rPr lang="en-SG" sz="2000" b="1" i="1">
                                <a:latin typeface="Cambria Math" panose="02040503050406030204" pitchFamily="18" charset="0"/>
                              </a:rPr>
                              <m:t> ∈</m:t>
                            </m:r>
                            <m:r>
                              <a:rPr lang="en-US" sz="2000" b="1" i="1">
                                <a:latin typeface="Cambria Math" panose="02040503050406030204" pitchFamily="18" charset="0"/>
                              </a:rPr>
                              <m:t>𝑳</m:t>
                            </m:r>
                            <m:r>
                              <a:rPr lang="en-US" sz="2000" b="1" i="1" baseline="-25000" smtClean="0">
                                <a:latin typeface="Cambria Math" panose="02040503050406030204" pitchFamily="18" charset="0"/>
                              </a:rPr>
                              <m:t>𝒉</m:t>
                            </m:r>
                          </m:sub>
                          <m:sup/>
                          <m:e>
                            <m:nary>
                              <m:naryPr>
                                <m:chr m:val="∑"/>
                                <m:ctrlPr>
                                  <a:rPr lang="en-SG" sz="2000" b="1" i="1">
                                    <a:latin typeface="Cambria Math" panose="02040503050406030204" pitchFamily="18" charset="0"/>
                                  </a:rPr>
                                </m:ctrlPr>
                              </m:naryPr>
                              <m:sub>
                                <m:r>
                                  <m:rPr>
                                    <m:brk m:alnAt="15"/>
                                  </m:rPr>
                                  <a:rPr lang="en-US" sz="2000" b="1" i="1" smtClean="0">
                                    <a:latin typeface="Cambria Math" panose="02040503050406030204" pitchFamily="18" charset="0"/>
                                  </a:rPr>
                                  <m:t>𝒘</m:t>
                                </m:r>
                                <m:r>
                                  <a:rPr lang="en-US" sz="2000" b="1" i="1">
                                    <a:latin typeface="Cambria Math" panose="02040503050406030204" pitchFamily="18" charset="0"/>
                                  </a:rPr>
                                  <m:t> </m:t>
                                </m:r>
                                <m:r>
                                  <a:rPr lang="en-SG"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𝑸</m:t>
                                </m:r>
                                <m:r>
                                  <a:rPr lang="en-US" sz="2000" b="1" i="1" kern="1800" spc="-1000" baseline="30000" smtClean="0">
                                    <a:latin typeface="Cambria Math" panose="02040503050406030204" pitchFamily="18" charset="0"/>
                                    <a:ea typeface="Cambria Math" panose="02040503050406030204" pitchFamily="18" charset="0"/>
                                  </a:rPr>
                                  <m:t>𝒓</m:t>
                                </m:r>
                                <m:r>
                                  <a:rPr lang="en-US" sz="2000" b="1" i="1" spc="-500" baseline="-25000" smtClean="0">
                                    <a:latin typeface="Cambria Math" panose="02040503050406030204" pitchFamily="18" charset="0"/>
                                    <a:ea typeface="Cambria Math" panose="02040503050406030204" pitchFamily="18" charset="0"/>
                                  </a:rPr>
                                  <m:t>𝒉</m:t>
                                </m:r>
                              </m:sub>
                              <m:sup/>
                              <m:e>
                                <m:r>
                                  <a:rPr lang="en-US" sz="2000" b="1" i="1" smtClean="0">
                                    <a:latin typeface="Cambria Math" panose="02040503050406030204" pitchFamily="18" charset="0"/>
                                    <a:ea typeface="Cambria Math" panose="02040503050406030204" pitchFamily="18" charset="0"/>
                                  </a:rPr>
                                  <m:t>𝒚</m:t>
                                </m:r>
                                <m:r>
                                  <a:rPr lang="en-US" sz="2000" b="1" i="1" baseline="-25000" smtClean="0">
                                    <a:latin typeface="Cambria Math" panose="02040503050406030204" pitchFamily="18" charset="0"/>
                                  </a:rPr>
                                  <m:t>𝒋𝒘</m:t>
                                </m:r>
                                <m:r>
                                  <a:rPr lang="en-US" sz="2000" b="1" i="1">
                                    <a:latin typeface="Cambria Math" panose="02040503050406030204" pitchFamily="18" charset="0"/>
                                  </a:rPr>
                                  <m:t>𝒕</m:t>
                                </m:r>
                                <m:d>
                                  <m:dPr>
                                    <m:ctrlPr>
                                      <a:rPr lang="en-US" sz="2000" b="1" i="1">
                                        <a:latin typeface="Cambria Math" panose="02040503050406030204" pitchFamily="18" charset="0"/>
                                      </a:rPr>
                                    </m:ctrlPr>
                                  </m:dPr>
                                  <m:e>
                                    <m:r>
                                      <a:rPr lang="en-US" sz="2000" b="1" i="1">
                                        <a:latin typeface="Cambria Math" panose="02040503050406030204" pitchFamily="18" charset="0"/>
                                      </a:rPr>
                                      <m:t>𝒊</m:t>
                                    </m:r>
                                  </m:e>
                                </m:d>
                                <m:r>
                                  <a:rPr lang="en-US" sz="2000" b="1" i="1" smtClean="0">
                                    <a:latin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𝑵𝒓</m:t>
                                </m:r>
                                <m:r>
                                  <a:rPr lang="en-US" sz="2000" b="1" i="1" baseline="30000" smtClean="0">
                                    <a:latin typeface="Cambria Math" panose="02040503050406030204" pitchFamily="18" charset="0"/>
                                    <a:ea typeface="Cambria Math" panose="02040503050406030204" pitchFamily="18" charset="0"/>
                                  </a:rPr>
                                  <m:t> </m:t>
                                </m:r>
                              </m:e>
                            </m:nary>
                            <m:r>
                              <a:rPr lang="en-US" sz="2000" b="1" i="1">
                                <a:latin typeface="Cambria Math" panose="02040503050406030204" pitchFamily="18" charset="0"/>
                              </a:rPr>
                              <m:t>,</m:t>
                            </m:r>
                            <m:r>
                              <a:rPr lang="en-SG" sz="2000" b="1" i="1">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𝒓</m:t>
                            </m:r>
                            <m:r>
                              <a:rPr lang="en-SG" sz="2000" b="1" i="1">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𝑹</m:t>
                            </m:r>
                          </m:e>
                        </m:nary>
                      </m:oMath>
                    </m:oMathPara>
                  </a14:m>
                  <a:endParaRPr lang="en-SG" sz="2000" b="1" dirty="0"/>
                </a:p>
              </p:txBody>
            </p:sp>
          </mc:Choice>
          <mc:Fallback xmlns="">
            <p:sp>
              <p:nvSpPr>
                <p:cNvPr id="17" name="Rectangle 16"/>
                <p:cNvSpPr>
                  <a:spLocks noRot="1" noChangeAspect="1" noMove="1" noResize="1" noEditPoints="1" noAdjustHandles="1" noChangeArrowheads="1" noChangeShapeType="1" noTextEdit="1"/>
                </p:cNvSpPr>
                <p:nvPr/>
              </p:nvSpPr>
              <p:spPr>
                <a:xfrm>
                  <a:off x="5114925" y="2920208"/>
                  <a:ext cx="5518101" cy="1018227"/>
                </a:xfrm>
                <a:prstGeom prst="rect">
                  <a:avLst/>
                </a:prstGeom>
                <a:blipFill rotWithShape="0">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7817696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BNV Mapper - Constraints</a:t>
            </a:r>
          </a:p>
        </p:txBody>
      </p:sp>
      <p:sp>
        <p:nvSpPr>
          <p:cNvPr id="4" name="TextBox 3"/>
          <p:cNvSpPr txBox="1"/>
          <p:nvPr/>
        </p:nvSpPr>
        <p:spPr>
          <a:xfrm>
            <a:off x="1307169" y="1812207"/>
            <a:ext cx="9941442" cy="1200329"/>
          </a:xfrm>
          <a:prstGeom prst="rect">
            <a:avLst/>
          </a:prstGeom>
          <a:noFill/>
        </p:spPr>
        <p:txBody>
          <a:bodyPr wrap="square" rtlCol="0">
            <a:spAutoFit/>
          </a:bodyPr>
          <a:lstStyle/>
          <a:p>
            <a:r>
              <a:rPr lang="en-SG" sz="2400" b="1" dirty="0"/>
              <a:t>5) </a:t>
            </a:r>
            <a:r>
              <a:rPr lang="en-SG" sz="2400" dirty="0"/>
              <a:t>One Big Switch Abstraction:</a:t>
            </a:r>
          </a:p>
          <a:p>
            <a:endParaRPr lang="en-SG" sz="2400" dirty="0"/>
          </a:p>
          <a:p>
            <a:endParaRPr lang="en-SG" sz="2400" dirty="0"/>
          </a:p>
        </p:txBody>
      </p:sp>
      <mc:AlternateContent xmlns:mc="http://schemas.openxmlformats.org/markup-compatibility/2006" xmlns:a14="http://schemas.microsoft.com/office/drawing/2010/main">
        <mc:Choice Requires="a14">
          <p:sp>
            <p:nvSpPr>
              <p:cNvPr id="5" name="Rectangle 4"/>
              <p:cNvSpPr/>
              <p:nvPr/>
            </p:nvSpPr>
            <p:spPr>
              <a:xfrm>
                <a:off x="3385685" y="2688270"/>
                <a:ext cx="7135415" cy="1018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𝒁</m:t>
                          </m:r>
                          <m:r>
                            <a:rPr lang="en-US" sz="2000" b="1" i="1" baseline="-25000" smtClean="0">
                              <a:solidFill>
                                <a:schemeClr val="tx1"/>
                              </a:solidFill>
                              <a:latin typeface="Cambria Math" panose="02040503050406030204" pitchFamily="18" charset="0"/>
                            </a:rPr>
                            <m:t>𝒎𝒏</m:t>
                          </m:r>
                        </m:e>
                        <m:sup/>
                      </m:sSup>
                      <m:r>
                        <a:rPr lang="pt-BR" sz="2000" b="1" i="1" smtClean="0">
                          <a:solidFill>
                            <a:schemeClr val="tx1"/>
                          </a:solidFill>
                          <a:latin typeface="Cambria Math" panose="02040503050406030204" pitchFamily="18" charset="0"/>
                        </a:rPr>
                        <m:t>=</m:t>
                      </m:r>
                      <m:nary>
                        <m:naryPr>
                          <m:chr m:val="∑"/>
                          <m:ctrlPr>
                            <a:rPr lang="pt-BR" sz="2000" b="1" i="1" smtClean="0">
                              <a:solidFill>
                                <a:schemeClr val="tx1"/>
                              </a:solidFill>
                              <a:latin typeface="Cambria Math" panose="02040503050406030204" pitchFamily="18" charset="0"/>
                            </a:rPr>
                          </m:ctrlPr>
                        </m:naryPr>
                        <m:sub>
                          <m:r>
                            <m:rPr>
                              <m:brk m:alnAt="23"/>
                            </m:rPr>
                            <a:rPr lang="en-US" sz="2000" b="1" i="1" smtClean="0">
                              <a:solidFill>
                                <a:schemeClr val="tx1"/>
                              </a:solidFill>
                              <a:latin typeface="Cambria Math" panose="02040503050406030204" pitchFamily="18" charset="0"/>
                            </a:rPr>
                            <m:t>𝒗</m:t>
                          </m:r>
                          <m:r>
                            <a:rPr lang="en-US" sz="2000" b="1" i="1"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𝑸𝒄</m:t>
                          </m:r>
                        </m:sub>
                        <m:sup/>
                        <m:e>
                          <m:r>
                            <a:rPr lang="en-US" sz="2000" b="1" i="1" smtClean="0">
                              <a:solidFill>
                                <a:schemeClr val="tx1"/>
                              </a:solidFill>
                              <a:latin typeface="Cambria Math" panose="02040503050406030204" pitchFamily="18" charset="0"/>
                            </a:rPr>
                            <m:t>𝒙</m:t>
                          </m:r>
                          <m:r>
                            <a:rPr lang="en-US" sz="2000" b="1" i="1" baseline="-25000" smtClean="0">
                              <a:solidFill>
                                <a:schemeClr val="tx1"/>
                              </a:solidFill>
                              <a:latin typeface="Cambria Math" panose="02040503050406030204" pitchFamily="18" charset="0"/>
                            </a:rPr>
                            <m:t>𝒊𝒗</m:t>
                          </m:r>
                          <m:r>
                            <a:rPr lang="en-US" sz="2000" b="1" i="1" smtClean="0">
                              <a:solidFill>
                                <a:schemeClr val="tx1"/>
                              </a:solidFill>
                              <a:latin typeface="Cambria Math" panose="02040503050406030204" pitchFamily="18" charset="0"/>
                            </a:rPr>
                            <m:t>𝒃</m:t>
                          </m:r>
                          <m:r>
                            <a:rPr lang="en-US" sz="2000" b="1" i="1" baseline="-25000" smtClean="0">
                              <a:solidFill>
                                <a:schemeClr val="tx1"/>
                              </a:solidFill>
                              <a:latin typeface="Cambria Math" panose="02040503050406030204" pitchFamily="18" charset="0"/>
                            </a:rPr>
                            <m:t>𝒊</m:t>
                          </m:r>
                          <m:r>
                            <a:rPr lang="en-US" sz="2000" b="1" i="1" smtClean="0">
                              <a:solidFill>
                                <a:schemeClr val="tx1"/>
                              </a:solidFill>
                              <a:latin typeface="Cambria Math" panose="02040503050406030204" pitchFamily="18" charset="0"/>
                            </a:rPr>
                            <m:t>+ </m:t>
                          </m:r>
                        </m:e>
                      </m:nary>
                      <m:nary>
                        <m:naryPr>
                          <m:chr m:val="∑"/>
                          <m:ctrlPr>
                            <a:rPr lang="pt-BR" sz="2000" b="1" i="1">
                              <a:latin typeface="Cambria Math" panose="02040503050406030204" pitchFamily="18" charset="0"/>
                            </a:rPr>
                          </m:ctrlPr>
                        </m:naryPr>
                        <m:sub>
                          <m:r>
                            <m:rPr>
                              <m:brk m:alnAt="15"/>
                            </m:rPr>
                            <a:rPr lang="en-US" sz="2000" b="1" i="1" smtClean="0">
                              <a:latin typeface="Cambria Math" panose="02040503050406030204" pitchFamily="18" charset="0"/>
                            </a:rPr>
                            <m:t>𝒘</m:t>
                          </m:r>
                          <m:r>
                            <a:rPr lang="en-US" sz="2000" b="1" i="1">
                              <a:latin typeface="Cambria Math" panose="02040503050406030204" pitchFamily="18" charset="0"/>
                            </a:rPr>
                            <m:t> ∈</m:t>
                          </m:r>
                          <m:r>
                            <a:rPr lang="en-US" sz="2000" b="1" i="1">
                              <a:latin typeface="Cambria Math" panose="02040503050406030204" pitchFamily="18" charset="0"/>
                              <a:ea typeface="Cambria Math" panose="02040503050406030204" pitchFamily="18" charset="0"/>
                            </a:rPr>
                            <m:t>𝑸</m:t>
                          </m:r>
                          <m:r>
                            <a:rPr lang="en-US" sz="2000" b="1" i="1" baseline="-25000" smtClean="0">
                              <a:latin typeface="Cambria Math" panose="02040503050406030204" pitchFamily="18" charset="0"/>
                              <a:ea typeface="Cambria Math" panose="02040503050406030204" pitchFamily="18" charset="0"/>
                            </a:rPr>
                            <m:t>𝒉</m:t>
                          </m:r>
                        </m:sub>
                        <m:sup/>
                        <m:e>
                          <m:r>
                            <a:rPr lang="en-US" sz="2000" b="1" i="1" smtClean="0">
                              <a:latin typeface="Cambria Math" panose="02040503050406030204" pitchFamily="18" charset="0"/>
                              <a:ea typeface="Cambria Math" panose="02040503050406030204" pitchFamily="18" charset="0"/>
                            </a:rPr>
                            <m:t>𝒚</m:t>
                          </m:r>
                          <m:r>
                            <a:rPr lang="en-US" sz="2000" b="1" i="1" baseline="-25000" smtClean="0">
                              <a:latin typeface="Cambria Math" panose="02040503050406030204" pitchFamily="18" charset="0"/>
                              <a:ea typeface="Cambria Math" panose="02040503050406030204" pitchFamily="18" charset="0"/>
                            </a:rPr>
                            <m:t>𝒋𝒘</m:t>
                          </m:r>
                          <m:r>
                            <a:rPr lang="en-US" sz="2000" b="1" i="1">
                              <a:latin typeface="Cambria Math" panose="02040503050406030204" pitchFamily="18" charset="0"/>
                            </a:rPr>
                            <m:t>𝒃</m:t>
                          </m:r>
                          <m:r>
                            <a:rPr lang="en-US" sz="2000" b="1" i="1" baseline="-25000" smtClean="0">
                              <a:latin typeface="Cambria Math" panose="02040503050406030204" pitchFamily="18" charset="0"/>
                            </a:rPr>
                            <m:t>𝒋</m:t>
                          </m:r>
                          <m:r>
                            <a:rPr lang="en-US" sz="2000" b="1" i="1" smtClean="0">
                              <a:latin typeface="Cambria Math" panose="02040503050406030204" pitchFamily="18" charset="0"/>
                            </a:rPr>
                            <m:t>   , </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𝒊</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𝑳𝒄𝒎</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𝒋</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𝑳𝒉𝒎</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𝒎</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𝒏</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𝑺</m:t>
                          </m:r>
                        </m:e>
                      </m:nary>
                    </m:oMath>
                  </m:oMathPara>
                </a14:m>
                <a:endParaRPr lang="en-SG" sz="2000" b="1"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385685" y="2688270"/>
                <a:ext cx="7135415" cy="101822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021676" y="4997677"/>
                <a:ext cx="5048305" cy="4268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𝑴</m:t>
                          </m:r>
                          <m:r>
                            <a:rPr lang="en-US" sz="2000" b="1" i="1" spc="-1000" baseline="30000" smtClean="0">
                              <a:solidFill>
                                <a:schemeClr val="tx1"/>
                              </a:solidFill>
                              <a:latin typeface="Cambria Math" panose="02040503050406030204" pitchFamily="18" charset="0"/>
                            </a:rPr>
                            <m:t>𝒎</m:t>
                          </m:r>
                          <m:r>
                            <a:rPr lang="en-US" sz="2000" b="1" i="1" spc="-500" baseline="-25000" smtClean="0">
                              <a:solidFill>
                                <a:schemeClr val="tx1"/>
                              </a:solidFill>
                              <a:latin typeface="Cambria Math" panose="02040503050406030204" pitchFamily="18" charset="0"/>
                            </a:rPr>
                            <m:t>𝒑𝒒</m:t>
                          </m:r>
                        </m:e>
                        <m:sup/>
                      </m:sSup>
                      <m:r>
                        <a:rPr lang="pt-BR"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𝒎𝒊𝒏</m:t>
                      </m:r>
                      <m:r>
                        <a:rPr lang="en-US" sz="2000" b="1" i="1" smtClean="0">
                          <a:solidFill>
                            <a:schemeClr val="tx1"/>
                          </a:solidFill>
                          <a:latin typeface="Cambria Math" panose="02040503050406030204" pitchFamily="18" charset="0"/>
                        </a:rPr>
                        <m:t> </m:t>
                      </m:r>
                      <m:d>
                        <m:dPr>
                          <m:ctrlPr>
                            <a:rPr lang="en-US" sz="2000" b="1" i="1" smtClean="0">
                              <a:solidFill>
                                <a:schemeClr val="tx1"/>
                              </a:solidFill>
                              <a:latin typeface="Cambria Math" panose="02040503050406030204" pitchFamily="18" charset="0"/>
                            </a:rPr>
                          </m:ctrlPr>
                        </m:dPr>
                        <m:e>
                          <m:r>
                            <a:rPr lang="en-US" sz="2000" b="1" i="1" smtClean="0">
                              <a:solidFill>
                                <a:schemeClr val="tx1"/>
                              </a:solidFill>
                              <a:latin typeface="Cambria Math" panose="02040503050406030204" pitchFamily="18" charset="0"/>
                            </a:rPr>
                            <m:t>𝒁</m:t>
                          </m:r>
                          <m:r>
                            <a:rPr lang="en-US" sz="2000" b="1" i="1" baseline="-25000" smtClean="0">
                              <a:solidFill>
                                <a:schemeClr val="tx1"/>
                              </a:solidFill>
                              <a:latin typeface="Cambria Math" panose="02040503050406030204" pitchFamily="18" charset="0"/>
                            </a:rPr>
                            <m:t>𝒎𝒑</m:t>
                          </m:r>
                          <m:r>
                            <a:rPr lang="en-US" sz="2000" b="1" i="1"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rPr>
                            <m:t>𝒁𝒎𝒒</m:t>
                          </m:r>
                        </m:e>
                      </m:d>
                      <m:r>
                        <a:rPr lang="en-US" sz="2000" b="1" i="1"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𝒎</m:t>
                      </m:r>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𝑺</m:t>
                      </m:r>
                      <m:r>
                        <a:rPr lang="en-US" sz="2000" b="1" i="1" smtClean="0">
                          <a:solidFill>
                            <a:schemeClr val="tx1"/>
                          </a:solidFill>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𝒑</m:t>
                      </m:r>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𝒒</m:t>
                      </m:r>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𝑹</m:t>
                      </m:r>
                      <m:r>
                        <a:rPr lang="en-US" sz="2000" b="1" i="1" baseline="-25000" smtClean="0">
                          <a:solidFill>
                            <a:schemeClr val="tx1"/>
                          </a:solidFill>
                          <a:latin typeface="Cambria Math" panose="02040503050406030204" pitchFamily="18" charset="0"/>
                        </a:rPr>
                        <m:t> </m:t>
                      </m:r>
                    </m:oMath>
                  </m:oMathPara>
                </a14:m>
                <a:endParaRPr lang="en-SG" sz="2000" b="1" baseline="-25000"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4021676" y="4997677"/>
                <a:ext cx="5048305" cy="426848"/>
              </a:xfrm>
              <a:prstGeom prst="rect">
                <a:avLst/>
              </a:prstGeom>
              <a:blipFill rotWithShape="0">
                <a:blip r:embed="rId4"/>
                <a:stretch>
                  <a:fillRect b="-1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880985" y="2321158"/>
                <a:ext cx="557734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Total Bandwidth of </a:t>
                </a:r>
                <a14:m>
                  <m:oMath xmlns:m="http://schemas.openxmlformats.org/officeDocument/2006/math">
                    <m:r>
                      <a:rPr lang="en-US" b="1" i="1" dirty="0" smtClean="0">
                        <a:latin typeface="Cambria Math" panose="02040503050406030204" pitchFamily="18" charset="0"/>
                      </a:rPr>
                      <m:t>𝒗𝒊𝒓𝒕𝒖𝒂𝒍</m:t>
                    </m:r>
                    <m:r>
                      <a:rPr lang="en-US" b="1" i="1" dirty="0" smtClean="0">
                        <a:latin typeface="Cambria Math" panose="02040503050406030204" pitchFamily="18" charset="0"/>
                      </a:rPr>
                      <m:t> </m:t>
                    </m:r>
                    <m:r>
                      <a:rPr lang="en-US" b="1" i="1" dirty="0" smtClean="0">
                        <a:latin typeface="Cambria Math" panose="02040503050406030204" pitchFamily="18" charset="0"/>
                      </a:rPr>
                      <m:t>𝒔𝒘𝒊𝒕𝒄𝒉</m:t>
                    </m:r>
                    <m:r>
                      <a:rPr lang="en-US" b="1" i="1" dirty="0" smtClean="0">
                        <a:latin typeface="Cambria Math" panose="02040503050406030204" pitchFamily="18" charset="0"/>
                      </a:rPr>
                      <m:t> </m:t>
                    </m:r>
                    <m:r>
                      <a:rPr lang="en-US" b="1" i="1" dirty="0" smtClean="0">
                        <a:latin typeface="Cambria Math" panose="02040503050406030204" pitchFamily="18" charset="0"/>
                      </a:rPr>
                      <m:t>𝒎</m:t>
                    </m:r>
                    <m:r>
                      <a:rPr lang="en-US" b="1" i="1" dirty="0" smtClean="0">
                        <a:latin typeface="Cambria Math" panose="02040503050406030204" pitchFamily="18" charset="0"/>
                      </a:rPr>
                      <m:t> </m:t>
                    </m:r>
                  </m:oMath>
                </a14:m>
                <a:r>
                  <a:rPr lang="en-US" b="1" dirty="0"/>
                  <a:t>mapped to n</a:t>
                </a:r>
              </a:p>
            </p:txBody>
          </p:sp>
        </mc:Choice>
        <mc:Fallback xmlns="">
          <p:sp>
            <p:nvSpPr>
              <p:cNvPr id="12" name="TextBox 11"/>
              <p:cNvSpPr txBox="1">
                <a:spLocks noRot="1" noChangeAspect="1" noMove="1" noResize="1" noEditPoints="1" noAdjustHandles="1" noChangeArrowheads="1" noChangeShapeType="1" noTextEdit="1"/>
              </p:cNvSpPr>
              <p:nvPr/>
            </p:nvSpPr>
            <p:spPr>
              <a:xfrm>
                <a:off x="3880985" y="2321158"/>
                <a:ext cx="5577340" cy="369332"/>
              </a:xfrm>
              <a:prstGeom prst="rect">
                <a:avLst/>
              </a:prstGeom>
              <a:blipFill rotWithShape="0">
                <a:blip r:embed="rId5"/>
                <a:stretch>
                  <a:fillRect l="-872" t="-8065"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580946" y="4142504"/>
                <a:ext cx="6177417"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14:m>
                  <m:oMath xmlns:m="http://schemas.openxmlformats.org/officeDocument/2006/math">
                    <m:r>
                      <a:rPr lang="en-US" b="1" i="1" dirty="0" smtClean="0">
                        <a:latin typeface="Cambria Math" panose="02040503050406030204" pitchFamily="18" charset="0"/>
                      </a:rPr>
                      <m:t>𝑹</m:t>
                    </m:r>
                    <m:r>
                      <a:rPr lang="en-US" b="1" i="1" dirty="0" smtClean="0">
                        <a:latin typeface="Cambria Math" panose="02040503050406030204" pitchFamily="18" charset="0"/>
                      </a:rPr>
                      <m:t> </m:t>
                    </m:r>
                    <m:r>
                      <a:rPr lang="en-US" b="1" i="1" dirty="0" smtClean="0">
                        <a:latin typeface="Cambria Math" panose="02040503050406030204" pitchFamily="18" charset="0"/>
                      </a:rPr>
                      <m:t>𝑿</m:t>
                    </m:r>
                    <m:r>
                      <a:rPr lang="en-US" b="1" i="1" dirty="0" smtClean="0">
                        <a:latin typeface="Cambria Math" panose="02040503050406030204" pitchFamily="18" charset="0"/>
                      </a:rPr>
                      <m:t> </m:t>
                    </m:r>
                    <m:r>
                      <a:rPr lang="en-US" b="1" i="1" dirty="0" smtClean="0">
                        <a:latin typeface="Cambria Math" panose="02040503050406030204" pitchFamily="18" charset="0"/>
                      </a:rPr>
                      <m:t>𝑹</m:t>
                    </m:r>
                    <m:r>
                      <a:rPr lang="en-US" b="1" i="1" dirty="0" smtClean="0">
                        <a:latin typeface="Cambria Math" panose="02040503050406030204" pitchFamily="18" charset="0"/>
                      </a:rPr>
                      <m:t> </m:t>
                    </m:r>
                  </m:oMath>
                </a14:m>
                <a:r>
                  <a:rPr lang="en-US" b="1" dirty="0"/>
                  <a:t>Matrix for each </a:t>
                </a:r>
                <a14:m>
                  <m:oMath xmlns:m="http://schemas.openxmlformats.org/officeDocument/2006/math">
                    <m:r>
                      <a:rPr lang="en-US" b="1" i="1" dirty="0" smtClean="0">
                        <a:latin typeface="Cambria Math" panose="02040503050406030204" pitchFamily="18" charset="0"/>
                      </a:rPr>
                      <m:t>𝒎</m:t>
                    </m:r>
                  </m:oMath>
                </a14:m>
                <a:r>
                  <a:rPr lang="en-US" b="1" dirty="0"/>
                  <a:t> : Indicates intra-switch bandwidth to be allocated between two physical switches</a:t>
                </a:r>
              </a:p>
            </p:txBody>
          </p:sp>
        </mc:Choice>
        <mc:Fallback xmlns="">
          <p:sp>
            <p:nvSpPr>
              <p:cNvPr id="19" name="TextBox 18"/>
              <p:cNvSpPr txBox="1">
                <a:spLocks noRot="1" noChangeAspect="1" noMove="1" noResize="1" noEditPoints="1" noAdjustHandles="1" noChangeArrowheads="1" noChangeShapeType="1" noTextEdit="1"/>
              </p:cNvSpPr>
              <p:nvPr/>
            </p:nvSpPr>
            <p:spPr>
              <a:xfrm>
                <a:off x="3580946" y="4142504"/>
                <a:ext cx="6177417" cy="646331"/>
              </a:xfrm>
              <a:prstGeom prst="rect">
                <a:avLst/>
              </a:prstGeom>
              <a:blipFill rotWithShape="0">
                <a:blip r:embed="rId6"/>
                <a:stretch>
                  <a:fillRect l="-689" t="-4630" b="-12963"/>
                </a:stretch>
              </a:blipFill>
            </p:spPr>
            <p:txBody>
              <a:bodyPr/>
              <a:lstStyle/>
              <a:p>
                <a:r>
                  <a:rPr lang="en-US">
                    <a:noFill/>
                  </a:rPr>
                  <a:t> </a:t>
                </a:r>
              </a:p>
            </p:txBody>
          </p:sp>
        </mc:Fallback>
      </mc:AlternateContent>
    </p:spTree>
    <p:extLst>
      <p:ext uri="{BB962C8B-B14F-4D97-AF65-F5344CB8AC3E}">
        <p14:creationId xmlns:p14="http://schemas.microsoft.com/office/powerpoint/2010/main" val="3314203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5"/>
            <a:ext cx="3340012" cy="1325563"/>
          </a:xfrm>
        </p:spPr>
        <p:txBody>
          <a:bodyPr>
            <a:normAutofit fontScale="90000"/>
          </a:bodyPr>
          <a:lstStyle/>
          <a:p>
            <a:r>
              <a:rPr lang="en-US" dirty="0"/>
              <a:t>BNV Mapper – Big Switch Abstraction</a:t>
            </a:r>
          </a:p>
        </p:txBody>
      </p:sp>
      <p:sp>
        <p:nvSpPr>
          <p:cNvPr id="86" name="TextBox 85">
            <a:extLst>
              <a:ext uri="{FF2B5EF4-FFF2-40B4-BE49-F238E27FC236}">
                <a16:creationId xmlns:a16="http://schemas.microsoft.com/office/drawing/2014/main" xmlns="" id="{8CC0C644-801F-4AE7-B1C9-B6F304BACE35}"/>
              </a:ext>
            </a:extLst>
          </p:cNvPr>
          <p:cNvSpPr txBox="1"/>
          <p:nvPr/>
        </p:nvSpPr>
        <p:spPr>
          <a:xfrm>
            <a:off x="3252291" y="4512863"/>
            <a:ext cx="989373" cy="400110"/>
          </a:xfrm>
          <a:prstGeom prst="rect">
            <a:avLst/>
          </a:prstGeom>
          <a:noFill/>
        </p:spPr>
        <p:txBody>
          <a:bodyPr wrap="none" rtlCol="0">
            <a:spAutoFit/>
          </a:bodyPr>
          <a:lstStyle/>
          <a:p>
            <a:r>
              <a:rPr lang="en-US" b="1" dirty="0">
                <a:solidFill>
                  <a:sysClr val="windowText" lastClr="000000"/>
                </a:solidFill>
              </a:rPr>
              <a:t>  </a:t>
            </a:r>
            <a:r>
              <a:rPr lang="en-US" sz="2000" b="1" dirty="0">
                <a:solidFill>
                  <a:sysClr val="windowText" lastClr="000000"/>
                </a:solidFill>
              </a:rPr>
              <a:t>CLink1</a:t>
            </a:r>
            <a:endParaRPr lang="en-US" b="1" dirty="0">
              <a:solidFill>
                <a:sysClr val="windowText" lastClr="000000"/>
              </a:solidFill>
            </a:endParaRPr>
          </a:p>
        </p:txBody>
      </p:sp>
      <p:sp>
        <p:nvSpPr>
          <p:cNvPr id="87" name="Rectangle 86">
            <a:extLst>
              <a:ext uri="{FF2B5EF4-FFF2-40B4-BE49-F238E27FC236}">
                <a16:creationId xmlns:a16="http://schemas.microsoft.com/office/drawing/2014/main" xmlns="" id="{A08AA3EB-EBC0-45E9-B39A-85567E7F124F}"/>
              </a:ext>
            </a:extLst>
          </p:cNvPr>
          <p:cNvSpPr/>
          <p:nvPr/>
        </p:nvSpPr>
        <p:spPr>
          <a:xfrm>
            <a:off x="5070043" y="2643928"/>
            <a:ext cx="2496065" cy="7414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ysClr val="windowText" lastClr="000000"/>
                </a:solidFill>
              </a:rPr>
              <a:t>Core Network</a:t>
            </a:r>
          </a:p>
        </p:txBody>
      </p:sp>
      <p:sp>
        <p:nvSpPr>
          <p:cNvPr id="88" name="Rectangle 87">
            <a:extLst>
              <a:ext uri="{FF2B5EF4-FFF2-40B4-BE49-F238E27FC236}">
                <a16:creationId xmlns:a16="http://schemas.microsoft.com/office/drawing/2014/main" xmlns="" id="{076EAB9E-130F-4251-8F17-5AE8DAD1B822}"/>
              </a:ext>
            </a:extLst>
          </p:cNvPr>
          <p:cNvSpPr/>
          <p:nvPr/>
        </p:nvSpPr>
        <p:spPr>
          <a:xfrm>
            <a:off x="1859427" y="4912975"/>
            <a:ext cx="1746187" cy="7414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solidFill>
                <a:sysClr val="windowText" lastClr="000000"/>
              </a:solidFill>
            </a:endParaRPr>
          </a:p>
        </p:txBody>
      </p:sp>
      <p:sp>
        <p:nvSpPr>
          <p:cNvPr id="89" name="Rectangle 88">
            <a:extLst>
              <a:ext uri="{FF2B5EF4-FFF2-40B4-BE49-F238E27FC236}">
                <a16:creationId xmlns:a16="http://schemas.microsoft.com/office/drawing/2014/main" xmlns="" id="{34C5FE25-F474-40F8-929E-40161F93FD2C}"/>
              </a:ext>
            </a:extLst>
          </p:cNvPr>
          <p:cNvSpPr/>
          <p:nvPr/>
        </p:nvSpPr>
        <p:spPr>
          <a:xfrm>
            <a:off x="2052681" y="536605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ysClr val="windowText" lastClr="000000"/>
                </a:solidFill>
              </a:rPr>
              <a:t>1</a:t>
            </a:r>
          </a:p>
        </p:txBody>
      </p:sp>
      <p:sp>
        <p:nvSpPr>
          <p:cNvPr id="90" name="Rectangle 89">
            <a:extLst>
              <a:ext uri="{FF2B5EF4-FFF2-40B4-BE49-F238E27FC236}">
                <a16:creationId xmlns:a16="http://schemas.microsoft.com/office/drawing/2014/main" xmlns="" id="{FF49B8CB-2104-409A-AF78-4AF034A0C52C}"/>
              </a:ext>
            </a:extLst>
          </p:cNvPr>
          <p:cNvSpPr/>
          <p:nvPr/>
        </p:nvSpPr>
        <p:spPr>
          <a:xfrm>
            <a:off x="2563763" y="536605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ysClr val="windowText" lastClr="000000"/>
                </a:solidFill>
              </a:rPr>
              <a:t>2</a:t>
            </a:r>
          </a:p>
        </p:txBody>
      </p:sp>
      <p:sp>
        <p:nvSpPr>
          <p:cNvPr id="91" name="Rectangle 90">
            <a:extLst>
              <a:ext uri="{FF2B5EF4-FFF2-40B4-BE49-F238E27FC236}">
                <a16:creationId xmlns:a16="http://schemas.microsoft.com/office/drawing/2014/main" xmlns="" id="{CA482A14-ED96-4D64-9164-9BFF2F02934C}"/>
              </a:ext>
            </a:extLst>
          </p:cNvPr>
          <p:cNvSpPr/>
          <p:nvPr/>
        </p:nvSpPr>
        <p:spPr>
          <a:xfrm>
            <a:off x="3068163" y="5366057"/>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ysClr val="windowText" lastClr="000000"/>
                </a:solidFill>
              </a:rPr>
              <a:t>3</a:t>
            </a:r>
          </a:p>
        </p:txBody>
      </p:sp>
      <p:sp>
        <p:nvSpPr>
          <p:cNvPr id="92" name="Rounded Rectangle 19">
            <a:extLst>
              <a:ext uri="{FF2B5EF4-FFF2-40B4-BE49-F238E27FC236}">
                <a16:creationId xmlns:a16="http://schemas.microsoft.com/office/drawing/2014/main" xmlns="" id="{640BCC19-1B33-46A9-B92E-FAB29726A84A}"/>
              </a:ext>
            </a:extLst>
          </p:cNvPr>
          <p:cNvSpPr/>
          <p:nvPr/>
        </p:nvSpPr>
        <p:spPr>
          <a:xfrm>
            <a:off x="1971351" y="6107469"/>
            <a:ext cx="434505" cy="466531"/>
          </a:xfrm>
          <a:prstGeom prst="round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H1</a:t>
            </a:r>
          </a:p>
        </p:txBody>
      </p:sp>
      <p:sp>
        <p:nvSpPr>
          <p:cNvPr id="93" name="Rounded Rectangle 20">
            <a:extLst>
              <a:ext uri="{FF2B5EF4-FFF2-40B4-BE49-F238E27FC236}">
                <a16:creationId xmlns:a16="http://schemas.microsoft.com/office/drawing/2014/main" xmlns="" id="{A20EAEF6-D4B8-42CD-B041-2861B0DDE32A}"/>
              </a:ext>
            </a:extLst>
          </p:cNvPr>
          <p:cNvSpPr/>
          <p:nvPr/>
        </p:nvSpPr>
        <p:spPr>
          <a:xfrm>
            <a:off x="2482434" y="6107469"/>
            <a:ext cx="434505" cy="466531"/>
          </a:xfrm>
          <a:prstGeom prst="round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H2</a:t>
            </a:r>
          </a:p>
        </p:txBody>
      </p:sp>
      <p:sp>
        <p:nvSpPr>
          <p:cNvPr id="94" name="Rounded Rectangle 21">
            <a:extLst>
              <a:ext uri="{FF2B5EF4-FFF2-40B4-BE49-F238E27FC236}">
                <a16:creationId xmlns:a16="http://schemas.microsoft.com/office/drawing/2014/main" xmlns="" id="{7A5E62BB-EEB6-4840-8A98-BE5156682289}"/>
              </a:ext>
            </a:extLst>
          </p:cNvPr>
          <p:cNvSpPr/>
          <p:nvPr/>
        </p:nvSpPr>
        <p:spPr>
          <a:xfrm>
            <a:off x="2993516" y="6107468"/>
            <a:ext cx="434505" cy="466531"/>
          </a:xfrm>
          <a:prstGeom prst="round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H3</a:t>
            </a:r>
          </a:p>
        </p:txBody>
      </p:sp>
      <p:cxnSp>
        <p:nvCxnSpPr>
          <p:cNvPr id="95" name="Straight Connector 94">
            <a:extLst>
              <a:ext uri="{FF2B5EF4-FFF2-40B4-BE49-F238E27FC236}">
                <a16:creationId xmlns:a16="http://schemas.microsoft.com/office/drawing/2014/main" xmlns="" id="{BEC011B2-CE2C-456D-95C3-F08AB754BBCD}"/>
              </a:ext>
            </a:extLst>
          </p:cNvPr>
          <p:cNvCxnSpPr>
            <a:endCxn id="92" idx="0"/>
          </p:cNvCxnSpPr>
          <p:nvPr/>
        </p:nvCxnSpPr>
        <p:spPr>
          <a:xfrm>
            <a:off x="2188604" y="5654381"/>
            <a:ext cx="1" cy="453082"/>
          </a:xfrm>
          <a:prstGeom prst="line">
            <a:avLst/>
          </a:prstGeom>
        </p:spPr>
        <p:style>
          <a:lnRef idx="3">
            <a:schemeClr val="dk1"/>
          </a:lnRef>
          <a:fillRef idx="0">
            <a:schemeClr val="dk1"/>
          </a:fillRef>
          <a:effectRef idx="2">
            <a:schemeClr val="dk1"/>
          </a:effectRef>
          <a:fontRef idx="minor">
            <a:schemeClr val="tx1"/>
          </a:fontRef>
        </p:style>
      </p:cxnSp>
      <p:cxnSp>
        <p:nvCxnSpPr>
          <p:cNvPr id="96" name="Straight Connector 95">
            <a:extLst>
              <a:ext uri="{FF2B5EF4-FFF2-40B4-BE49-F238E27FC236}">
                <a16:creationId xmlns:a16="http://schemas.microsoft.com/office/drawing/2014/main" xmlns="" id="{E19F63D0-2F24-4C8D-9B4A-C57081A1CE1C}"/>
              </a:ext>
            </a:extLst>
          </p:cNvPr>
          <p:cNvCxnSpPr/>
          <p:nvPr/>
        </p:nvCxnSpPr>
        <p:spPr>
          <a:xfrm>
            <a:off x="2696343" y="5654381"/>
            <a:ext cx="1" cy="453082"/>
          </a:xfrm>
          <a:prstGeom prst="line">
            <a:avLst/>
          </a:prstGeom>
        </p:spPr>
        <p:style>
          <a:lnRef idx="3">
            <a:schemeClr val="dk1"/>
          </a:lnRef>
          <a:fillRef idx="0">
            <a:schemeClr val="dk1"/>
          </a:fillRef>
          <a:effectRef idx="2">
            <a:schemeClr val="dk1"/>
          </a:effectRef>
          <a:fontRef idx="minor">
            <a:schemeClr val="tx1"/>
          </a:fontRef>
        </p:style>
      </p:cxnSp>
      <p:cxnSp>
        <p:nvCxnSpPr>
          <p:cNvPr id="97" name="Straight Connector 96">
            <a:extLst>
              <a:ext uri="{FF2B5EF4-FFF2-40B4-BE49-F238E27FC236}">
                <a16:creationId xmlns:a16="http://schemas.microsoft.com/office/drawing/2014/main" xmlns="" id="{3543ECB4-3F9F-4328-B28B-C979BF9AFF09}"/>
              </a:ext>
            </a:extLst>
          </p:cNvPr>
          <p:cNvCxnSpPr/>
          <p:nvPr/>
        </p:nvCxnSpPr>
        <p:spPr>
          <a:xfrm>
            <a:off x="3188422" y="5654381"/>
            <a:ext cx="1" cy="453082"/>
          </a:xfrm>
          <a:prstGeom prst="line">
            <a:avLst/>
          </a:prstGeom>
        </p:spPr>
        <p:style>
          <a:lnRef idx="3">
            <a:schemeClr val="dk1"/>
          </a:lnRef>
          <a:fillRef idx="0">
            <a:schemeClr val="dk1"/>
          </a:fillRef>
          <a:effectRef idx="2">
            <a:schemeClr val="dk1"/>
          </a:effectRef>
          <a:fontRef idx="minor">
            <a:schemeClr val="tx1"/>
          </a:fontRef>
        </p:style>
      </p:cxnSp>
      <p:sp>
        <p:nvSpPr>
          <p:cNvPr id="98" name="TextBox 97">
            <a:extLst>
              <a:ext uri="{FF2B5EF4-FFF2-40B4-BE49-F238E27FC236}">
                <a16:creationId xmlns:a16="http://schemas.microsoft.com/office/drawing/2014/main" xmlns="" id="{9EA839DF-864B-4E1F-81D8-537228FBB362}"/>
              </a:ext>
            </a:extLst>
          </p:cNvPr>
          <p:cNvSpPr txBox="1"/>
          <p:nvPr/>
        </p:nvSpPr>
        <p:spPr>
          <a:xfrm>
            <a:off x="2096216" y="4918274"/>
            <a:ext cx="1349537" cy="461665"/>
          </a:xfrm>
          <a:prstGeom prst="rect">
            <a:avLst/>
          </a:prstGeom>
          <a:noFill/>
        </p:spPr>
        <p:txBody>
          <a:bodyPr wrap="none" rtlCol="0">
            <a:spAutoFit/>
          </a:bodyPr>
          <a:lstStyle/>
          <a:p>
            <a:r>
              <a:rPr lang="en-US" sz="2400" b="1" dirty="0">
                <a:solidFill>
                  <a:sysClr val="windowText" lastClr="000000"/>
                </a:solidFill>
              </a:rPr>
              <a:t>pSwitch1</a:t>
            </a:r>
          </a:p>
        </p:txBody>
      </p:sp>
      <p:sp>
        <p:nvSpPr>
          <p:cNvPr id="99" name="Rectangle 98">
            <a:extLst>
              <a:ext uri="{FF2B5EF4-FFF2-40B4-BE49-F238E27FC236}">
                <a16:creationId xmlns:a16="http://schemas.microsoft.com/office/drawing/2014/main" xmlns="" id="{4150EC02-6E0D-4297-9E0D-8D750563AE85}"/>
              </a:ext>
            </a:extLst>
          </p:cNvPr>
          <p:cNvSpPr/>
          <p:nvPr/>
        </p:nvSpPr>
        <p:spPr>
          <a:xfrm>
            <a:off x="5481161" y="4912973"/>
            <a:ext cx="1690899" cy="7414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solidFill>
                <a:sysClr val="windowText" lastClr="000000"/>
              </a:solidFill>
            </a:endParaRPr>
          </a:p>
        </p:txBody>
      </p:sp>
      <p:sp>
        <p:nvSpPr>
          <p:cNvPr id="100" name="Rectangle 99">
            <a:extLst>
              <a:ext uri="{FF2B5EF4-FFF2-40B4-BE49-F238E27FC236}">
                <a16:creationId xmlns:a16="http://schemas.microsoft.com/office/drawing/2014/main" xmlns="" id="{10AE4D58-73A5-4D5B-87A8-42891C9E56EB}"/>
              </a:ext>
            </a:extLst>
          </p:cNvPr>
          <p:cNvSpPr/>
          <p:nvPr/>
        </p:nvSpPr>
        <p:spPr>
          <a:xfrm>
            <a:off x="5674414" y="5366055"/>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ysClr val="windowText" lastClr="000000"/>
                </a:solidFill>
              </a:rPr>
              <a:t>1</a:t>
            </a:r>
          </a:p>
        </p:txBody>
      </p:sp>
      <p:sp>
        <p:nvSpPr>
          <p:cNvPr id="101" name="Rectangle 100">
            <a:extLst>
              <a:ext uri="{FF2B5EF4-FFF2-40B4-BE49-F238E27FC236}">
                <a16:creationId xmlns:a16="http://schemas.microsoft.com/office/drawing/2014/main" xmlns="" id="{9C1E9C84-5465-44A6-885E-B54E3E3E4E9E}"/>
              </a:ext>
            </a:extLst>
          </p:cNvPr>
          <p:cNvSpPr/>
          <p:nvPr/>
        </p:nvSpPr>
        <p:spPr>
          <a:xfrm>
            <a:off x="6185496" y="5366055"/>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ysClr val="windowText" lastClr="000000"/>
                </a:solidFill>
              </a:rPr>
              <a:t>2</a:t>
            </a:r>
          </a:p>
        </p:txBody>
      </p:sp>
      <p:sp>
        <p:nvSpPr>
          <p:cNvPr id="102" name="Rectangle 101">
            <a:extLst>
              <a:ext uri="{FF2B5EF4-FFF2-40B4-BE49-F238E27FC236}">
                <a16:creationId xmlns:a16="http://schemas.microsoft.com/office/drawing/2014/main" xmlns="" id="{11B865D5-61D6-40F3-B6F3-EA4FFD7DA040}"/>
              </a:ext>
            </a:extLst>
          </p:cNvPr>
          <p:cNvSpPr/>
          <p:nvPr/>
        </p:nvSpPr>
        <p:spPr>
          <a:xfrm>
            <a:off x="6689896" y="5366055"/>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ysClr val="windowText" lastClr="000000"/>
                </a:solidFill>
              </a:rPr>
              <a:t>3</a:t>
            </a:r>
          </a:p>
        </p:txBody>
      </p:sp>
      <p:sp>
        <p:nvSpPr>
          <p:cNvPr id="103" name="Rounded Rectangle 19">
            <a:extLst>
              <a:ext uri="{FF2B5EF4-FFF2-40B4-BE49-F238E27FC236}">
                <a16:creationId xmlns:a16="http://schemas.microsoft.com/office/drawing/2014/main" xmlns="" id="{076A5B9A-9DC2-425A-8E6B-FB7C1FCAC539}"/>
              </a:ext>
            </a:extLst>
          </p:cNvPr>
          <p:cNvSpPr/>
          <p:nvPr/>
        </p:nvSpPr>
        <p:spPr>
          <a:xfrm>
            <a:off x="5593085" y="6107467"/>
            <a:ext cx="434505" cy="466531"/>
          </a:xfrm>
          <a:prstGeom prst="round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H4</a:t>
            </a:r>
          </a:p>
        </p:txBody>
      </p:sp>
      <p:sp>
        <p:nvSpPr>
          <p:cNvPr id="104" name="Rounded Rectangle 20">
            <a:extLst>
              <a:ext uri="{FF2B5EF4-FFF2-40B4-BE49-F238E27FC236}">
                <a16:creationId xmlns:a16="http://schemas.microsoft.com/office/drawing/2014/main" xmlns="" id="{9F7457AE-AF6F-455F-91C3-6DDB701A10B1}"/>
              </a:ext>
            </a:extLst>
          </p:cNvPr>
          <p:cNvSpPr/>
          <p:nvPr/>
        </p:nvSpPr>
        <p:spPr>
          <a:xfrm>
            <a:off x="6104167" y="6107467"/>
            <a:ext cx="434505" cy="466531"/>
          </a:xfrm>
          <a:prstGeom prst="roundRect">
            <a:avLst/>
          </a:prstGeom>
          <a:solidFill>
            <a:schemeClr val="accent2"/>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H5</a:t>
            </a:r>
          </a:p>
        </p:txBody>
      </p:sp>
      <p:sp>
        <p:nvSpPr>
          <p:cNvPr id="105" name="Rounded Rectangle 21">
            <a:extLst>
              <a:ext uri="{FF2B5EF4-FFF2-40B4-BE49-F238E27FC236}">
                <a16:creationId xmlns:a16="http://schemas.microsoft.com/office/drawing/2014/main" xmlns="" id="{6CFDB629-4E66-48D0-9CD8-E17DD30C6305}"/>
              </a:ext>
            </a:extLst>
          </p:cNvPr>
          <p:cNvSpPr/>
          <p:nvPr/>
        </p:nvSpPr>
        <p:spPr>
          <a:xfrm>
            <a:off x="6615249" y="6107466"/>
            <a:ext cx="434505" cy="466531"/>
          </a:xfrm>
          <a:prstGeom prst="roundRect">
            <a:avLst/>
          </a:prstGeom>
          <a:solidFill>
            <a:schemeClr val="accent2"/>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H6</a:t>
            </a:r>
          </a:p>
        </p:txBody>
      </p:sp>
      <p:cxnSp>
        <p:nvCxnSpPr>
          <p:cNvPr id="106" name="Straight Connector 105">
            <a:extLst>
              <a:ext uri="{FF2B5EF4-FFF2-40B4-BE49-F238E27FC236}">
                <a16:creationId xmlns:a16="http://schemas.microsoft.com/office/drawing/2014/main" xmlns="" id="{3A3E475D-4B77-4653-9775-219B20E79C3C}"/>
              </a:ext>
            </a:extLst>
          </p:cNvPr>
          <p:cNvCxnSpPr>
            <a:endCxn id="103" idx="0"/>
          </p:cNvCxnSpPr>
          <p:nvPr/>
        </p:nvCxnSpPr>
        <p:spPr>
          <a:xfrm>
            <a:off x="5810337" y="5654379"/>
            <a:ext cx="1" cy="453082"/>
          </a:xfrm>
          <a:prstGeom prst="line">
            <a:avLst/>
          </a:prstGeom>
        </p:spPr>
        <p:style>
          <a:lnRef idx="3">
            <a:schemeClr val="dk1"/>
          </a:lnRef>
          <a:fillRef idx="0">
            <a:schemeClr val="dk1"/>
          </a:fillRef>
          <a:effectRef idx="2">
            <a:schemeClr val="dk1"/>
          </a:effectRef>
          <a:fontRef idx="minor">
            <a:schemeClr val="tx1"/>
          </a:fontRef>
        </p:style>
      </p:cxnSp>
      <p:cxnSp>
        <p:nvCxnSpPr>
          <p:cNvPr id="107" name="Straight Connector 106">
            <a:extLst>
              <a:ext uri="{FF2B5EF4-FFF2-40B4-BE49-F238E27FC236}">
                <a16:creationId xmlns:a16="http://schemas.microsoft.com/office/drawing/2014/main" xmlns="" id="{768C9516-8745-484A-A74F-DE94DCB45289}"/>
              </a:ext>
            </a:extLst>
          </p:cNvPr>
          <p:cNvCxnSpPr/>
          <p:nvPr/>
        </p:nvCxnSpPr>
        <p:spPr>
          <a:xfrm>
            <a:off x="6318076" y="5654379"/>
            <a:ext cx="1" cy="453082"/>
          </a:xfrm>
          <a:prstGeom prst="line">
            <a:avLst/>
          </a:prstGeom>
        </p:spPr>
        <p:style>
          <a:lnRef idx="3">
            <a:schemeClr val="dk1"/>
          </a:lnRef>
          <a:fillRef idx="0">
            <a:schemeClr val="dk1"/>
          </a:fillRef>
          <a:effectRef idx="2">
            <a:schemeClr val="dk1"/>
          </a:effectRef>
          <a:fontRef idx="minor">
            <a:schemeClr val="tx1"/>
          </a:fontRef>
        </p:style>
      </p:cxnSp>
      <p:cxnSp>
        <p:nvCxnSpPr>
          <p:cNvPr id="108" name="Straight Connector 107">
            <a:extLst>
              <a:ext uri="{FF2B5EF4-FFF2-40B4-BE49-F238E27FC236}">
                <a16:creationId xmlns:a16="http://schemas.microsoft.com/office/drawing/2014/main" xmlns="" id="{0390CF6F-4AB5-4C2E-A8E4-D8D707FFC0DC}"/>
              </a:ext>
            </a:extLst>
          </p:cNvPr>
          <p:cNvCxnSpPr/>
          <p:nvPr/>
        </p:nvCxnSpPr>
        <p:spPr>
          <a:xfrm>
            <a:off x="6810155" y="5654379"/>
            <a:ext cx="1" cy="453082"/>
          </a:xfrm>
          <a:prstGeom prst="line">
            <a:avLst/>
          </a:prstGeom>
        </p:spPr>
        <p:style>
          <a:lnRef idx="3">
            <a:schemeClr val="dk1"/>
          </a:lnRef>
          <a:fillRef idx="0">
            <a:schemeClr val="dk1"/>
          </a:fillRef>
          <a:effectRef idx="2">
            <a:schemeClr val="dk1"/>
          </a:effectRef>
          <a:fontRef idx="minor">
            <a:schemeClr val="tx1"/>
          </a:fontRef>
        </p:style>
      </p:cxnSp>
      <p:sp>
        <p:nvSpPr>
          <p:cNvPr id="109" name="TextBox 108">
            <a:extLst>
              <a:ext uri="{FF2B5EF4-FFF2-40B4-BE49-F238E27FC236}">
                <a16:creationId xmlns:a16="http://schemas.microsoft.com/office/drawing/2014/main" xmlns="" id="{56602472-109C-451B-A405-80AE883AE7D4}"/>
              </a:ext>
            </a:extLst>
          </p:cNvPr>
          <p:cNvSpPr txBox="1"/>
          <p:nvPr/>
        </p:nvSpPr>
        <p:spPr>
          <a:xfrm>
            <a:off x="5715770" y="4908679"/>
            <a:ext cx="1349537" cy="461665"/>
          </a:xfrm>
          <a:prstGeom prst="rect">
            <a:avLst/>
          </a:prstGeom>
          <a:noFill/>
        </p:spPr>
        <p:txBody>
          <a:bodyPr wrap="none" rtlCol="0">
            <a:spAutoFit/>
          </a:bodyPr>
          <a:lstStyle/>
          <a:p>
            <a:r>
              <a:rPr lang="en-US" sz="2400" b="1" dirty="0">
                <a:solidFill>
                  <a:sysClr val="windowText" lastClr="000000"/>
                </a:solidFill>
              </a:rPr>
              <a:t>pSwitch2</a:t>
            </a:r>
          </a:p>
        </p:txBody>
      </p:sp>
      <p:sp>
        <p:nvSpPr>
          <p:cNvPr id="110" name="Rectangle 109">
            <a:extLst>
              <a:ext uri="{FF2B5EF4-FFF2-40B4-BE49-F238E27FC236}">
                <a16:creationId xmlns:a16="http://schemas.microsoft.com/office/drawing/2014/main" xmlns="" id="{530DE4AD-1964-4C3B-BD48-54D59F516E36}"/>
              </a:ext>
            </a:extLst>
          </p:cNvPr>
          <p:cNvSpPr/>
          <p:nvPr/>
        </p:nvSpPr>
        <p:spPr>
          <a:xfrm>
            <a:off x="9014878" y="4912971"/>
            <a:ext cx="1662383" cy="7414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b="1" dirty="0">
              <a:solidFill>
                <a:sysClr val="windowText" lastClr="000000"/>
              </a:solidFill>
            </a:endParaRPr>
          </a:p>
        </p:txBody>
      </p:sp>
      <p:sp>
        <p:nvSpPr>
          <p:cNvPr id="111" name="Rectangle 110">
            <a:extLst>
              <a:ext uri="{FF2B5EF4-FFF2-40B4-BE49-F238E27FC236}">
                <a16:creationId xmlns:a16="http://schemas.microsoft.com/office/drawing/2014/main" xmlns="" id="{D7CB5200-B1D2-4893-9CCD-975E1345E5EC}"/>
              </a:ext>
            </a:extLst>
          </p:cNvPr>
          <p:cNvSpPr/>
          <p:nvPr/>
        </p:nvSpPr>
        <p:spPr>
          <a:xfrm>
            <a:off x="9208131" y="5366053"/>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ysClr val="windowText" lastClr="000000"/>
                </a:solidFill>
              </a:rPr>
              <a:t>1</a:t>
            </a:r>
          </a:p>
        </p:txBody>
      </p:sp>
      <p:sp>
        <p:nvSpPr>
          <p:cNvPr id="112" name="Rectangle 111">
            <a:extLst>
              <a:ext uri="{FF2B5EF4-FFF2-40B4-BE49-F238E27FC236}">
                <a16:creationId xmlns:a16="http://schemas.microsoft.com/office/drawing/2014/main" xmlns="" id="{E385F51E-6A64-408B-82C2-7C752093AE84}"/>
              </a:ext>
            </a:extLst>
          </p:cNvPr>
          <p:cNvSpPr/>
          <p:nvPr/>
        </p:nvSpPr>
        <p:spPr>
          <a:xfrm>
            <a:off x="9719213" y="5366053"/>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ysClr val="windowText" lastClr="000000"/>
                </a:solidFill>
              </a:rPr>
              <a:t>2</a:t>
            </a:r>
          </a:p>
        </p:txBody>
      </p:sp>
      <p:sp>
        <p:nvSpPr>
          <p:cNvPr id="113" name="Rectangle 112">
            <a:extLst>
              <a:ext uri="{FF2B5EF4-FFF2-40B4-BE49-F238E27FC236}">
                <a16:creationId xmlns:a16="http://schemas.microsoft.com/office/drawing/2014/main" xmlns="" id="{FFF7E010-CEBD-4B96-983E-74F9C2B9A46C}"/>
              </a:ext>
            </a:extLst>
          </p:cNvPr>
          <p:cNvSpPr/>
          <p:nvPr/>
        </p:nvSpPr>
        <p:spPr>
          <a:xfrm>
            <a:off x="10223613" y="5366053"/>
            <a:ext cx="271849" cy="2883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ysClr val="windowText" lastClr="000000"/>
                </a:solidFill>
              </a:rPr>
              <a:t>3</a:t>
            </a:r>
          </a:p>
        </p:txBody>
      </p:sp>
      <p:sp>
        <p:nvSpPr>
          <p:cNvPr id="114" name="Rounded Rectangle 19">
            <a:extLst>
              <a:ext uri="{FF2B5EF4-FFF2-40B4-BE49-F238E27FC236}">
                <a16:creationId xmlns:a16="http://schemas.microsoft.com/office/drawing/2014/main" xmlns="" id="{C67410AD-DD10-4329-9ACA-0106244B53FC}"/>
              </a:ext>
            </a:extLst>
          </p:cNvPr>
          <p:cNvSpPr/>
          <p:nvPr/>
        </p:nvSpPr>
        <p:spPr>
          <a:xfrm>
            <a:off x="9126802" y="6107465"/>
            <a:ext cx="434505" cy="466531"/>
          </a:xfrm>
          <a:prstGeom prst="round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H7</a:t>
            </a:r>
          </a:p>
        </p:txBody>
      </p:sp>
      <p:sp>
        <p:nvSpPr>
          <p:cNvPr id="115" name="Rounded Rectangle 20">
            <a:extLst>
              <a:ext uri="{FF2B5EF4-FFF2-40B4-BE49-F238E27FC236}">
                <a16:creationId xmlns:a16="http://schemas.microsoft.com/office/drawing/2014/main" xmlns="" id="{F4CC9861-25C8-436C-91A6-6BB66445E7C8}"/>
              </a:ext>
            </a:extLst>
          </p:cNvPr>
          <p:cNvSpPr/>
          <p:nvPr/>
        </p:nvSpPr>
        <p:spPr>
          <a:xfrm>
            <a:off x="9637884" y="6107465"/>
            <a:ext cx="434505" cy="466531"/>
          </a:xfrm>
          <a:prstGeom prst="round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H8</a:t>
            </a:r>
          </a:p>
        </p:txBody>
      </p:sp>
      <p:sp>
        <p:nvSpPr>
          <p:cNvPr id="116" name="Rounded Rectangle 21">
            <a:extLst>
              <a:ext uri="{FF2B5EF4-FFF2-40B4-BE49-F238E27FC236}">
                <a16:creationId xmlns:a16="http://schemas.microsoft.com/office/drawing/2014/main" xmlns="" id="{C5BAB6C7-6113-45EE-BF62-9971B054C8B7}"/>
              </a:ext>
            </a:extLst>
          </p:cNvPr>
          <p:cNvSpPr/>
          <p:nvPr/>
        </p:nvSpPr>
        <p:spPr>
          <a:xfrm>
            <a:off x="10148966" y="6107464"/>
            <a:ext cx="434505" cy="466531"/>
          </a:xfrm>
          <a:prstGeom prst="roundRect">
            <a:avLst/>
          </a:prstGeom>
          <a:solidFill>
            <a:schemeClr val="accent2"/>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H9</a:t>
            </a:r>
          </a:p>
        </p:txBody>
      </p:sp>
      <p:cxnSp>
        <p:nvCxnSpPr>
          <p:cNvPr id="117" name="Straight Connector 116">
            <a:extLst>
              <a:ext uri="{FF2B5EF4-FFF2-40B4-BE49-F238E27FC236}">
                <a16:creationId xmlns:a16="http://schemas.microsoft.com/office/drawing/2014/main" xmlns="" id="{CD549AE5-BB17-48C6-9D06-4E8358E19BED}"/>
              </a:ext>
            </a:extLst>
          </p:cNvPr>
          <p:cNvCxnSpPr>
            <a:endCxn id="114" idx="0"/>
          </p:cNvCxnSpPr>
          <p:nvPr/>
        </p:nvCxnSpPr>
        <p:spPr>
          <a:xfrm>
            <a:off x="9344054" y="5654377"/>
            <a:ext cx="1" cy="453082"/>
          </a:xfrm>
          <a:prstGeom prst="line">
            <a:avLst/>
          </a:prstGeom>
        </p:spPr>
        <p:style>
          <a:lnRef idx="3">
            <a:schemeClr val="dk1"/>
          </a:lnRef>
          <a:fillRef idx="0">
            <a:schemeClr val="dk1"/>
          </a:fillRef>
          <a:effectRef idx="2">
            <a:schemeClr val="dk1"/>
          </a:effectRef>
          <a:fontRef idx="minor">
            <a:schemeClr val="tx1"/>
          </a:fontRef>
        </p:style>
      </p:cxnSp>
      <p:cxnSp>
        <p:nvCxnSpPr>
          <p:cNvPr id="118" name="Straight Connector 117">
            <a:extLst>
              <a:ext uri="{FF2B5EF4-FFF2-40B4-BE49-F238E27FC236}">
                <a16:creationId xmlns:a16="http://schemas.microsoft.com/office/drawing/2014/main" xmlns="" id="{DE337D7F-57E4-4F13-9AB2-74F1D907DA3C}"/>
              </a:ext>
            </a:extLst>
          </p:cNvPr>
          <p:cNvCxnSpPr/>
          <p:nvPr/>
        </p:nvCxnSpPr>
        <p:spPr>
          <a:xfrm>
            <a:off x="9851793" y="5654377"/>
            <a:ext cx="1" cy="453082"/>
          </a:xfrm>
          <a:prstGeom prst="line">
            <a:avLst/>
          </a:prstGeom>
        </p:spPr>
        <p:style>
          <a:lnRef idx="3">
            <a:schemeClr val="dk1"/>
          </a:lnRef>
          <a:fillRef idx="0">
            <a:schemeClr val="dk1"/>
          </a:fillRef>
          <a:effectRef idx="2">
            <a:schemeClr val="dk1"/>
          </a:effectRef>
          <a:fontRef idx="minor">
            <a:schemeClr val="tx1"/>
          </a:fontRef>
        </p:style>
      </p:cxnSp>
      <p:cxnSp>
        <p:nvCxnSpPr>
          <p:cNvPr id="119" name="Straight Connector 118">
            <a:extLst>
              <a:ext uri="{FF2B5EF4-FFF2-40B4-BE49-F238E27FC236}">
                <a16:creationId xmlns:a16="http://schemas.microsoft.com/office/drawing/2014/main" xmlns="" id="{C6F6FE1C-EA7C-4254-99B7-4800EFB267C0}"/>
              </a:ext>
            </a:extLst>
          </p:cNvPr>
          <p:cNvCxnSpPr/>
          <p:nvPr/>
        </p:nvCxnSpPr>
        <p:spPr>
          <a:xfrm>
            <a:off x="10343872" y="5654377"/>
            <a:ext cx="1" cy="453082"/>
          </a:xfrm>
          <a:prstGeom prst="line">
            <a:avLst/>
          </a:prstGeom>
        </p:spPr>
        <p:style>
          <a:lnRef idx="3">
            <a:schemeClr val="dk1"/>
          </a:lnRef>
          <a:fillRef idx="0">
            <a:schemeClr val="dk1"/>
          </a:fillRef>
          <a:effectRef idx="2">
            <a:schemeClr val="dk1"/>
          </a:effectRef>
          <a:fontRef idx="minor">
            <a:schemeClr val="tx1"/>
          </a:fontRef>
        </p:style>
      </p:cxnSp>
      <p:sp>
        <p:nvSpPr>
          <p:cNvPr id="120" name="TextBox 119">
            <a:extLst>
              <a:ext uri="{FF2B5EF4-FFF2-40B4-BE49-F238E27FC236}">
                <a16:creationId xmlns:a16="http://schemas.microsoft.com/office/drawing/2014/main" xmlns="" id="{E5C68B5D-03CC-4F00-AB4D-BD0DC81F5779}"/>
              </a:ext>
            </a:extLst>
          </p:cNvPr>
          <p:cNvSpPr txBox="1"/>
          <p:nvPr/>
        </p:nvSpPr>
        <p:spPr>
          <a:xfrm>
            <a:off x="9202310" y="4890637"/>
            <a:ext cx="1349537" cy="461665"/>
          </a:xfrm>
          <a:prstGeom prst="rect">
            <a:avLst/>
          </a:prstGeom>
          <a:noFill/>
        </p:spPr>
        <p:txBody>
          <a:bodyPr wrap="none" rtlCol="0">
            <a:spAutoFit/>
          </a:bodyPr>
          <a:lstStyle/>
          <a:p>
            <a:r>
              <a:rPr lang="en-US" sz="2400" b="1" dirty="0">
                <a:solidFill>
                  <a:sysClr val="windowText" lastClr="000000"/>
                </a:solidFill>
              </a:rPr>
              <a:t>pSwitch3</a:t>
            </a:r>
          </a:p>
        </p:txBody>
      </p:sp>
      <p:cxnSp>
        <p:nvCxnSpPr>
          <p:cNvPr id="121" name="Straight Connector 120">
            <a:extLst>
              <a:ext uri="{FF2B5EF4-FFF2-40B4-BE49-F238E27FC236}">
                <a16:creationId xmlns:a16="http://schemas.microsoft.com/office/drawing/2014/main" xmlns="" id="{CB8AD4E1-9C1B-483A-90A4-1321D06AFE25}"/>
              </a:ext>
            </a:extLst>
          </p:cNvPr>
          <p:cNvCxnSpPr>
            <a:cxnSpLocks/>
            <a:stCxn id="88" idx="0"/>
            <a:endCxn id="87" idx="2"/>
          </p:cNvCxnSpPr>
          <p:nvPr/>
        </p:nvCxnSpPr>
        <p:spPr>
          <a:xfrm flipV="1">
            <a:off x="2732516" y="3385340"/>
            <a:ext cx="3585554" cy="1527641"/>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122" name="Straight Connector 121">
            <a:extLst>
              <a:ext uri="{FF2B5EF4-FFF2-40B4-BE49-F238E27FC236}">
                <a16:creationId xmlns:a16="http://schemas.microsoft.com/office/drawing/2014/main" xmlns="" id="{52B4D1E2-793B-4905-AF99-2BAE56AC7FEF}"/>
              </a:ext>
            </a:extLst>
          </p:cNvPr>
          <p:cNvCxnSpPr>
            <a:cxnSpLocks/>
            <a:stCxn id="99" idx="0"/>
            <a:endCxn id="87" idx="2"/>
          </p:cNvCxnSpPr>
          <p:nvPr/>
        </p:nvCxnSpPr>
        <p:spPr>
          <a:xfrm flipH="1" flipV="1">
            <a:off x="6318076" y="3385340"/>
            <a:ext cx="8535" cy="1527639"/>
          </a:xfrm>
          <a:prstGeom prst="line">
            <a:avLst/>
          </a:prstGeom>
          <a:ln w="28575"/>
        </p:spPr>
        <p:style>
          <a:lnRef idx="3">
            <a:schemeClr val="accent1"/>
          </a:lnRef>
          <a:fillRef idx="0">
            <a:schemeClr val="accent1"/>
          </a:fillRef>
          <a:effectRef idx="2">
            <a:schemeClr val="accent1"/>
          </a:effectRef>
          <a:fontRef idx="minor">
            <a:schemeClr val="tx1"/>
          </a:fontRef>
        </p:style>
      </p:cxnSp>
      <p:cxnSp>
        <p:nvCxnSpPr>
          <p:cNvPr id="123" name="Straight Connector 122">
            <a:extLst>
              <a:ext uri="{FF2B5EF4-FFF2-40B4-BE49-F238E27FC236}">
                <a16:creationId xmlns:a16="http://schemas.microsoft.com/office/drawing/2014/main" xmlns="" id="{88E5B789-1925-4B95-A1CE-9C9AF4EF6241}"/>
              </a:ext>
            </a:extLst>
          </p:cNvPr>
          <p:cNvCxnSpPr>
            <a:cxnSpLocks/>
            <a:stCxn id="110" idx="0"/>
            <a:endCxn id="87" idx="2"/>
          </p:cNvCxnSpPr>
          <p:nvPr/>
        </p:nvCxnSpPr>
        <p:spPr>
          <a:xfrm flipH="1" flipV="1">
            <a:off x="6318070" y="3385340"/>
            <a:ext cx="3527994" cy="1527637"/>
          </a:xfrm>
          <a:prstGeom prst="line">
            <a:avLst/>
          </a:prstGeom>
          <a:ln w="28575"/>
        </p:spPr>
        <p:style>
          <a:lnRef idx="3">
            <a:schemeClr val="accent1"/>
          </a:lnRef>
          <a:fillRef idx="0">
            <a:schemeClr val="accent1"/>
          </a:fillRef>
          <a:effectRef idx="2">
            <a:schemeClr val="accent1"/>
          </a:effectRef>
          <a:fontRef idx="minor">
            <a:schemeClr val="tx1"/>
          </a:fontRef>
        </p:style>
      </p:cxnSp>
      <p:sp>
        <p:nvSpPr>
          <p:cNvPr id="124" name="TextBox 123">
            <a:extLst>
              <a:ext uri="{FF2B5EF4-FFF2-40B4-BE49-F238E27FC236}">
                <a16:creationId xmlns:a16="http://schemas.microsoft.com/office/drawing/2014/main" xmlns="" id="{0E7DA44A-0D09-4CD5-97A4-8EE9446B07D7}"/>
              </a:ext>
            </a:extLst>
          </p:cNvPr>
          <p:cNvSpPr txBox="1"/>
          <p:nvPr/>
        </p:nvSpPr>
        <p:spPr>
          <a:xfrm>
            <a:off x="6176062" y="4408236"/>
            <a:ext cx="989384" cy="400110"/>
          </a:xfrm>
          <a:prstGeom prst="rect">
            <a:avLst/>
          </a:prstGeom>
          <a:noFill/>
        </p:spPr>
        <p:txBody>
          <a:bodyPr wrap="square" rtlCol="0">
            <a:spAutoFit/>
          </a:bodyPr>
          <a:lstStyle/>
          <a:p>
            <a:r>
              <a:rPr lang="en-US" sz="2000" b="1" dirty="0">
                <a:solidFill>
                  <a:sysClr val="windowText" lastClr="000000"/>
                </a:solidFill>
              </a:rPr>
              <a:t>  CLink2</a:t>
            </a:r>
          </a:p>
        </p:txBody>
      </p:sp>
      <p:sp>
        <p:nvSpPr>
          <p:cNvPr id="125" name="TextBox 124">
            <a:extLst>
              <a:ext uri="{FF2B5EF4-FFF2-40B4-BE49-F238E27FC236}">
                <a16:creationId xmlns:a16="http://schemas.microsoft.com/office/drawing/2014/main" xmlns="" id="{18CCD446-86B8-4E4E-942C-DA213E7F6569}"/>
              </a:ext>
            </a:extLst>
          </p:cNvPr>
          <p:cNvSpPr txBox="1"/>
          <p:nvPr/>
        </p:nvSpPr>
        <p:spPr>
          <a:xfrm>
            <a:off x="9608221" y="4485360"/>
            <a:ext cx="998991" cy="400110"/>
          </a:xfrm>
          <a:prstGeom prst="rect">
            <a:avLst/>
          </a:prstGeom>
          <a:noFill/>
        </p:spPr>
        <p:txBody>
          <a:bodyPr wrap="none" rtlCol="0">
            <a:spAutoFit/>
          </a:bodyPr>
          <a:lstStyle/>
          <a:p>
            <a:r>
              <a:rPr lang="en-US" sz="2000" b="1" dirty="0">
                <a:solidFill>
                  <a:sysClr val="windowText" lastClr="000000"/>
                </a:solidFill>
              </a:rPr>
              <a:t>  CLink3</a:t>
            </a:r>
          </a:p>
        </p:txBody>
      </p:sp>
      <p:sp>
        <p:nvSpPr>
          <p:cNvPr id="126" name="Rectangle 125">
            <a:extLst>
              <a:ext uri="{FF2B5EF4-FFF2-40B4-BE49-F238E27FC236}">
                <a16:creationId xmlns:a16="http://schemas.microsoft.com/office/drawing/2014/main" xmlns="" id="{3BBFD687-49F7-4DE2-9D5C-F0BFD88EC0D8}"/>
              </a:ext>
            </a:extLst>
          </p:cNvPr>
          <p:cNvSpPr/>
          <p:nvPr/>
        </p:nvSpPr>
        <p:spPr>
          <a:xfrm>
            <a:off x="5472625" y="198098"/>
            <a:ext cx="1690899" cy="7414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ysClr val="windowText" lastClr="000000"/>
                </a:solidFill>
              </a:rPr>
              <a:t>vSwitch1</a:t>
            </a:r>
          </a:p>
        </p:txBody>
      </p:sp>
      <p:sp>
        <p:nvSpPr>
          <p:cNvPr id="127" name="Rounded Rectangle 19">
            <a:extLst>
              <a:ext uri="{FF2B5EF4-FFF2-40B4-BE49-F238E27FC236}">
                <a16:creationId xmlns:a16="http://schemas.microsoft.com/office/drawing/2014/main" xmlns="" id="{2408EB77-75C2-4016-826A-751AF356B3DD}"/>
              </a:ext>
            </a:extLst>
          </p:cNvPr>
          <p:cNvSpPr/>
          <p:nvPr/>
        </p:nvSpPr>
        <p:spPr>
          <a:xfrm>
            <a:off x="4701783" y="261053"/>
            <a:ext cx="434505" cy="466531"/>
          </a:xfrm>
          <a:prstGeom prst="round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H1</a:t>
            </a:r>
          </a:p>
        </p:txBody>
      </p:sp>
      <p:sp>
        <p:nvSpPr>
          <p:cNvPr id="128" name="Rounded Rectangle 19">
            <a:extLst>
              <a:ext uri="{FF2B5EF4-FFF2-40B4-BE49-F238E27FC236}">
                <a16:creationId xmlns:a16="http://schemas.microsoft.com/office/drawing/2014/main" xmlns="" id="{A90F00C8-1315-486F-B0C0-0B74796EC098}"/>
              </a:ext>
            </a:extLst>
          </p:cNvPr>
          <p:cNvSpPr/>
          <p:nvPr/>
        </p:nvSpPr>
        <p:spPr>
          <a:xfrm>
            <a:off x="5077984" y="1306763"/>
            <a:ext cx="434505" cy="466531"/>
          </a:xfrm>
          <a:prstGeom prst="round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H2</a:t>
            </a:r>
          </a:p>
        </p:txBody>
      </p:sp>
      <p:sp>
        <p:nvSpPr>
          <p:cNvPr id="129" name="Rounded Rectangle 19">
            <a:extLst>
              <a:ext uri="{FF2B5EF4-FFF2-40B4-BE49-F238E27FC236}">
                <a16:creationId xmlns:a16="http://schemas.microsoft.com/office/drawing/2014/main" xmlns="" id="{DCD2078E-68E3-4028-B283-04C2A84CAA1B}"/>
              </a:ext>
            </a:extLst>
          </p:cNvPr>
          <p:cNvSpPr/>
          <p:nvPr/>
        </p:nvSpPr>
        <p:spPr>
          <a:xfrm>
            <a:off x="5724989" y="1308750"/>
            <a:ext cx="434505" cy="466531"/>
          </a:xfrm>
          <a:prstGeom prst="round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H3</a:t>
            </a:r>
          </a:p>
        </p:txBody>
      </p:sp>
      <p:sp>
        <p:nvSpPr>
          <p:cNvPr id="130" name="Rounded Rectangle 19">
            <a:extLst>
              <a:ext uri="{FF2B5EF4-FFF2-40B4-BE49-F238E27FC236}">
                <a16:creationId xmlns:a16="http://schemas.microsoft.com/office/drawing/2014/main" xmlns="" id="{6950357D-A7C2-4E5A-B7A5-BA5CEEDC9084}"/>
              </a:ext>
            </a:extLst>
          </p:cNvPr>
          <p:cNvSpPr/>
          <p:nvPr/>
        </p:nvSpPr>
        <p:spPr>
          <a:xfrm>
            <a:off x="6430977" y="1296607"/>
            <a:ext cx="434505" cy="466531"/>
          </a:xfrm>
          <a:prstGeom prst="round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H4</a:t>
            </a:r>
          </a:p>
        </p:txBody>
      </p:sp>
      <p:sp>
        <p:nvSpPr>
          <p:cNvPr id="131" name="Rounded Rectangle 19">
            <a:extLst>
              <a:ext uri="{FF2B5EF4-FFF2-40B4-BE49-F238E27FC236}">
                <a16:creationId xmlns:a16="http://schemas.microsoft.com/office/drawing/2014/main" xmlns="" id="{DC3BFC69-6A5C-46D7-8C37-E73977DF6FCE}"/>
              </a:ext>
            </a:extLst>
          </p:cNvPr>
          <p:cNvSpPr/>
          <p:nvPr/>
        </p:nvSpPr>
        <p:spPr>
          <a:xfrm>
            <a:off x="7523220" y="261054"/>
            <a:ext cx="434505" cy="466531"/>
          </a:xfrm>
          <a:prstGeom prst="round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H8</a:t>
            </a:r>
          </a:p>
        </p:txBody>
      </p:sp>
      <p:cxnSp>
        <p:nvCxnSpPr>
          <p:cNvPr id="132" name="Straight Connector 131">
            <a:extLst>
              <a:ext uri="{FF2B5EF4-FFF2-40B4-BE49-F238E27FC236}">
                <a16:creationId xmlns:a16="http://schemas.microsoft.com/office/drawing/2014/main" xmlns="" id="{8EAC5622-44F9-4FA0-9892-492414E8B43D}"/>
              </a:ext>
            </a:extLst>
          </p:cNvPr>
          <p:cNvCxnSpPr>
            <a:cxnSpLocks/>
            <a:endCxn id="128" idx="0"/>
          </p:cNvCxnSpPr>
          <p:nvPr/>
        </p:nvCxnSpPr>
        <p:spPr>
          <a:xfrm flipH="1">
            <a:off x="5295237" y="962929"/>
            <a:ext cx="251411" cy="343828"/>
          </a:xfrm>
          <a:prstGeom prst="line">
            <a:avLst/>
          </a:prstGeom>
        </p:spPr>
        <p:style>
          <a:lnRef idx="3">
            <a:schemeClr val="dk1"/>
          </a:lnRef>
          <a:fillRef idx="0">
            <a:schemeClr val="dk1"/>
          </a:fillRef>
          <a:effectRef idx="2">
            <a:schemeClr val="dk1"/>
          </a:effectRef>
          <a:fontRef idx="minor">
            <a:schemeClr val="tx1"/>
          </a:fontRef>
        </p:style>
      </p:cxnSp>
      <p:cxnSp>
        <p:nvCxnSpPr>
          <p:cNvPr id="133" name="Straight Connector 132">
            <a:extLst>
              <a:ext uri="{FF2B5EF4-FFF2-40B4-BE49-F238E27FC236}">
                <a16:creationId xmlns:a16="http://schemas.microsoft.com/office/drawing/2014/main" xmlns="" id="{7700EB46-8ED9-440E-9E0B-AC9FB9962ECB}"/>
              </a:ext>
            </a:extLst>
          </p:cNvPr>
          <p:cNvCxnSpPr>
            <a:cxnSpLocks/>
          </p:cNvCxnSpPr>
          <p:nvPr/>
        </p:nvCxnSpPr>
        <p:spPr>
          <a:xfrm flipH="1">
            <a:off x="5948931" y="962935"/>
            <a:ext cx="3498" cy="361889"/>
          </a:xfrm>
          <a:prstGeom prst="line">
            <a:avLst/>
          </a:prstGeom>
        </p:spPr>
        <p:style>
          <a:lnRef idx="3">
            <a:schemeClr val="dk1"/>
          </a:lnRef>
          <a:fillRef idx="0">
            <a:schemeClr val="dk1"/>
          </a:fillRef>
          <a:effectRef idx="2">
            <a:schemeClr val="dk1"/>
          </a:effectRef>
          <a:fontRef idx="minor">
            <a:schemeClr val="tx1"/>
          </a:fontRef>
        </p:style>
      </p:cxnSp>
      <p:cxnSp>
        <p:nvCxnSpPr>
          <p:cNvPr id="134" name="Straight Connector 133">
            <a:extLst>
              <a:ext uri="{FF2B5EF4-FFF2-40B4-BE49-F238E27FC236}">
                <a16:creationId xmlns:a16="http://schemas.microsoft.com/office/drawing/2014/main" xmlns="" id="{5488E52E-2FB1-44D1-AD3F-AAFC2B1707D0}"/>
              </a:ext>
            </a:extLst>
          </p:cNvPr>
          <p:cNvCxnSpPr>
            <a:cxnSpLocks/>
          </p:cNvCxnSpPr>
          <p:nvPr/>
        </p:nvCxnSpPr>
        <p:spPr>
          <a:xfrm flipH="1">
            <a:off x="6648826" y="975328"/>
            <a:ext cx="3498" cy="361889"/>
          </a:xfrm>
          <a:prstGeom prst="line">
            <a:avLst/>
          </a:prstGeom>
        </p:spPr>
        <p:style>
          <a:lnRef idx="3">
            <a:schemeClr val="dk1"/>
          </a:lnRef>
          <a:fillRef idx="0">
            <a:schemeClr val="dk1"/>
          </a:fillRef>
          <a:effectRef idx="2">
            <a:schemeClr val="dk1"/>
          </a:effectRef>
          <a:fontRef idx="minor">
            <a:schemeClr val="tx1"/>
          </a:fontRef>
        </p:style>
      </p:cxnSp>
      <p:cxnSp>
        <p:nvCxnSpPr>
          <p:cNvPr id="135" name="Straight Connector 134">
            <a:extLst>
              <a:ext uri="{FF2B5EF4-FFF2-40B4-BE49-F238E27FC236}">
                <a16:creationId xmlns:a16="http://schemas.microsoft.com/office/drawing/2014/main" xmlns="" id="{6C441BAC-4504-44FE-B102-38FE70666159}"/>
              </a:ext>
            </a:extLst>
          </p:cNvPr>
          <p:cNvCxnSpPr>
            <a:cxnSpLocks/>
          </p:cNvCxnSpPr>
          <p:nvPr/>
        </p:nvCxnSpPr>
        <p:spPr>
          <a:xfrm>
            <a:off x="7182211" y="494314"/>
            <a:ext cx="341009" cy="0"/>
          </a:xfrm>
          <a:prstGeom prst="line">
            <a:avLst/>
          </a:prstGeom>
        </p:spPr>
        <p:style>
          <a:lnRef idx="3">
            <a:schemeClr val="dk1"/>
          </a:lnRef>
          <a:fillRef idx="0">
            <a:schemeClr val="dk1"/>
          </a:fillRef>
          <a:effectRef idx="2">
            <a:schemeClr val="dk1"/>
          </a:effectRef>
          <a:fontRef idx="minor">
            <a:schemeClr val="tx1"/>
          </a:fontRef>
        </p:style>
      </p:cxnSp>
      <p:cxnSp>
        <p:nvCxnSpPr>
          <p:cNvPr id="136" name="Straight Connector 135">
            <a:extLst>
              <a:ext uri="{FF2B5EF4-FFF2-40B4-BE49-F238E27FC236}">
                <a16:creationId xmlns:a16="http://schemas.microsoft.com/office/drawing/2014/main" xmlns="" id="{45FFD7CC-AF80-46EE-86B6-5BE036ED2C99}"/>
              </a:ext>
            </a:extLst>
          </p:cNvPr>
          <p:cNvCxnSpPr>
            <a:cxnSpLocks/>
          </p:cNvCxnSpPr>
          <p:nvPr/>
        </p:nvCxnSpPr>
        <p:spPr>
          <a:xfrm flipH="1">
            <a:off x="5112923" y="515658"/>
            <a:ext cx="371730" cy="0"/>
          </a:xfrm>
          <a:prstGeom prst="line">
            <a:avLst/>
          </a:prstGeom>
        </p:spPr>
        <p:style>
          <a:lnRef idx="3">
            <a:schemeClr val="dk1"/>
          </a:lnRef>
          <a:fillRef idx="0">
            <a:schemeClr val="dk1"/>
          </a:fillRef>
          <a:effectRef idx="2">
            <a:schemeClr val="dk1"/>
          </a:effectRef>
          <a:fontRef idx="minor">
            <a:schemeClr val="tx1"/>
          </a:fontRef>
        </p:style>
      </p:cxnSp>
      <p:cxnSp>
        <p:nvCxnSpPr>
          <p:cNvPr id="137" name="Straight Connector 136">
            <a:extLst>
              <a:ext uri="{FF2B5EF4-FFF2-40B4-BE49-F238E27FC236}">
                <a16:creationId xmlns:a16="http://schemas.microsoft.com/office/drawing/2014/main" xmlns="" id="{4FACE899-4E06-4BCC-AE10-FE250DFEAEE0}"/>
              </a:ext>
            </a:extLst>
          </p:cNvPr>
          <p:cNvCxnSpPr>
            <a:cxnSpLocks/>
          </p:cNvCxnSpPr>
          <p:nvPr/>
        </p:nvCxnSpPr>
        <p:spPr>
          <a:xfrm>
            <a:off x="1443212" y="2245912"/>
            <a:ext cx="9880907" cy="0"/>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138" name="TextBox 137">
            <a:extLst>
              <a:ext uri="{FF2B5EF4-FFF2-40B4-BE49-F238E27FC236}">
                <a16:creationId xmlns:a16="http://schemas.microsoft.com/office/drawing/2014/main" xmlns="" id="{059FBEA5-B496-47E1-9C33-AD2E2B1F9A19}"/>
              </a:ext>
            </a:extLst>
          </p:cNvPr>
          <p:cNvSpPr txBox="1"/>
          <p:nvPr/>
        </p:nvSpPr>
        <p:spPr>
          <a:xfrm>
            <a:off x="8399032" y="2351337"/>
            <a:ext cx="2426626" cy="461665"/>
          </a:xfrm>
          <a:prstGeom prst="rect">
            <a:avLst/>
          </a:prstGeom>
          <a:noFill/>
        </p:spPr>
        <p:txBody>
          <a:bodyPr wrap="none" rtlCol="0">
            <a:spAutoFit/>
          </a:bodyPr>
          <a:lstStyle/>
          <a:p>
            <a:r>
              <a:rPr lang="en-US" sz="2400" b="1" dirty="0">
                <a:solidFill>
                  <a:sysClr val="windowText" lastClr="000000"/>
                </a:solidFill>
              </a:rPr>
              <a:t>Physical Topology</a:t>
            </a:r>
          </a:p>
        </p:txBody>
      </p:sp>
      <p:sp>
        <p:nvSpPr>
          <p:cNvPr id="139" name="TextBox 138">
            <a:extLst>
              <a:ext uri="{FF2B5EF4-FFF2-40B4-BE49-F238E27FC236}">
                <a16:creationId xmlns:a16="http://schemas.microsoft.com/office/drawing/2014/main" xmlns="" id="{28509BD1-0C80-48E0-927E-90D16176F44B}"/>
              </a:ext>
            </a:extLst>
          </p:cNvPr>
          <p:cNvSpPr txBox="1"/>
          <p:nvPr/>
        </p:nvSpPr>
        <p:spPr>
          <a:xfrm>
            <a:off x="8471211" y="1640085"/>
            <a:ext cx="2274020" cy="461665"/>
          </a:xfrm>
          <a:prstGeom prst="rect">
            <a:avLst/>
          </a:prstGeom>
          <a:noFill/>
        </p:spPr>
        <p:txBody>
          <a:bodyPr wrap="none" rtlCol="0">
            <a:spAutoFit/>
          </a:bodyPr>
          <a:lstStyle/>
          <a:p>
            <a:r>
              <a:rPr lang="en-US" sz="2400" b="1" dirty="0">
                <a:solidFill>
                  <a:sysClr val="windowText" lastClr="000000"/>
                </a:solidFill>
              </a:rPr>
              <a:t>Virtual Topology</a:t>
            </a:r>
          </a:p>
        </p:txBody>
      </p:sp>
      <p:graphicFrame>
        <p:nvGraphicFramePr>
          <p:cNvPr id="140" name="Table 139">
            <a:extLst>
              <a:ext uri="{FF2B5EF4-FFF2-40B4-BE49-F238E27FC236}">
                <a16:creationId xmlns:a16="http://schemas.microsoft.com/office/drawing/2014/main" xmlns="" id="{9F3601C9-AEC0-4FB3-B937-E9E2F450A880}"/>
              </a:ext>
            </a:extLst>
          </p:cNvPr>
          <p:cNvGraphicFramePr>
            <a:graphicFrameLocks noGrp="1"/>
          </p:cNvGraphicFramePr>
          <p:nvPr>
            <p:extLst>
              <p:ext uri="{D42A27DB-BD31-4B8C-83A1-F6EECF244321}">
                <p14:modId xmlns:p14="http://schemas.microsoft.com/office/powerpoint/2010/main" val="2522383338"/>
              </p:ext>
            </p:extLst>
          </p:nvPr>
        </p:nvGraphicFramePr>
        <p:xfrm>
          <a:off x="1769887" y="3451935"/>
          <a:ext cx="1651296" cy="1097280"/>
        </p:xfrm>
        <a:graphic>
          <a:graphicData uri="http://schemas.openxmlformats.org/drawingml/2006/table">
            <a:tbl>
              <a:tblPr firstRow="1" bandRow="1"/>
              <a:tblGrid>
                <a:gridCol w="817970">
                  <a:extLst>
                    <a:ext uri="{9D8B030D-6E8A-4147-A177-3AD203B41FA5}">
                      <a16:colId xmlns:a16="http://schemas.microsoft.com/office/drawing/2014/main" xmlns="" val="1627345138"/>
                    </a:ext>
                  </a:extLst>
                </a:gridCol>
                <a:gridCol w="833326">
                  <a:extLst>
                    <a:ext uri="{9D8B030D-6E8A-4147-A177-3AD203B41FA5}">
                      <a16:colId xmlns:a16="http://schemas.microsoft.com/office/drawing/2014/main" xmlns="" val="842469502"/>
                    </a:ext>
                  </a:extLst>
                </a:gridCol>
              </a:tblGrid>
              <a:tr h="323028">
                <a:tc>
                  <a:txBody>
                    <a:bodyPr/>
                    <a:lstStyle/>
                    <a:p>
                      <a:r>
                        <a:rPr lang="en-US" sz="1800" b="1" dirty="0"/>
                        <a:t>To</a:t>
                      </a:r>
                    </a:p>
                  </a:txBody>
                  <a:tcPr/>
                </a:tc>
                <a:tc>
                  <a:txBody>
                    <a:bodyPr/>
                    <a:lstStyle/>
                    <a:p>
                      <a:r>
                        <a:rPr lang="en-US" sz="1800" b="1" dirty="0"/>
                        <a:t>B/W</a:t>
                      </a:r>
                      <a:endParaRPr lang="en-US" sz="1600" b="1" dirty="0"/>
                    </a:p>
                  </a:txBody>
                  <a:tcPr/>
                </a:tc>
                <a:extLst>
                  <a:ext uri="{0D108BD9-81ED-4DB2-BD59-A6C34878D82A}">
                    <a16:rowId xmlns:a16="http://schemas.microsoft.com/office/drawing/2014/main" xmlns="" val="798540993"/>
                  </a:ext>
                </a:extLst>
              </a:tr>
              <a:tr h="323028">
                <a:tc>
                  <a:txBody>
                    <a:bodyPr/>
                    <a:lstStyle/>
                    <a:p>
                      <a:r>
                        <a:rPr lang="en-US" sz="1800" dirty="0"/>
                        <a:t>H4</a:t>
                      </a:r>
                    </a:p>
                  </a:txBody>
                  <a:tcPr/>
                </a:tc>
                <a:tc>
                  <a:txBody>
                    <a:bodyPr/>
                    <a:lstStyle/>
                    <a:p>
                      <a:r>
                        <a:rPr lang="en-US" sz="1800" dirty="0"/>
                        <a:t>1G</a:t>
                      </a:r>
                    </a:p>
                  </a:txBody>
                  <a:tcPr/>
                </a:tc>
                <a:extLst>
                  <a:ext uri="{0D108BD9-81ED-4DB2-BD59-A6C34878D82A}">
                    <a16:rowId xmlns:a16="http://schemas.microsoft.com/office/drawing/2014/main" xmlns="" val="2961459235"/>
                  </a:ext>
                </a:extLst>
              </a:tr>
              <a:tr h="359784">
                <a:tc>
                  <a:txBody>
                    <a:bodyPr/>
                    <a:lstStyle/>
                    <a:p>
                      <a:r>
                        <a:rPr lang="en-US" sz="1800" dirty="0"/>
                        <a:t>H7+H8</a:t>
                      </a:r>
                    </a:p>
                  </a:txBody>
                  <a:tcPr/>
                </a:tc>
                <a:tc>
                  <a:txBody>
                    <a:bodyPr/>
                    <a:lstStyle/>
                    <a:p>
                      <a:r>
                        <a:rPr lang="en-US" sz="1800" dirty="0"/>
                        <a:t>2G</a:t>
                      </a:r>
                    </a:p>
                  </a:txBody>
                  <a:tcPr/>
                </a:tc>
                <a:extLst>
                  <a:ext uri="{0D108BD9-81ED-4DB2-BD59-A6C34878D82A}">
                    <a16:rowId xmlns:a16="http://schemas.microsoft.com/office/drawing/2014/main" xmlns="" val="1865220691"/>
                  </a:ext>
                </a:extLst>
              </a:tr>
            </a:tbl>
          </a:graphicData>
        </a:graphic>
      </p:graphicFrame>
      <p:graphicFrame>
        <p:nvGraphicFramePr>
          <p:cNvPr id="141" name="Table 140">
            <a:extLst>
              <a:ext uri="{FF2B5EF4-FFF2-40B4-BE49-F238E27FC236}">
                <a16:creationId xmlns:a16="http://schemas.microsoft.com/office/drawing/2014/main" xmlns="" id="{19E376B8-FF59-49D1-9746-8098B076DB3D}"/>
              </a:ext>
            </a:extLst>
          </p:cNvPr>
          <p:cNvGraphicFramePr>
            <a:graphicFrameLocks noGrp="1"/>
          </p:cNvGraphicFramePr>
          <p:nvPr>
            <p:extLst>
              <p:ext uri="{D42A27DB-BD31-4B8C-83A1-F6EECF244321}">
                <p14:modId xmlns:p14="http://schemas.microsoft.com/office/powerpoint/2010/main" val="794301598"/>
              </p:ext>
            </p:extLst>
          </p:nvPr>
        </p:nvGraphicFramePr>
        <p:xfrm>
          <a:off x="4962097" y="4031755"/>
          <a:ext cx="1169101" cy="731520"/>
        </p:xfrm>
        <a:graphic>
          <a:graphicData uri="http://schemas.openxmlformats.org/drawingml/2006/table">
            <a:tbl>
              <a:tblPr firstRow="1" bandRow="1"/>
              <a:tblGrid>
                <a:gridCol w="517329">
                  <a:extLst>
                    <a:ext uri="{9D8B030D-6E8A-4147-A177-3AD203B41FA5}">
                      <a16:colId xmlns:a16="http://schemas.microsoft.com/office/drawing/2014/main" xmlns="" val="1627345138"/>
                    </a:ext>
                  </a:extLst>
                </a:gridCol>
                <a:gridCol w="651772">
                  <a:extLst>
                    <a:ext uri="{9D8B030D-6E8A-4147-A177-3AD203B41FA5}">
                      <a16:colId xmlns:a16="http://schemas.microsoft.com/office/drawing/2014/main" xmlns="" val="842469502"/>
                    </a:ext>
                  </a:extLst>
                </a:gridCol>
              </a:tblGrid>
              <a:tr h="317544">
                <a:tc>
                  <a:txBody>
                    <a:bodyPr/>
                    <a:lstStyle/>
                    <a:p>
                      <a:r>
                        <a:rPr lang="en-US" sz="1800" b="1" dirty="0"/>
                        <a:t>To</a:t>
                      </a:r>
                    </a:p>
                  </a:txBody>
                  <a:tcPr/>
                </a:tc>
                <a:tc>
                  <a:txBody>
                    <a:bodyPr/>
                    <a:lstStyle/>
                    <a:p>
                      <a:r>
                        <a:rPr lang="en-US" sz="1800" b="1" dirty="0"/>
                        <a:t>B/W</a:t>
                      </a:r>
                    </a:p>
                  </a:txBody>
                  <a:tcPr/>
                </a:tc>
                <a:extLst>
                  <a:ext uri="{0D108BD9-81ED-4DB2-BD59-A6C34878D82A}">
                    <a16:rowId xmlns:a16="http://schemas.microsoft.com/office/drawing/2014/main" xmlns="" val="798540993"/>
                  </a:ext>
                </a:extLst>
              </a:tr>
              <a:tr h="317544">
                <a:tc>
                  <a:txBody>
                    <a:bodyPr/>
                    <a:lstStyle/>
                    <a:p>
                      <a:r>
                        <a:rPr lang="en-US" sz="1800" dirty="0"/>
                        <a:t>*</a:t>
                      </a:r>
                    </a:p>
                  </a:txBody>
                  <a:tcPr/>
                </a:tc>
                <a:tc>
                  <a:txBody>
                    <a:bodyPr/>
                    <a:lstStyle/>
                    <a:p>
                      <a:r>
                        <a:rPr lang="en-US" sz="1800" dirty="0"/>
                        <a:t>1G</a:t>
                      </a:r>
                    </a:p>
                  </a:txBody>
                  <a:tcPr/>
                </a:tc>
                <a:extLst>
                  <a:ext uri="{0D108BD9-81ED-4DB2-BD59-A6C34878D82A}">
                    <a16:rowId xmlns:a16="http://schemas.microsoft.com/office/drawing/2014/main" xmlns="" val="2961459235"/>
                  </a:ext>
                </a:extLst>
              </a:tr>
            </a:tbl>
          </a:graphicData>
        </a:graphic>
      </p:graphicFrame>
      <p:graphicFrame>
        <p:nvGraphicFramePr>
          <p:cNvPr id="142" name="Table 141">
            <a:extLst>
              <a:ext uri="{FF2B5EF4-FFF2-40B4-BE49-F238E27FC236}">
                <a16:creationId xmlns:a16="http://schemas.microsoft.com/office/drawing/2014/main" xmlns="" id="{1E49E8E6-6821-4B4F-A4EC-4DC6F7548719}"/>
              </a:ext>
            </a:extLst>
          </p:cNvPr>
          <p:cNvGraphicFramePr>
            <a:graphicFrameLocks noGrp="1"/>
          </p:cNvGraphicFramePr>
          <p:nvPr>
            <p:extLst>
              <p:ext uri="{D42A27DB-BD31-4B8C-83A1-F6EECF244321}">
                <p14:modId xmlns:p14="http://schemas.microsoft.com/office/powerpoint/2010/main" val="3978837962"/>
              </p:ext>
            </p:extLst>
          </p:nvPr>
        </p:nvGraphicFramePr>
        <p:xfrm>
          <a:off x="8902359" y="3390588"/>
          <a:ext cx="2106067" cy="1097280"/>
        </p:xfrm>
        <a:graphic>
          <a:graphicData uri="http://schemas.openxmlformats.org/drawingml/2006/table">
            <a:tbl>
              <a:tblPr firstRow="1" bandRow="1"/>
              <a:tblGrid>
                <a:gridCol w="1387776">
                  <a:extLst>
                    <a:ext uri="{9D8B030D-6E8A-4147-A177-3AD203B41FA5}">
                      <a16:colId xmlns:a16="http://schemas.microsoft.com/office/drawing/2014/main" xmlns="" val="1627345138"/>
                    </a:ext>
                  </a:extLst>
                </a:gridCol>
                <a:gridCol w="718291">
                  <a:extLst>
                    <a:ext uri="{9D8B030D-6E8A-4147-A177-3AD203B41FA5}">
                      <a16:colId xmlns:a16="http://schemas.microsoft.com/office/drawing/2014/main" xmlns="" val="842469502"/>
                    </a:ext>
                  </a:extLst>
                </a:gridCol>
              </a:tblGrid>
              <a:tr h="317544">
                <a:tc>
                  <a:txBody>
                    <a:bodyPr/>
                    <a:lstStyle/>
                    <a:p>
                      <a:r>
                        <a:rPr lang="en-US" sz="1800" b="1" dirty="0">
                          <a:latin typeface="+mn-lt"/>
                        </a:rPr>
                        <a:t>To</a:t>
                      </a:r>
                    </a:p>
                  </a:txBody>
                  <a:tcPr/>
                </a:tc>
                <a:tc>
                  <a:txBody>
                    <a:bodyPr/>
                    <a:lstStyle/>
                    <a:p>
                      <a:r>
                        <a:rPr lang="en-US" sz="1800" b="1" dirty="0">
                          <a:latin typeface="+mn-lt"/>
                        </a:rPr>
                        <a:t>B/W</a:t>
                      </a:r>
                    </a:p>
                  </a:txBody>
                  <a:tcPr/>
                </a:tc>
                <a:extLst>
                  <a:ext uri="{0D108BD9-81ED-4DB2-BD59-A6C34878D82A}">
                    <a16:rowId xmlns:a16="http://schemas.microsoft.com/office/drawing/2014/main" xmlns="" val="798540993"/>
                  </a:ext>
                </a:extLst>
              </a:tr>
              <a:tr h="317544">
                <a:tc>
                  <a:txBody>
                    <a:bodyPr/>
                    <a:lstStyle/>
                    <a:p>
                      <a:r>
                        <a:rPr lang="en-US" sz="1800" dirty="0">
                          <a:latin typeface="+mn-lt"/>
                        </a:rPr>
                        <a:t>H1+H2+H3</a:t>
                      </a:r>
                    </a:p>
                  </a:txBody>
                  <a:tcPr/>
                </a:tc>
                <a:tc>
                  <a:txBody>
                    <a:bodyPr/>
                    <a:lstStyle/>
                    <a:p>
                      <a:r>
                        <a:rPr lang="en-US" sz="1800" dirty="0">
                          <a:latin typeface="+mn-lt"/>
                        </a:rPr>
                        <a:t>2G</a:t>
                      </a:r>
                    </a:p>
                  </a:txBody>
                  <a:tcPr/>
                </a:tc>
                <a:extLst>
                  <a:ext uri="{0D108BD9-81ED-4DB2-BD59-A6C34878D82A}">
                    <a16:rowId xmlns:a16="http://schemas.microsoft.com/office/drawing/2014/main" xmlns="" val="2961459235"/>
                  </a:ext>
                </a:extLst>
              </a:tr>
              <a:tr h="317544">
                <a:tc>
                  <a:txBody>
                    <a:bodyPr/>
                    <a:lstStyle/>
                    <a:p>
                      <a:r>
                        <a:rPr lang="en-US" sz="1800" dirty="0">
                          <a:latin typeface="+mn-lt"/>
                        </a:rPr>
                        <a:t>H4</a:t>
                      </a:r>
                    </a:p>
                  </a:txBody>
                  <a:tcPr/>
                </a:tc>
                <a:tc>
                  <a:txBody>
                    <a:bodyPr/>
                    <a:lstStyle/>
                    <a:p>
                      <a:r>
                        <a:rPr lang="en-US" sz="1800" dirty="0">
                          <a:latin typeface="+mn-lt"/>
                        </a:rPr>
                        <a:t>1G</a:t>
                      </a:r>
                    </a:p>
                  </a:txBody>
                  <a:tcPr/>
                </a:tc>
                <a:extLst>
                  <a:ext uri="{0D108BD9-81ED-4DB2-BD59-A6C34878D82A}">
                    <a16:rowId xmlns:a16="http://schemas.microsoft.com/office/drawing/2014/main" xmlns="" val="1852512378"/>
                  </a:ext>
                </a:extLst>
              </a:tr>
            </a:tbl>
          </a:graphicData>
        </a:graphic>
      </p:graphicFrame>
      <p:sp>
        <p:nvSpPr>
          <p:cNvPr id="143" name="Rounded Rectangle 19">
            <a:extLst>
              <a:ext uri="{FF2B5EF4-FFF2-40B4-BE49-F238E27FC236}">
                <a16:creationId xmlns:a16="http://schemas.microsoft.com/office/drawing/2014/main" xmlns="" id="{8ADD373B-87E7-4B2E-B8B9-2F974322A79A}"/>
              </a:ext>
            </a:extLst>
          </p:cNvPr>
          <p:cNvSpPr/>
          <p:nvPr/>
        </p:nvSpPr>
        <p:spPr>
          <a:xfrm>
            <a:off x="7092691" y="1292179"/>
            <a:ext cx="434505" cy="466531"/>
          </a:xfrm>
          <a:prstGeom prst="round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ysClr val="windowText" lastClr="000000"/>
                </a:solidFill>
              </a:rPr>
              <a:t>H7</a:t>
            </a:r>
          </a:p>
        </p:txBody>
      </p:sp>
      <p:cxnSp>
        <p:nvCxnSpPr>
          <p:cNvPr id="144" name="Straight Connector 143">
            <a:extLst>
              <a:ext uri="{FF2B5EF4-FFF2-40B4-BE49-F238E27FC236}">
                <a16:creationId xmlns:a16="http://schemas.microsoft.com/office/drawing/2014/main" xmlns="" id="{FA4B50CF-21EC-40F8-96B9-62B5281EDE09}"/>
              </a:ext>
            </a:extLst>
          </p:cNvPr>
          <p:cNvCxnSpPr>
            <a:cxnSpLocks/>
            <a:endCxn id="143" idx="0"/>
          </p:cNvCxnSpPr>
          <p:nvPr/>
        </p:nvCxnSpPr>
        <p:spPr>
          <a:xfrm>
            <a:off x="7092113" y="952778"/>
            <a:ext cx="217831" cy="339401"/>
          </a:xfrm>
          <a:prstGeom prst="line">
            <a:avLst/>
          </a:prstGeom>
        </p:spPr>
        <p:style>
          <a:lnRef idx="3">
            <a:schemeClr val="dk1"/>
          </a:lnRef>
          <a:fillRef idx="0">
            <a:schemeClr val="dk1"/>
          </a:fillRef>
          <a:effectRef idx="2">
            <a:schemeClr val="dk1"/>
          </a:effectRef>
          <a:fontRef idx="minor">
            <a:schemeClr val="tx1"/>
          </a:fontRef>
        </p:style>
      </p:cxnSp>
      <p:grpSp>
        <p:nvGrpSpPr>
          <p:cNvPr id="145" name="Group 144">
            <a:extLst>
              <a:ext uri="{FF2B5EF4-FFF2-40B4-BE49-F238E27FC236}">
                <a16:creationId xmlns:a16="http://schemas.microsoft.com/office/drawing/2014/main" xmlns="" id="{9E167F9F-9926-46E3-A898-2238B573DC2D}"/>
              </a:ext>
            </a:extLst>
          </p:cNvPr>
          <p:cNvGrpSpPr/>
          <p:nvPr/>
        </p:nvGrpSpPr>
        <p:grpSpPr>
          <a:xfrm>
            <a:off x="6116526" y="6107450"/>
            <a:ext cx="429965" cy="466545"/>
            <a:chOff x="4735401" y="6069350"/>
            <a:chExt cx="429965" cy="466545"/>
          </a:xfrm>
        </p:grpSpPr>
        <p:cxnSp>
          <p:nvCxnSpPr>
            <p:cNvPr id="146" name="Straight Connector 145">
              <a:extLst>
                <a:ext uri="{FF2B5EF4-FFF2-40B4-BE49-F238E27FC236}">
                  <a16:creationId xmlns:a16="http://schemas.microsoft.com/office/drawing/2014/main" xmlns="" id="{5701A5B9-CF55-4B68-BEA8-E82709BD9648}"/>
                </a:ext>
              </a:extLst>
            </p:cNvPr>
            <p:cNvCxnSpPr>
              <a:cxnSpLocks/>
            </p:cNvCxnSpPr>
            <p:nvPr/>
          </p:nvCxnSpPr>
          <p:spPr>
            <a:xfrm>
              <a:off x="4735401" y="6069353"/>
              <a:ext cx="429965" cy="466542"/>
            </a:xfrm>
            <a:prstGeom prst="line">
              <a:avLst/>
            </a:prstGeom>
          </p:spPr>
          <p:style>
            <a:lnRef idx="3">
              <a:schemeClr val="dk1"/>
            </a:lnRef>
            <a:fillRef idx="0">
              <a:schemeClr val="dk1"/>
            </a:fillRef>
            <a:effectRef idx="2">
              <a:schemeClr val="dk1"/>
            </a:effectRef>
            <a:fontRef idx="minor">
              <a:schemeClr val="tx1"/>
            </a:fontRef>
          </p:style>
        </p:cxnSp>
        <p:cxnSp>
          <p:nvCxnSpPr>
            <p:cNvPr id="147" name="Straight Connector 146">
              <a:extLst>
                <a:ext uri="{FF2B5EF4-FFF2-40B4-BE49-F238E27FC236}">
                  <a16:creationId xmlns:a16="http://schemas.microsoft.com/office/drawing/2014/main" xmlns="" id="{4007918E-57AC-4E82-BBC4-7195D1CFEEE6}"/>
                </a:ext>
              </a:extLst>
            </p:cNvPr>
            <p:cNvCxnSpPr>
              <a:cxnSpLocks/>
            </p:cNvCxnSpPr>
            <p:nvPr/>
          </p:nvCxnSpPr>
          <p:spPr>
            <a:xfrm flipH="1">
              <a:off x="4766642" y="6069350"/>
              <a:ext cx="378846" cy="466545"/>
            </a:xfrm>
            <a:prstGeom prst="line">
              <a:avLst/>
            </a:prstGeom>
          </p:spPr>
          <p:style>
            <a:lnRef idx="3">
              <a:schemeClr val="dk1"/>
            </a:lnRef>
            <a:fillRef idx="0">
              <a:schemeClr val="dk1"/>
            </a:fillRef>
            <a:effectRef idx="2">
              <a:schemeClr val="dk1"/>
            </a:effectRef>
            <a:fontRef idx="minor">
              <a:schemeClr val="tx1"/>
            </a:fontRef>
          </p:style>
        </p:cxnSp>
      </p:grpSp>
      <p:grpSp>
        <p:nvGrpSpPr>
          <p:cNvPr id="148" name="Group 147">
            <a:extLst>
              <a:ext uri="{FF2B5EF4-FFF2-40B4-BE49-F238E27FC236}">
                <a16:creationId xmlns:a16="http://schemas.microsoft.com/office/drawing/2014/main" xmlns="" id="{9A943FD8-D92F-48E5-AE4A-2434C0510990}"/>
              </a:ext>
            </a:extLst>
          </p:cNvPr>
          <p:cNvGrpSpPr/>
          <p:nvPr/>
        </p:nvGrpSpPr>
        <p:grpSpPr>
          <a:xfrm>
            <a:off x="10145178" y="6130643"/>
            <a:ext cx="429965" cy="466545"/>
            <a:chOff x="4735401" y="6069350"/>
            <a:chExt cx="429965" cy="466545"/>
          </a:xfrm>
        </p:grpSpPr>
        <p:cxnSp>
          <p:nvCxnSpPr>
            <p:cNvPr id="149" name="Straight Connector 148">
              <a:extLst>
                <a:ext uri="{FF2B5EF4-FFF2-40B4-BE49-F238E27FC236}">
                  <a16:creationId xmlns:a16="http://schemas.microsoft.com/office/drawing/2014/main" xmlns="" id="{8485F74C-0CB0-458B-BF5C-CED03C9DE398}"/>
                </a:ext>
              </a:extLst>
            </p:cNvPr>
            <p:cNvCxnSpPr>
              <a:cxnSpLocks/>
            </p:cNvCxnSpPr>
            <p:nvPr/>
          </p:nvCxnSpPr>
          <p:spPr>
            <a:xfrm>
              <a:off x="4735401" y="6069353"/>
              <a:ext cx="429965" cy="466542"/>
            </a:xfrm>
            <a:prstGeom prst="line">
              <a:avLst/>
            </a:prstGeom>
          </p:spPr>
          <p:style>
            <a:lnRef idx="3">
              <a:schemeClr val="dk1"/>
            </a:lnRef>
            <a:fillRef idx="0">
              <a:schemeClr val="dk1"/>
            </a:fillRef>
            <a:effectRef idx="2">
              <a:schemeClr val="dk1"/>
            </a:effectRef>
            <a:fontRef idx="minor">
              <a:schemeClr val="tx1"/>
            </a:fontRef>
          </p:style>
        </p:cxnSp>
        <p:cxnSp>
          <p:nvCxnSpPr>
            <p:cNvPr id="150" name="Straight Connector 149">
              <a:extLst>
                <a:ext uri="{FF2B5EF4-FFF2-40B4-BE49-F238E27FC236}">
                  <a16:creationId xmlns:a16="http://schemas.microsoft.com/office/drawing/2014/main" xmlns="" id="{989ED0C1-2EAB-45D4-8B3C-92B71A6A090B}"/>
                </a:ext>
              </a:extLst>
            </p:cNvPr>
            <p:cNvCxnSpPr>
              <a:cxnSpLocks/>
            </p:cNvCxnSpPr>
            <p:nvPr/>
          </p:nvCxnSpPr>
          <p:spPr>
            <a:xfrm flipH="1">
              <a:off x="4766642" y="6069350"/>
              <a:ext cx="378846" cy="466545"/>
            </a:xfrm>
            <a:prstGeom prst="line">
              <a:avLst/>
            </a:prstGeom>
          </p:spPr>
          <p:style>
            <a:lnRef idx="3">
              <a:schemeClr val="dk1"/>
            </a:lnRef>
            <a:fillRef idx="0">
              <a:schemeClr val="dk1"/>
            </a:fillRef>
            <a:effectRef idx="2">
              <a:schemeClr val="dk1"/>
            </a:effectRef>
            <a:fontRef idx="minor">
              <a:schemeClr val="tx1"/>
            </a:fontRef>
          </p:style>
        </p:cxnSp>
      </p:grpSp>
      <p:grpSp>
        <p:nvGrpSpPr>
          <p:cNvPr id="151" name="Group 150">
            <a:extLst>
              <a:ext uri="{FF2B5EF4-FFF2-40B4-BE49-F238E27FC236}">
                <a16:creationId xmlns:a16="http://schemas.microsoft.com/office/drawing/2014/main" xmlns="" id="{49A9FDD9-F9EE-4D36-96E4-E76C957687DD}"/>
              </a:ext>
            </a:extLst>
          </p:cNvPr>
          <p:cNvGrpSpPr/>
          <p:nvPr/>
        </p:nvGrpSpPr>
        <p:grpSpPr>
          <a:xfrm>
            <a:off x="6616792" y="6130643"/>
            <a:ext cx="429965" cy="466545"/>
            <a:chOff x="4735401" y="6069350"/>
            <a:chExt cx="429965" cy="466545"/>
          </a:xfrm>
        </p:grpSpPr>
        <p:cxnSp>
          <p:nvCxnSpPr>
            <p:cNvPr id="152" name="Straight Connector 151">
              <a:extLst>
                <a:ext uri="{FF2B5EF4-FFF2-40B4-BE49-F238E27FC236}">
                  <a16:creationId xmlns:a16="http://schemas.microsoft.com/office/drawing/2014/main" xmlns="" id="{E0E52A62-B025-4C0C-A3FF-DD326BE9D78D}"/>
                </a:ext>
              </a:extLst>
            </p:cNvPr>
            <p:cNvCxnSpPr>
              <a:cxnSpLocks/>
            </p:cNvCxnSpPr>
            <p:nvPr/>
          </p:nvCxnSpPr>
          <p:spPr>
            <a:xfrm>
              <a:off x="4735401" y="6069353"/>
              <a:ext cx="429965" cy="466542"/>
            </a:xfrm>
            <a:prstGeom prst="line">
              <a:avLst/>
            </a:prstGeom>
          </p:spPr>
          <p:style>
            <a:lnRef idx="3">
              <a:schemeClr val="dk1"/>
            </a:lnRef>
            <a:fillRef idx="0">
              <a:schemeClr val="dk1"/>
            </a:fillRef>
            <a:effectRef idx="2">
              <a:schemeClr val="dk1"/>
            </a:effectRef>
            <a:fontRef idx="minor">
              <a:schemeClr val="tx1"/>
            </a:fontRef>
          </p:style>
        </p:cxnSp>
        <p:cxnSp>
          <p:nvCxnSpPr>
            <p:cNvPr id="153" name="Straight Connector 152">
              <a:extLst>
                <a:ext uri="{FF2B5EF4-FFF2-40B4-BE49-F238E27FC236}">
                  <a16:creationId xmlns:a16="http://schemas.microsoft.com/office/drawing/2014/main" xmlns="" id="{DEFAB755-565A-4E84-BFD1-0989E3726C66}"/>
                </a:ext>
              </a:extLst>
            </p:cNvPr>
            <p:cNvCxnSpPr>
              <a:cxnSpLocks/>
            </p:cNvCxnSpPr>
            <p:nvPr/>
          </p:nvCxnSpPr>
          <p:spPr>
            <a:xfrm flipH="1">
              <a:off x="4766642" y="6069350"/>
              <a:ext cx="378846" cy="466545"/>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78858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BNV Mapper - Constraints</a:t>
            </a:r>
          </a:p>
        </p:txBody>
      </p:sp>
      <p:sp>
        <p:nvSpPr>
          <p:cNvPr id="4" name="TextBox 3"/>
          <p:cNvSpPr txBox="1"/>
          <p:nvPr/>
        </p:nvSpPr>
        <p:spPr>
          <a:xfrm>
            <a:off x="1307169" y="1812207"/>
            <a:ext cx="9941442" cy="1200329"/>
          </a:xfrm>
          <a:prstGeom prst="rect">
            <a:avLst/>
          </a:prstGeom>
          <a:noFill/>
        </p:spPr>
        <p:txBody>
          <a:bodyPr wrap="square" rtlCol="0">
            <a:spAutoFit/>
          </a:bodyPr>
          <a:lstStyle/>
          <a:p>
            <a:r>
              <a:rPr lang="en-SG" sz="2400" b="1" dirty="0"/>
              <a:t>5) </a:t>
            </a:r>
            <a:r>
              <a:rPr lang="en-SG" sz="2400" dirty="0"/>
              <a:t>One Big Switch Abstraction:</a:t>
            </a:r>
          </a:p>
          <a:p>
            <a:endParaRPr lang="en-SG" sz="2400" dirty="0"/>
          </a:p>
          <a:p>
            <a:endParaRPr lang="en-SG" sz="2400" dirty="0"/>
          </a:p>
        </p:txBody>
      </p:sp>
      <mc:AlternateContent xmlns:mc="http://schemas.openxmlformats.org/markup-compatibility/2006" xmlns:a14="http://schemas.microsoft.com/office/drawing/2010/main">
        <mc:Choice Requires="a14">
          <p:sp>
            <p:nvSpPr>
              <p:cNvPr id="5" name="Rectangle 4"/>
              <p:cNvSpPr/>
              <p:nvPr/>
            </p:nvSpPr>
            <p:spPr>
              <a:xfrm>
                <a:off x="3385685" y="2688270"/>
                <a:ext cx="7135415" cy="1018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𝒁</m:t>
                          </m:r>
                          <m:r>
                            <a:rPr lang="en-US" sz="2000" b="1" i="1" baseline="-25000" smtClean="0">
                              <a:solidFill>
                                <a:schemeClr val="tx1"/>
                              </a:solidFill>
                              <a:latin typeface="Cambria Math" panose="02040503050406030204" pitchFamily="18" charset="0"/>
                            </a:rPr>
                            <m:t>𝒎𝒏</m:t>
                          </m:r>
                        </m:e>
                        <m:sup/>
                      </m:sSup>
                      <m:r>
                        <a:rPr lang="pt-BR" sz="2000" b="1" i="1" smtClean="0">
                          <a:solidFill>
                            <a:schemeClr val="tx1"/>
                          </a:solidFill>
                          <a:latin typeface="Cambria Math" panose="02040503050406030204" pitchFamily="18" charset="0"/>
                        </a:rPr>
                        <m:t>=</m:t>
                      </m:r>
                      <m:nary>
                        <m:naryPr>
                          <m:chr m:val="∑"/>
                          <m:ctrlPr>
                            <a:rPr lang="pt-BR" sz="2000" b="1" i="1" smtClean="0">
                              <a:solidFill>
                                <a:schemeClr val="tx1"/>
                              </a:solidFill>
                              <a:latin typeface="Cambria Math" panose="02040503050406030204" pitchFamily="18" charset="0"/>
                            </a:rPr>
                          </m:ctrlPr>
                        </m:naryPr>
                        <m:sub>
                          <m:r>
                            <m:rPr>
                              <m:brk m:alnAt="23"/>
                            </m:rPr>
                            <a:rPr lang="en-US" sz="2000" b="1" i="1" smtClean="0">
                              <a:solidFill>
                                <a:schemeClr val="tx1"/>
                              </a:solidFill>
                              <a:latin typeface="Cambria Math" panose="02040503050406030204" pitchFamily="18" charset="0"/>
                            </a:rPr>
                            <m:t>𝒗</m:t>
                          </m:r>
                          <m:r>
                            <a:rPr lang="en-US" sz="2000" b="1" i="1"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𝑸𝒄</m:t>
                          </m:r>
                        </m:sub>
                        <m:sup/>
                        <m:e>
                          <m:r>
                            <a:rPr lang="en-US" sz="2000" b="1" i="1" smtClean="0">
                              <a:solidFill>
                                <a:schemeClr val="tx1"/>
                              </a:solidFill>
                              <a:latin typeface="Cambria Math" panose="02040503050406030204" pitchFamily="18" charset="0"/>
                            </a:rPr>
                            <m:t>𝒙</m:t>
                          </m:r>
                          <m:r>
                            <a:rPr lang="en-US" sz="2000" b="1" i="1" baseline="-25000" smtClean="0">
                              <a:solidFill>
                                <a:schemeClr val="tx1"/>
                              </a:solidFill>
                              <a:latin typeface="Cambria Math" panose="02040503050406030204" pitchFamily="18" charset="0"/>
                            </a:rPr>
                            <m:t>𝒊𝒗</m:t>
                          </m:r>
                          <m:r>
                            <a:rPr lang="en-US" sz="2000" b="1" i="1" smtClean="0">
                              <a:solidFill>
                                <a:schemeClr val="tx1"/>
                              </a:solidFill>
                              <a:latin typeface="Cambria Math" panose="02040503050406030204" pitchFamily="18" charset="0"/>
                            </a:rPr>
                            <m:t>𝒃</m:t>
                          </m:r>
                          <m:r>
                            <a:rPr lang="en-US" sz="2000" b="1" i="1" baseline="-25000" smtClean="0">
                              <a:solidFill>
                                <a:schemeClr val="tx1"/>
                              </a:solidFill>
                              <a:latin typeface="Cambria Math" panose="02040503050406030204" pitchFamily="18" charset="0"/>
                            </a:rPr>
                            <m:t>𝒊</m:t>
                          </m:r>
                          <m:r>
                            <a:rPr lang="en-US" sz="2000" b="1" i="1" smtClean="0">
                              <a:solidFill>
                                <a:schemeClr val="tx1"/>
                              </a:solidFill>
                              <a:latin typeface="Cambria Math" panose="02040503050406030204" pitchFamily="18" charset="0"/>
                            </a:rPr>
                            <m:t>+ </m:t>
                          </m:r>
                        </m:e>
                      </m:nary>
                      <m:nary>
                        <m:naryPr>
                          <m:chr m:val="∑"/>
                          <m:ctrlPr>
                            <a:rPr lang="pt-BR" sz="2000" b="1" i="1">
                              <a:latin typeface="Cambria Math" panose="02040503050406030204" pitchFamily="18" charset="0"/>
                            </a:rPr>
                          </m:ctrlPr>
                        </m:naryPr>
                        <m:sub>
                          <m:r>
                            <m:rPr>
                              <m:brk m:alnAt="15"/>
                            </m:rPr>
                            <a:rPr lang="en-US" sz="2000" b="1" i="1" smtClean="0">
                              <a:latin typeface="Cambria Math" panose="02040503050406030204" pitchFamily="18" charset="0"/>
                            </a:rPr>
                            <m:t>𝒘</m:t>
                          </m:r>
                          <m:r>
                            <a:rPr lang="en-US" sz="2000" b="1" i="1">
                              <a:latin typeface="Cambria Math" panose="02040503050406030204" pitchFamily="18" charset="0"/>
                            </a:rPr>
                            <m:t> ∈</m:t>
                          </m:r>
                          <m:r>
                            <a:rPr lang="en-US" sz="2000" b="1" i="1">
                              <a:latin typeface="Cambria Math" panose="02040503050406030204" pitchFamily="18" charset="0"/>
                              <a:ea typeface="Cambria Math" panose="02040503050406030204" pitchFamily="18" charset="0"/>
                            </a:rPr>
                            <m:t>𝑸</m:t>
                          </m:r>
                          <m:r>
                            <a:rPr lang="en-US" sz="2000" b="1" i="1" baseline="-25000" smtClean="0">
                              <a:latin typeface="Cambria Math" panose="02040503050406030204" pitchFamily="18" charset="0"/>
                              <a:ea typeface="Cambria Math" panose="02040503050406030204" pitchFamily="18" charset="0"/>
                            </a:rPr>
                            <m:t>𝒉</m:t>
                          </m:r>
                        </m:sub>
                        <m:sup/>
                        <m:e>
                          <m:r>
                            <a:rPr lang="en-US" sz="2000" b="1" i="1" smtClean="0">
                              <a:latin typeface="Cambria Math" panose="02040503050406030204" pitchFamily="18" charset="0"/>
                              <a:ea typeface="Cambria Math" panose="02040503050406030204" pitchFamily="18" charset="0"/>
                            </a:rPr>
                            <m:t>𝒚</m:t>
                          </m:r>
                          <m:r>
                            <a:rPr lang="en-US" sz="2000" b="1" i="1" baseline="-25000" smtClean="0">
                              <a:latin typeface="Cambria Math" panose="02040503050406030204" pitchFamily="18" charset="0"/>
                              <a:ea typeface="Cambria Math" panose="02040503050406030204" pitchFamily="18" charset="0"/>
                            </a:rPr>
                            <m:t>𝒋𝒘</m:t>
                          </m:r>
                          <m:r>
                            <a:rPr lang="en-US" sz="2000" b="1" i="1">
                              <a:latin typeface="Cambria Math" panose="02040503050406030204" pitchFamily="18" charset="0"/>
                            </a:rPr>
                            <m:t>𝒃</m:t>
                          </m:r>
                          <m:r>
                            <a:rPr lang="en-US" sz="2000" b="1" i="1" baseline="-25000" smtClean="0">
                              <a:latin typeface="Cambria Math" panose="02040503050406030204" pitchFamily="18" charset="0"/>
                            </a:rPr>
                            <m:t>𝒋</m:t>
                          </m:r>
                          <m:r>
                            <a:rPr lang="en-US" sz="2000" b="1" i="1" smtClean="0">
                              <a:latin typeface="Cambria Math" panose="02040503050406030204" pitchFamily="18" charset="0"/>
                            </a:rPr>
                            <m:t>   , </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𝒊</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𝑳𝒄𝒎</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𝒋</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𝑳𝒉𝒎</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𝒎</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𝒏</m:t>
                          </m:r>
                          <m:r>
                            <a:rPr lang="en-US" sz="2000" b="1" i="1" smtClean="0">
                              <a:latin typeface="Cambria Math" panose="02040503050406030204" pitchFamily="18" charset="0"/>
                              <a:ea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𝑺</m:t>
                          </m:r>
                        </m:e>
                      </m:nary>
                    </m:oMath>
                  </m:oMathPara>
                </a14:m>
                <a:endParaRPr lang="en-SG" sz="2000" b="1"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385685" y="2688270"/>
                <a:ext cx="7135415" cy="101822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021676" y="4997677"/>
                <a:ext cx="4960973" cy="393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pt-BR"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𝑴</m:t>
                          </m:r>
                          <m:r>
                            <a:rPr lang="en-US" sz="2000" b="1" i="1" spc="-1000" baseline="30000" smtClean="0">
                              <a:solidFill>
                                <a:schemeClr val="tx1"/>
                              </a:solidFill>
                              <a:latin typeface="Cambria Math" panose="02040503050406030204" pitchFamily="18" charset="0"/>
                            </a:rPr>
                            <m:t>𝒎</m:t>
                          </m:r>
                          <m:r>
                            <a:rPr lang="en-US" sz="2000" b="1" i="1" spc="-500" baseline="-25000" smtClean="0">
                              <a:solidFill>
                                <a:schemeClr val="tx1"/>
                              </a:solidFill>
                              <a:latin typeface="Cambria Math" panose="02040503050406030204" pitchFamily="18" charset="0"/>
                            </a:rPr>
                            <m:t>𝒑𝒒</m:t>
                          </m:r>
                        </m:e>
                        <m:sup/>
                      </m:sSup>
                      <m:r>
                        <a:rPr lang="pt-BR"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𝒎𝒊𝒏</m:t>
                      </m:r>
                      <m:r>
                        <a:rPr lang="en-US" sz="2000" b="1" i="1" smtClean="0">
                          <a:solidFill>
                            <a:schemeClr val="tx1"/>
                          </a:solidFill>
                          <a:latin typeface="Cambria Math" panose="02040503050406030204" pitchFamily="18" charset="0"/>
                        </a:rPr>
                        <m:t> </m:t>
                      </m:r>
                      <m:d>
                        <m:dPr>
                          <m:ctrlPr>
                            <a:rPr lang="en-US" sz="2000" b="1" i="1" smtClean="0">
                              <a:solidFill>
                                <a:schemeClr val="tx1"/>
                              </a:solidFill>
                              <a:latin typeface="Cambria Math" panose="02040503050406030204" pitchFamily="18" charset="0"/>
                            </a:rPr>
                          </m:ctrlPr>
                        </m:dPr>
                        <m:e>
                          <m:r>
                            <a:rPr lang="en-US" sz="2000" b="1" i="1" smtClean="0">
                              <a:solidFill>
                                <a:schemeClr val="tx1"/>
                              </a:solidFill>
                              <a:latin typeface="Cambria Math" panose="02040503050406030204" pitchFamily="18" charset="0"/>
                            </a:rPr>
                            <m:t>𝒁</m:t>
                          </m:r>
                          <m:r>
                            <a:rPr lang="en-US" sz="2000" b="1" i="1" baseline="-25000" smtClean="0">
                              <a:solidFill>
                                <a:schemeClr val="tx1"/>
                              </a:solidFill>
                              <a:latin typeface="Cambria Math" panose="02040503050406030204" pitchFamily="18" charset="0"/>
                            </a:rPr>
                            <m:t>𝒎𝒑</m:t>
                          </m:r>
                          <m:r>
                            <a:rPr lang="en-US" sz="2000" b="1" i="1"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rPr>
                            <m:t>𝒁𝒎𝒒</m:t>
                          </m:r>
                        </m:e>
                      </m:d>
                      <m:r>
                        <a:rPr lang="en-US" sz="2000" b="1" i="1"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𝒎</m:t>
                      </m:r>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𝑺</m:t>
                      </m:r>
                      <m:r>
                        <a:rPr lang="en-US" sz="2000" b="1" i="1" smtClean="0">
                          <a:solidFill>
                            <a:schemeClr val="tx1"/>
                          </a:solidFill>
                          <a:latin typeface="Cambria Math" panose="02040503050406030204" pitchFamily="18" charset="0"/>
                          <a:ea typeface="Cambria Math" panose="02040503050406030204" pitchFamily="18" charset="0"/>
                        </a:rPr>
                        <m:t>, {</m:t>
                      </m:r>
                      <m:r>
                        <a:rPr lang="en-US" sz="2000" b="1" i="1" smtClean="0">
                          <a:solidFill>
                            <a:schemeClr val="tx1"/>
                          </a:solidFill>
                          <a:latin typeface="Cambria Math" panose="02040503050406030204" pitchFamily="18" charset="0"/>
                          <a:ea typeface="Cambria Math" panose="02040503050406030204" pitchFamily="18" charset="0"/>
                        </a:rPr>
                        <m:t>𝒑</m:t>
                      </m:r>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𝒒</m:t>
                      </m:r>
                      <m:r>
                        <a:rPr lang="en-US" sz="2000" b="1" i="1" smtClean="0">
                          <a:solidFill>
                            <a:schemeClr val="tx1"/>
                          </a:solidFill>
                          <a:latin typeface="Cambria Math" panose="02040503050406030204" pitchFamily="18" charset="0"/>
                          <a:ea typeface="Cambria Math" panose="02040503050406030204" pitchFamily="18" charset="0"/>
                        </a:rPr>
                        <m:t>}∈</m:t>
                      </m:r>
                      <m:r>
                        <a:rPr lang="en-US" sz="2000" b="1" i="1" smtClean="0">
                          <a:solidFill>
                            <a:schemeClr val="tx1"/>
                          </a:solidFill>
                          <a:latin typeface="Cambria Math" panose="02040503050406030204" pitchFamily="18" charset="0"/>
                          <a:ea typeface="Cambria Math" panose="02040503050406030204" pitchFamily="18" charset="0"/>
                        </a:rPr>
                        <m:t>𝑹</m:t>
                      </m:r>
                      <m:r>
                        <a:rPr lang="en-US" sz="2000" b="1" i="1" baseline="-25000" smtClean="0">
                          <a:solidFill>
                            <a:schemeClr val="tx1"/>
                          </a:solidFill>
                          <a:latin typeface="Cambria Math" panose="02040503050406030204" pitchFamily="18" charset="0"/>
                        </a:rPr>
                        <m:t> </m:t>
                      </m:r>
                    </m:oMath>
                  </m:oMathPara>
                </a14:m>
                <a:endParaRPr lang="en-SG" sz="2000" b="1" baseline="-25000" dirty="0">
                  <a:solidFill>
                    <a:schemeClr val="tx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4021676" y="4997677"/>
                <a:ext cx="4960973" cy="393377"/>
              </a:xfrm>
              <a:prstGeom prst="rect">
                <a:avLst/>
              </a:prstGeom>
              <a:blipFill>
                <a:blip r:embed="rId4"/>
                <a:stretch>
                  <a:fillRect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880985" y="2321158"/>
                <a:ext cx="557734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b="1" dirty="0"/>
                  <a:t>Total Bandwidth of </a:t>
                </a:r>
                <a14:m>
                  <m:oMath xmlns:m="http://schemas.openxmlformats.org/officeDocument/2006/math">
                    <m:r>
                      <a:rPr lang="en-US" b="1" i="1" dirty="0" smtClean="0">
                        <a:latin typeface="Cambria Math" panose="02040503050406030204" pitchFamily="18" charset="0"/>
                      </a:rPr>
                      <m:t>𝒗𝒊𝒓𝒕𝒖𝒂𝒍</m:t>
                    </m:r>
                    <m:r>
                      <a:rPr lang="en-US" b="1" i="1" dirty="0" smtClean="0">
                        <a:latin typeface="Cambria Math" panose="02040503050406030204" pitchFamily="18" charset="0"/>
                      </a:rPr>
                      <m:t> </m:t>
                    </m:r>
                    <m:r>
                      <a:rPr lang="en-US" b="1" i="1" dirty="0" smtClean="0">
                        <a:latin typeface="Cambria Math" panose="02040503050406030204" pitchFamily="18" charset="0"/>
                      </a:rPr>
                      <m:t>𝒔𝒘𝒊𝒕𝒄𝒉</m:t>
                    </m:r>
                    <m:r>
                      <a:rPr lang="en-US" b="1" i="1" dirty="0" smtClean="0">
                        <a:latin typeface="Cambria Math" panose="02040503050406030204" pitchFamily="18" charset="0"/>
                      </a:rPr>
                      <m:t> </m:t>
                    </m:r>
                    <m:r>
                      <a:rPr lang="en-US" b="1" i="1" dirty="0" smtClean="0">
                        <a:latin typeface="Cambria Math" panose="02040503050406030204" pitchFamily="18" charset="0"/>
                      </a:rPr>
                      <m:t>𝒎</m:t>
                    </m:r>
                    <m:r>
                      <a:rPr lang="en-US" b="1" i="1" dirty="0" smtClean="0">
                        <a:latin typeface="Cambria Math" panose="02040503050406030204" pitchFamily="18" charset="0"/>
                      </a:rPr>
                      <m:t> </m:t>
                    </m:r>
                  </m:oMath>
                </a14:m>
                <a:r>
                  <a:rPr lang="en-US" b="1" dirty="0"/>
                  <a:t>mapped to n</a:t>
                </a:r>
              </a:p>
            </p:txBody>
          </p:sp>
        </mc:Choice>
        <mc:Fallback xmlns="">
          <p:sp>
            <p:nvSpPr>
              <p:cNvPr id="12" name="TextBox 11"/>
              <p:cNvSpPr txBox="1">
                <a:spLocks noRot="1" noChangeAspect="1" noMove="1" noResize="1" noEditPoints="1" noAdjustHandles="1" noChangeArrowheads="1" noChangeShapeType="1" noTextEdit="1"/>
              </p:cNvSpPr>
              <p:nvPr/>
            </p:nvSpPr>
            <p:spPr>
              <a:xfrm>
                <a:off x="3880985" y="2321158"/>
                <a:ext cx="5577340" cy="369332"/>
              </a:xfrm>
              <a:prstGeom prst="rect">
                <a:avLst/>
              </a:prstGeom>
              <a:blipFill rotWithShape="0">
                <a:blip r:embed="rId5"/>
                <a:stretch>
                  <a:fillRect l="-872" t="-8065" b="-24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580946" y="4142504"/>
                <a:ext cx="6177417"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14:m>
                  <m:oMath xmlns:m="http://schemas.openxmlformats.org/officeDocument/2006/math">
                    <m:r>
                      <a:rPr lang="en-US" b="1" i="1" dirty="0" smtClean="0">
                        <a:latin typeface="Cambria Math" panose="02040503050406030204" pitchFamily="18" charset="0"/>
                      </a:rPr>
                      <m:t>𝑹</m:t>
                    </m:r>
                    <m:r>
                      <a:rPr lang="en-US" b="1" i="1" dirty="0" smtClean="0">
                        <a:latin typeface="Cambria Math" panose="02040503050406030204" pitchFamily="18" charset="0"/>
                      </a:rPr>
                      <m:t> </m:t>
                    </m:r>
                    <m:r>
                      <a:rPr lang="en-US" b="1" i="1" dirty="0" smtClean="0">
                        <a:latin typeface="Cambria Math" panose="02040503050406030204" pitchFamily="18" charset="0"/>
                      </a:rPr>
                      <m:t>𝑿</m:t>
                    </m:r>
                    <m:r>
                      <a:rPr lang="en-US" b="1" i="1" dirty="0" smtClean="0">
                        <a:latin typeface="Cambria Math" panose="02040503050406030204" pitchFamily="18" charset="0"/>
                      </a:rPr>
                      <m:t> </m:t>
                    </m:r>
                    <m:r>
                      <a:rPr lang="en-US" b="1" i="1" dirty="0" smtClean="0">
                        <a:latin typeface="Cambria Math" panose="02040503050406030204" pitchFamily="18" charset="0"/>
                      </a:rPr>
                      <m:t>𝑹</m:t>
                    </m:r>
                    <m:r>
                      <a:rPr lang="en-US" b="1" i="1" dirty="0" smtClean="0">
                        <a:latin typeface="Cambria Math" panose="02040503050406030204" pitchFamily="18" charset="0"/>
                      </a:rPr>
                      <m:t> </m:t>
                    </m:r>
                  </m:oMath>
                </a14:m>
                <a:r>
                  <a:rPr lang="en-US" b="1" dirty="0"/>
                  <a:t>Matrix for each </a:t>
                </a:r>
                <a14:m>
                  <m:oMath xmlns:m="http://schemas.openxmlformats.org/officeDocument/2006/math">
                    <m:r>
                      <a:rPr lang="en-US" b="1" i="1" dirty="0" smtClean="0">
                        <a:latin typeface="Cambria Math" panose="02040503050406030204" pitchFamily="18" charset="0"/>
                      </a:rPr>
                      <m:t>𝒎</m:t>
                    </m:r>
                  </m:oMath>
                </a14:m>
                <a:r>
                  <a:rPr lang="en-US" b="1" dirty="0"/>
                  <a:t> : Indicates intra-switch bandwidth to be allocated between two physical switches</a:t>
                </a:r>
              </a:p>
            </p:txBody>
          </p:sp>
        </mc:Choice>
        <mc:Fallback xmlns="">
          <p:sp>
            <p:nvSpPr>
              <p:cNvPr id="19" name="TextBox 18"/>
              <p:cNvSpPr txBox="1">
                <a:spLocks noRot="1" noChangeAspect="1" noMove="1" noResize="1" noEditPoints="1" noAdjustHandles="1" noChangeArrowheads="1" noChangeShapeType="1" noTextEdit="1"/>
              </p:cNvSpPr>
              <p:nvPr/>
            </p:nvSpPr>
            <p:spPr>
              <a:xfrm>
                <a:off x="3580946" y="4142504"/>
                <a:ext cx="6177417" cy="646331"/>
              </a:xfrm>
              <a:prstGeom prst="rect">
                <a:avLst/>
              </a:prstGeom>
              <a:blipFill rotWithShape="0">
                <a:blip r:embed="rId6"/>
                <a:stretch>
                  <a:fillRect l="-689" t="-4630" b="-12963"/>
                </a:stretch>
              </a:blipFill>
            </p:spPr>
            <p:txBody>
              <a:bodyPr/>
              <a:lstStyle/>
              <a:p>
                <a:r>
                  <a:rPr lang="en-US">
                    <a:noFill/>
                  </a:rPr>
                  <a:t> </a:t>
                </a:r>
              </a:p>
            </p:txBody>
          </p:sp>
        </mc:Fallback>
      </mc:AlternateContent>
    </p:spTree>
    <p:extLst>
      <p:ext uri="{BB962C8B-B14F-4D97-AF65-F5344CB8AC3E}">
        <p14:creationId xmlns:p14="http://schemas.microsoft.com/office/powerpoint/2010/main" val="89487354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BNV Mapper - Constraints</a:t>
            </a:r>
          </a:p>
        </p:txBody>
      </p:sp>
      <p:sp>
        <p:nvSpPr>
          <p:cNvPr id="4" name="TextBox 3"/>
          <p:cNvSpPr txBox="1"/>
          <p:nvPr/>
        </p:nvSpPr>
        <p:spPr>
          <a:xfrm>
            <a:off x="1246720" y="1967898"/>
            <a:ext cx="9941442" cy="1200329"/>
          </a:xfrm>
          <a:prstGeom prst="rect">
            <a:avLst/>
          </a:prstGeom>
          <a:noFill/>
        </p:spPr>
        <p:txBody>
          <a:bodyPr wrap="square" rtlCol="0">
            <a:spAutoFit/>
          </a:bodyPr>
          <a:lstStyle/>
          <a:p>
            <a:r>
              <a:rPr lang="en-SG" sz="2400" b="1" dirty="0"/>
              <a:t>6) </a:t>
            </a:r>
            <a:r>
              <a:rPr lang="en-SG" sz="2400" dirty="0"/>
              <a:t>Core Link Bandwidth constraint:</a:t>
            </a:r>
          </a:p>
          <a:p>
            <a:endParaRPr lang="en-SG" sz="2400" dirty="0"/>
          </a:p>
          <a:p>
            <a:endParaRPr lang="en-SG" sz="2400" dirty="0"/>
          </a:p>
        </p:txBody>
      </p:sp>
      <mc:AlternateContent xmlns:mc="http://schemas.openxmlformats.org/markup-compatibility/2006" xmlns:a14="http://schemas.microsoft.com/office/drawing/2010/main">
        <mc:Choice Requires="a14">
          <p:sp>
            <p:nvSpPr>
              <p:cNvPr id="5" name="Rectangle 4"/>
              <p:cNvSpPr/>
              <p:nvPr/>
            </p:nvSpPr>
            <p:spPr>
              <a:xfrm>
                <a:off x="4240428" y="3576001"/>
                <a:ext cx="3711144" cy="16337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SG" sz="2000" b="1" i="1" smtClean="0">
                              <a:latin typeface="Cambria Math" panose="02040503050406030204" pitchFamily="18" charset="0"/>
                            </a:rPr>
                          </m:ctrlPr>
                        </m:naryPr>
                        <m:sub>
                          <m:r>
                            <a:rPr lang="en-US" sz="2000" b="1" i="1" smtClean="0">
                              <a:latin typeface="Cambria Math" panose="02040503050406030204" pitchFamily="18" charset="0"/>
                            </a:rPr>
                            <m:t>𝒗</m:t>
                          </m:r>
                          <m:r>
                            <a:rPr lang="en-US" sz="2000" b="1" i="1" smtClean="0">
                              <a:latin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𝑸𝒄</m:t>
                          </m:r>
                        </m:sub>
                        <m:sup/>
                        <m:e>
                          <m:r>
                            <a:rPr lang="en-US" sz="2000" b="1" i="1">
                              <a:latin typeface="Cambria Math" panose="02040503050406030204" pitchFamily="18" charset="0"/>
                              <a:ea typeface="Cambria Math" panose="02040503050406030204" pitchFamily="18" charset="0"/>
                            </a:rPr>
                            <m:t>𝒙</m:t>
                          </m:r>
                          <m:r>
                            <a:rPr lang="en-US" sz="2000" b="1" i="1" baseline="-25000">
                              <a:latin typeface="Cambria Math" panose="02040503050406030204" pitchFamily="18" charset="0"/>
                              <a:ea typeface="Cambria Math" panose="02040503050406030204" pitchFamily="18" charset="0"/>
                            </a:rPr>
                            <m:t>𝒊𝒗</m:t>
                          </m:r>
                          <m:r>
                            <a:rPr lang="en-US" sz="2000" i="1">
                              <a:latin typeface="Cambria Math" panose="02040503050406030204" pitchFamily="18" charset="0"/>
                              <a:ea typeface="Cambria Math" panose="02040503050406030204" pitchFamily="18" charset="0"/>
                            </a:rPr>
                            <m:t>𝑏</m:t>
                          </m:r>
                          <m:r>
                            <a:rPr lang="en-US" sz="2000" b="1" i="1" baseline="-25000">
                              <a:latin typeface="Cambria Math" panose="02040503050406030204" pitchFamily="18" charset="0"/>
                              <a:ea typeface="Cambria Math" panose="02040503050406030204" pitchFamily="18" charset="0"/>
                            </a:rPr>
                            <m:t>𝒊</m:t>
                          </m:r>
                          <m:r>
                            <a:rPr lang="en-US" sz="2000" b="1" i="1">
                              <a:latin typeface="Cambria Math" panose="02040503050406030204" pitchFamily="18" charset="0"/>
                              <a:ea typeface="Cambria Math" panose="02040503050406030204" pitchFamily="18" charset="0"/>
                            </a:rPr>
                            <m:t>+</m:t>
                          </m:r>
                        </m:e>
                      </m:nary>
                      <m:r>
                        <a:rPr lang="en-US" sz="2000" b="1" i="1">
                          <a:latin typeface="Cambria Math" panose="02040503050406030204" pitchFamily="18" charset="0"/>
                          <a:ea typeface="Cambria Math" panose="02040503050406030204" pitchFamily="18" charset="0"/>
                        </a:rPr>
                        <m:t>𝑴</m:t>
                      </m:r>
                      <m:r>
                        <a:rPr lang="en-US" sz="2000" b="1" i="1" spc="-1000" baseline="50000">
                          <a:latin typeface="Cambria Math" panose="02040503050406030204" pitchFamily="18" charset="0"/>
                          <a:ea typeface="Cambria Math" panose="02040503050406030204" pitchFamily="18" charset="0"/>
                        </a:rPr>
                        <m:t>𝒎</m:t>
                      </m:r>
                      <m:r>
                        <a:rPr lang="en-US" sz="2000" b="1" i="1" spc="-500" baseline="-25000">
                          <a:latin typeface="Cambria Math" panose="02040503050406030204" pitchFamily="18" charset="0"/>
                          <a:ea typeface="Cambria Math" panose="02040503050406030204" pitchFamily="18" charset="0"/>
                        </a:rPr>
                        <m:t>𝒑</m:t>
                      </m:r>
                      <m:r>
                        <a:rPr lang="en-US" sz="2000" b="1" i="1" spc="-100" baseline="-25000">
                          <a:latin typeface="Cambria Math" panose="02040503050406030204" pitchFamily="18" charset="0"/>
                          <a:ea typeface="Cambria Math" panose="02040503050406030204" pitchFamily="18" charset="0"/>
                        </a:rPr>
                        <m:t> </m:t>
                      </m:r>
                      <m:r>
                        <a:rPr lang="en-US" sz="2000" b="1" i="1" spc="-100" baseline="-50000">
                          <a:latin typeface="Cambria Math" panose="02040503050406030204" pitchFamily="18" charset="0"/>
                          <a:ea typeface="Cambria Math" panose="02040503050406030204" pitchFamily="18" charset="0"/>
                        </a:rPr>
                        <m:t>𝒗</m:t>
                      </m:r>
                      <m:r>
                        <a:rPr lang="en-US" sz="2000" b="1" i="1" spc="-100" baseline="-25000">
                          <a:latin typeface="Cambria Math" panose="02040503050406030204" pitchFamily="18" charset="0"/>
                          <a:ea typeface="Cambria Math" panose="02040503050406030204" pitchFamily="18" charset="0"/>
                        </a:rPr>
                        <m:t>𝒒</m:t>
                      </m:r>
                      <m:r>
                        <a:rPr lang="en-US" sz="2000" b="1" i="1" spc="-100" baseline="-50000">
                          <a:latin typeface="Cambria Math" panose="02040503050406030204" pitchFamily="18" charset="0"/>
                          <a:ea typeface="Cambria Math" panose="02040503050406030204" pitchFamily="18" charset="0"/>
                        </a:rPr>
                        <m:t>𝒗</m:t>
                      </m:r>
                      <m:r>
                        <a:rPr lang="en-US" sz="2000" b="1" i="1" spc="-100">
                          <a:latin typeface="Cambria Math" panose="02040503050406030204" pitchFamily="18" charset="0"/>
                          <a:ea typeface="Cambria Math" panose="02040503050406030204" pitchFamily="18" charset="0"/>
                        </a:rPr>
                        <m:t>≤</m:t>
                      </m:r>
                      <m:r>
                        <a:rPr lang="en-US" sz="2000" b="1" i="1" spc="-100">
                          <a:latin typeface="Cambria Math" panose="02040503050406030204" pitchFamily="18" charset="0"/>
                          <a:ea typeface="Cambria Math" panose="02040503050406030204" pitchFamily="18" charset="0"/>
                        </a:rPr>
                        <m:t>𝑩𝒗</m:t>
                      </m:r>
                      <m:r>
                        <a:rPr lang="en-US" sz="2000" b="1" i="1" spc="-100">
                          <a:latin typeface="Cambria Math" panose="02040503050406030204" pitchFamily="18" charset="0"/>
                          <a:ea typeface="Cambria Math" panose="02040503050406030204" pitchFamily="18" charset="0"/>
                        </a:rPr>
                        <m:t> , </m:t>
                      </m:r>
                    </m:oMath>
                  </m:oMathPara>
                </a14:m>
                <a:endParaRPr lang="en-US" sz="2000" b="1" i="1" spc="-100" dirty="0">
                  <a:latin typeface="Cambria Math" panose="02040503050406030204" pitchFamily="18" charset="0"/>
                  <a:ea typeface="Cambria Math" panose="02040503050406030204" pitchFamily="18" charset="0"/>
                </a:endParaRPr>
              </a:p>
              <a:p>
                <a:endParaRPr lang="en-US" sz="2000" b="1" i="1" spc="-100"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b="1" i="1" spc="-100">
                          <a:latin typeface="Cambria Math" panose="02040503050406030204" pitchFamily="18" charset="0"/>
                          <a:ea typeface="Cambria Math" panose="02040503050406030204" pitchFamily="18" charset="0"/>
                        </a:rPr>
                        <m:t>∀</m:t>
                      </m:r>
                      <m:r>
                        <a:rPr lang="en-US" sz="2000" b="1" i="1" spc="-100">
                          <a:latin typeface="Cambria Math" panose="02040503050406030204" pitchFamily="18" charset="0"/>
                          <a:ea typeface="Cambria Math" panose="02040503050406030204" pitchFamily="18" charset="0"/>
                        </a:rPr>
                        <m:t>𝒊</m:t>
                      </m:r>
                      <m:r>
                        <a:rPr lang="en-US" sz="2000" b="1" i="1" spc="-100">
                          <a:latin typeface="Cambria Math" panose="02040503050406030204" pitchFamily="18" charset="0"/>
                          <a:ea typeface="Cambria Math" panose="02040503050406030204" pitchFamily="18" charset="0"/>
                        </a:rPr>
                        <m:t>∈</m:t>
                      </m:r>
                      <m:r>
                        <a:rPr lang="en-US" sz="2000" b="1" i="1" spc="-100">
                          <a:latin typeface="Cambria Math" panose="02040503050406030204" pitchFamily="18" charset="0"/>
                          <a:ea typeface="Cambria Math" panose="02040503050406030204" pitchFamily="18" charset="0"/>
                        </a:rPr>
                        <m:t>𝑳𝒄</m:t>
                      </m:r>
                      <m:r>
                        <a:rPr lang="en-US" sz="2000" b="1" i="1" spc="-100">
                          <a:latin typeface="Cambria Math" panose="02040503050406030204" pitchFamily="18" charset="0"/>
                          <a:ea typeface="Cambria Math" panose="02040503050406030204" pitchFamily="18" charset="0"/>
                        </a:rPr>
                        <m:t> ,</m:t>
                      </m:r>
                      <m:r>
                        <a:rPr lang="en-US" sz="2000" b="1" i="1" spc="-100">
                          <a:latin typeface="Cambria Math" panose="02040503050406030204" pitchFamily="18" charset="0"/>
                          <a:ea typeface="Cambria Math" panose="02040503050406030204" pitchFamily="18" charset="0"/>
                        </a:rPr>
                        <m:t>𝒎</m:t>
                      </m:r>
                      <m:r>
                        <a:rPr lang="en-US" sz="2000" b="1" i="1" spc="-100">
                          <a:latin typeface="Cambria Math" panose="02040503050406030204" pitchFamily="18" charset="0"/>
                          <a:ea typeface="Cambria Math" panose="02040503050406030204" pitchFamily="18" charset="0"/>
                        </a:rPr>
                        <m:t>∈</m:t>
                      </m:r>
                      <m:r>
                        <a:rPr lang="en-US" sz="2000" b="1" i="1" spc="-100">
                          <a:latin typeface="Cambria Math" panose="02040503050406030204" pitchFamily="18" charset="0"/>
                          <a:ea typeface="Cambria Math" panose="02040503050406030204" pitchFamily="18" charset="0"/>
                        </a:rPr>
                        <m:t>𝑺</m:t>
                      </m:r>
                      <m:r>
                        <a:rPr lang="en-US" sz="2000" b="1" i="1" spc="-100">
                          <a:latin typeface="Cambria Math" panose="02040503050406030204" pitchFamily="18" charset="0"/>
                          <a:ea typeface="Cambria Math" panose="02040503050406030204" pitchFamily="18" charset="0"/>
                        </a:rPr>
                        <m:t>,</m:t>
                      </m:r>
                      <m:r>
                        <a:rPr lang="en-US" sz="2000" b="1" i="1" spc="-100">
                          <a:latin typeface="Cambria Math" panose="02040503050406030204" pitchFamily="18" charset="0"/>
                          <a:ea typeface="Cambria Math" panose="02040503050406030204" pitchFamily="18" charset="0"/>
                        </a:rPr>
                        <m:t>𝒗</m:t>
                      </m:r>
                      <m:r>
                        <a:rPr lang="en-US" sz="2000" b="1" i="1" spc="-100">
                          <a:latin typeface="Cambria Math" panose="02040503050406030204" pitchFamily="18" charset="0"/>
                          <a:ea typeface="Cambria Math" panose="02040503050406030204" pitchFamily="18" charset="0"/>
                        </a:rPr>
                        <m:t>∈</m:t>
                      </m:r>
                      <m:r>
                        <a:rPr lang="en-US" sz="2000" b="1" i="1" spc="-100">
                          <a:latin typeface="Cambria Math" panose="02040503050406030204" pitchFamily="18" charset="0"/>
                          <a:ea typeface="Cambria Math" panose="02040503050406030204" pitchFamily="18" charset="0"/>
                        </a:rPr>
                        <m:t>𝒀</m:t>
                      </m:r>
                      <m:r>
                        <a:rPr lang="en-US" sz="2000" b="1" i="1" spc="-100">
                          <a:latin typeface="Cambria Math" panose="02040503050406030204" pitchFamily="18" charset="0"/>
                          <a:ea typeface="Cambria Math" panose="02040503050406030204" pitchFamily="18" charset="0"/>
                        </a:rPr>
                        <m:t>,</m:t>
                      </m:r>
                      <m:d>
                        <m:dPr>
                          <m:begChr m:val="{"/>
                          <m:endChr m:val="}"/>
                          <m:ctrlPr>
                            <a:rPr lang="en-US" sz="2000" b="1" i="1" spc="-100">
                              <a:latin typeface="Cambria Math" panose="02040503050406030204" pitchFamily="18" charset="0"/>
                              <a:ea typeface="Cambria Math" panose="02040503050406030204" pitchFamily="18" charset="0"/>
                            </a:rPr>
                          </m:ctrlPr>
                        </m:dPr>
                        <m:e>
                          <m:r>
                            <a:rPr lang="en-US" sz="2000" b="1" i="1" spc="-100">
                              <a:latin typeface="Cambria Math" panose="02040503050406030204" pitchFamily="18" charset="0"/>
                              <a:ea typeface="Cambria Math" panose="02040503050406030204" pitchFamily="18" charset="0"/>
                            </a:rPr>
                            <m:t>𝒑</m:t>
                          </m:r>
                          <m:r>
                            <a:rPr lang="en-US" sz="2000" b="1" i="1" spc="-100" baseline="-25000">
                              <a:latin typeface="Cambria Math" panose="02040503050406030204" pitchFamily="18" charset="0"/>
                              <a:ea typeface="Cambria Math" panose="02040503050406030204" pitchFamily="18" charset="0"/>
                            </a:rPr>
                            <m:t>𝒗</m:t>
                          </m:r>
                          <m:r>
                            <a:rPr lang="en-US" sz="2000" b="1" i="1" spc="-100">
                              <a:latin typeface="Cambria Math" panose="02040503050406030204" pitchFamily="18" charset="0"/>
                              <a:ea typeface="Cambria Math" panose="02040503050406030204" pitchFamily="18" charset="0"/>
                            </a:rPr>
                            <m:t>𝒒</m:t>
                          </m:r>
                          <m:r>
                            <a:rPr lang="en-US" sz="2000" b="1" i="1" spc="-100" baseline="-25000">
                              <a:latin typeface="Cambria Math" panose="02040503050406030204" pitchFamily="18" charset="0"/>
                              <a:ea typeface="Cambria Math" panose="02040503050406030204" pitchFamily="18" charset="0"/>
                            </a:rPr>
                            <m:t>𝒗</m:t>
                          </m:r>
                        </m:e>
                      </m:d>
                      <m:r>
                        <a:rPr lang="en-US" sz="2000" b="1" i="1" spc="-100">
                          <a:latin typeface="Cambria Math" panose="02040503050406030204" pitchFamily="18" charset="0"/>
                          <a:ea typeface="Cambria Math" panose="02040503050406030204" pitchFamily="18" charset="0"/>
                        </a:rPr>
                        <m:t>∈</m:t>
                      </m:r>
                      <m:r>
                        <a:rPr lang="en-US" sz="2000" b="1" i="1" spc="-100">
                          <a:latin typeface="Cambria Math" panose="02040503050406030204" pitchFamily="18" charset="0"/>
                          <a:ea typeface="Cambria Math" panose="02040503050406030204" pitchFamily="18" charset="0"/>
                        </a:rPr>
                        <m:t>𝑹</m:t>
                      </m:r>
                    </m:oMath>
                  </m:oMathPara>
                </a14:m>
                <a:endParaRPr lang="en-SG" sz="2000" b="1"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4240428" y="3576001"/>
                <a:ext cx="3711144" cy="1633781"/>
              </a:xfrm>
              <a:prstGeom prst="rect">
                <a:avLst/>
              </a:prstGeom>
              <a:blipFill rotWithShape="0">
                <a:blip r:embed="rId3"/>
                <a:stretch>
                  <a:fillRect b="-1493"/>
                </a:stretch>
              </a:blipFill>
            </p:spPr>
            <p:txBody>
              <a:bodyPr/>
              <a:lstStyle/>
              <a:p>
                <a:r>
                  <a:rPr lang="en-US">
                    <a:noFill/>
                  </a:rPr>
                  <a:t> </a:t>
                </a:r>
              </a:p>
            </p:txBody>
          </p:sp>
        </mc:Fallback>
      </mc:AlternateContent>
      <p:sp>
        <p:nvSpPr>
          <p:cNvPr id="3" name="Left Brace 2"/>
          <p:cNvSpPr/>
          <p:nvPr/>
        </p:nvSpPr>
        <p:spPr>
          <a:xfrm rot="5400000">
            <a:off x="5105400" y="3128326"/>
            <a:ext cx="247650" cy="8953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8" name="Left Brace 17"/>
          <p:cNvSpPr/>
          <p:nvPr/>
        </p:nvSpPr>
        <p:spPr>
          <a:xfrm rot="5400000">
            <a:off x="6242736" y="3128326"/>
            <a:ext cx="247650" cy="89535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2" name="TextBox 11"/>
          <p:cNvSpPr txBox="1"/>
          <p:nvPr/>
        </p:nvSpPr>
        <p:spPr>
          <a:xfrm>
            <a:off x="4543652" y="2725783"/>
            <a:ext cx="1371145" cy="646331"/>
          </a:xfrm>
          <a:prstGeom prst="rect">
            <a:avLst/>
          </a:prstGeom>
          <a:noFill/>
        </p:spPr>
        <p:txBody>
          <a:bodyPr wrap="none" rtlCol="0">
            <a:spAutoFit/>
          </a:bodyPr>
          <a:lstStyle/>
          <a:p>
            <a:r>
              <a:rPr lang="en-US" dirty="0"/>
              <a:t>Inter-Switch </a:t>
            </a:r>
          </a:p>
          <a:p>
            <a:r>
              <a:rPr lang="en-US" dirty="0"/>
              <a:t>Links</a:t>
            </a:r>
          </a:p>
        </p:txBody>
      </p:sp>
      <p:sp>
        <p:nvSpPr>
          <p:cNvPr id="19" name="TextBox 18"/>
          <p:cNvSpPr txBox="1"/>
          <p:nvPr/>
        </p:nvSpPr>
        <p:spPr>
          <a:xfrm>
            <a:off x="5914797" y="2703901"/>
            <a:ext cx="1359283" cy="646331"/>
          </a:xfrm>
          <a:prstGeom prst="rect">
            <a:avLst/>
          </a:prstGeom>
          <a:noFill/>
        </p:spPr>
        <p:txBody>
          <a:bodyPr wrap="none" rtlCol="0">
            <a:spAutoFit/>
          </a:bodyPr>
          <a:lstStyle/>
          <a:p>
            <a:r>
              <a:rPr lang="en-US" dirty="0"/>
              <a:t>Intra-Switch </a:t>
            </a:r>
          </a:p>
          <a:p>
            <a:r>
              <a:rPr lang="en-US" dirty="0"/>
              <a:t>fabric</a:t>
            </a:r>
          </a:p>
        </p:txBody>
      </p:sp>
    </p:spTree>
    <p:extLst>
      <p:ext uri="{BB962C8B-B14F-4D97-AF65-F5344CB8AC3E}">
        <p14:creationId xmlns:p14="http://schemas.microsoft.com/office/powerpoint/2010/main" val="7628601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A7EDCF-A74B-478E-B281-73E4DA053E1C}"/>
              </a:ext>
            </a:extLst>
          </p:cNvPr>
          <p:cNvSpPr>
            <a:spLocks noGrp="1"/>
          </p:cNvSpPr>
          <p:nvPr>
            <p:ph type="title"/>
          </p:nvPr>
        </p:nvSpPr>
        <p:spPr/>
        <p:txBody>
          <a:bodyPr/>
          <a:lstStyle/>
          <a:p>
            <a:r>
              <a:rPr lang="en-US" dirty="0"/>
              <a:t>Rule Placement Scenarios</a:t>
            </a:r>
          </a:p>
        </p:txBody>
      </p:sp>
      <p:grpSp>
        <p:nvGrpSpPr>
          <p:cNvPr id="40" name="Group 39">
            <a:extLst>
              <a:ext uri="{FF2B5EF4-FFF2-40B4-BE49-F238E27FC236}">
                <a16:creationId xmlns:a16="http://schemas.microsoft.com/office/drawing/2014/main" xmlns=""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xmlns=""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xmlns=""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xmlns=""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xmlns=""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xmlns=""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xmlns=""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xmlns=""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xmlns=""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xmlns=""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xmlns=""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xmlns=""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xmlns=""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xmlns=""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xmlns=""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xmlns=""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xmlns=""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xmlns=""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xmlns=""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xmlns=""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xmlns=""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xmlns=""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xmlns=""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xmlns=""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xmlns=""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xmlns=""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xmlns=""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xmlns=""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xmlns=""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xmlns=""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xmlns=""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xmlns=""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xmlns=""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xmlns=""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xmlns=""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xmlns=""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xmlns=""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xmlns="" val="1753998968"/>
                    </a:ext>
                  </a:extLst>
                </a:gridCol>
                <a:gridCol w="1395205">
                  <a:extLst>
                    <a:ext uri="{9D8B030D-6E8A-4147-A177-3AD203B41FA5}">
                      <a16:colId xmlns:a16="http://schemas.microsoft.com/office/drawing/2014/main" xmlns="" val="1466261918"/>
                    </a:ext>
                  </a:extLst>
                </a:gridCol>
                <a:gridCol w="1967595">
                  <a:extLst>
                    <a:ext uri="{9D8B030D-6E8A-4147-A177-3AD203B41FA5}">
                      <a16:colId xmlns:a16="http://schemas.microsoft.com/office/drawing/2014/main" xmlns="" val="1828307588"/>
                    </a:ext>
                  </a:extLst>
                </a:gridCol>
                <a:gridCol w="1097084">
                  <a:extLst>
                    <a:ext uri="{9D8B030D-6E8A-4147-A177-3AD203B41FA5}">
                      <a16:colId xmlns:a16="http://schemas.microsoft.com/office/drawing/2014/main" xmlns=""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xmlns="" val="129043110"/>
                  </a:ext>
                </a:extLst>
              </a:tr>
              <a:tr h="461808">
                <a:tc>
                  <a:txBody>
                    <a:bodyPr/>
                    <a:lstStyle/>
                    <a:p>
                      <a:r>
                        <a:rPr lang="en-US" dirty="0"/>
                        <a:t>1</a:t>
                      </a:r>
                    </a:p>
                  </a:txBody>
                  <a:tcPr/>
                </a:tc>
                <a:tc>
                  <a:txBody>
                    <a:bodyPr/>
                    <a:lstStyle/>
                    <a:p>
                      <a:r>
                        <a:rPr lang="en-US" dirty="0"/>
                        <a:t>H1(00) and tcp-port:80</a:t>
                      </a:r>
                    </a:p>
                  </a:txBody>
                  <a:tcPr/>
                </a:tc>
                <a:tc>
                  <a:txBody>
                    <a:bodyPr/>
                    <a:lstStyle/>
                    <a:p>
                      <a:r>
                        <a:rPr lang="en-US" dirty="0"/>
                        <a:t>H3(10) and tcp-port:80</a:t>
                      </a:r>
                    </a:p>
                  </a:txBody>
                  <a:tcPr/>
                </a:tc>
                <a:tc>
                  <a:txBody>
                    <a:bodyPr/>
                    <a:lstStyle/>
                    <a:p>
                      <a:r>
                        <a:rPr lang="en-US" dirty="0"/>
                        <a:t>Drop</a:t>
                      </a:r>
                    </a:p>
                  </a:txBody>
                  <a:tcPr/>
                </a:tc>
                <a:extLst>
                  <a:ext uri="{0D108BD9-81ED-4DB2-BD59-A6C34878D82A}">
                    <a16:rowId xmlns:a16="http://schemas.microsoft.com/office/drawing/2014/main" xmlns="" val="1315513448"/>
                  </a:ext>
                </a:extLst>
              </a:tr>
              <a:tr h="461808">
                <a:tc>
                  <a:txBody>
                    <a:bodyPr/>
                    <a:lstStyle/>
                    <a:p>
                      <a:r>
                        <a:rPr lang="en-US" dirty="0"/>
                        <a:t>2</a:t>
                      </a:r>
                    </a:p>
                  </a:txBody>
                  <a:tcPr/>
                </a:tc>
                <a:tc>
                  <a:txBody>
                    <a:bodyPr/>
                    <a:lstStyle/>
                    <a:p>
                      <a:r>
                        <a:rPr lang="en-US" dirty="0"/>
                        <a:t>H2(01)</a:t>
                      </a:r>
                    </a:p>
                  </a:txBody>
                  <a:tcPr/>
                </a:tc>
                <a:tc>
                  <a:txBody>
                    <a:bodyPr/>
                    <a:lstStyle/>
                    <a:p>
                      <a:r>
                        <a:rPr lang="en-US" dirty="0"/>
                        <a:t>H3,H4(1*) and tcp-port:443</a:t>
                      </a:r>
                    </a:p>
                  </a:txBody>
                  <a:tcPr/>
                </a:tc>
                <a:tc>
                  <a:txBody>
                    <a:bodyPr/>
                    <a:lstStyle/>
                    <a:p>
                      <a:r>
                        <a:rPr lang="en-US" dirty="0"/>
                        <a:t>Drop</a:t>
                      </a:r>
                    </a:p>
                  </a:txBody>
                  <a:tcPr/>
                </a:tc>
                <a:extLst>
                  <a:ext uri="{0D108BD9-81ED-4DB2-BD59-A6C34878D82A}">
                    <a16:rowId xmlns:a16="http://schemas.microsoft.com/office/drawing/2014/main" xmlns="" val="3117709454"/>
                  </a:ext>
                </a:extLst>
              </a:tr>
              <a:tr h="461808">
                <a:tc>
                  <a:txBody>
                    <a:bodyPr/>
                    <a:lstStyle/>
                    <a:p>
                      <a:r>
                        <a:rPr lang="en-US" dirty="0"/>
                        <a:t>3</a:t>
                      </a:r>
                    </a:p>
                  </a:txBody>
                  <a:tcPr/>
                </a:tc>
                <a:tc>
                  <a:txBody>
                    <a:bodyPr/>
                    <a:lstStyle/>
                    <a:p>
                      <a:r>
                        <a:rPr lang="en-US" dirty="0"/>
                        <a:t>All(*)</a:t>
                      </a:r>
                    </a:p>
                  </a:txBody>
                  <a:tcPr/>
                </a:tc>
                <a:tc>
                  <a:txBody>
                    <a:bodyPr/>
                    <a:lstStyle/>
                    <a:p>
                      <a:r>
                        <a:rPr lang="en-US" dirty="0"/>
                        <a:t>H4(11)</a:t>
                      </a:r>
                    </a:p>
                  </a:txBody>
                  <a:tcPr/>
                </a:tc>
                <a:tc>
                  <a:txBody>
                    <a:bodyPr/>
                    <a:lstStyle/>
                    <a:p>
                      <a:r>
                        <a:rPr lang="en-US" dirty="0"/>
                        <a:t>Counter</a:t>
                      </a:r>
                    </a:p>
                  </a:txBody>
                  <a:tcPr/>
                </a:tc>
                <a:extLst>
                  <a:ext uri="{0D108BD9-81ED-4DB2-BD59-A6C34878D82A}">
                    <a16:rowId xmlns:a16="http://schemas.microsoft.com/office/drawing/2014/main" xmlns="" val="4180184616"/>
                  </a:ext>
                </a:extLst>
              </a:tr>
              <a:tr h="419961">
                <a:tc>
                  <a:txBody>
                    <a:bodyPr/>
                    <a:lstStyle/>
                    <a:p>
                      <a:r>
                        <a:rPr lang="en-US" dirty="0"/>
                        <a:t>4</a:t>
                      </a:r>
                    </a:p>
                  </a:txBody>
                  <a:tcPr/>
                </a:tc>
                <a:tc>
                  <a:txBody>
                    <a:bodyPr/>
                    <a:lstStyle/>
                    <a:p>
                      <a:r>
                        <a:rPr lang="en-US" dirty="0"/>
                        <a:t>All(*)</a:t>
                      </a:r>
                    </a:p>
                  </a:txBody>
                  <a:tcPr/>
                </a:tc>
                <a:tc>
                  <a:txBody>
                    <a:bodyPr/>
                    <a:lstStyle/>
                    <a:p>
                      <a:r>
                        <a:rPr lang="en-US" dirty="0"/>
                        <a:t>All(*) and </a:t>
                      </a:r>
                      <a:r>
                        <a:rPr lang="en-US" dirty="0" err="1"/>
                        <a:t>tcp</a:t>
                      </a:r>
                      <a:r>
                        <a:rPr lang="en-US" dirty="0"/>
                        <a:t>-port :22</a:t>
                      </a:r>
                    </a:p>
                  </a:txBody>
                  <a:tcPr/>
                </a:tc>
                <a:tc>
                  <a:txBody>
                    <a:bodyPr/>
                    <a:lstStyle/>
                    <a:p>
                      <a:r>
                        <a:rPr lang="en-US" dirty="0"/>
                        <a:t>Drop</a:t>
                      </a:r>
                    </a:p>
                  </a:txBody>
                  <a:tcPr/>
                </a:tc>
                <a:extLst>
                  <a:ext uri="{0D108BD9-81ED-4DB2-BD59-A6C34878D82A}">
                    <a16:rowId xmlns:a16="http://schemas.microsoft.com/office/drawing/2014/main" xmlns="" val="769345114"/>
                  </a:ext>
                </a:extLst>
              </a:tr>
            </a:tbl>
          </a:graphicData>
        </a:graphic>
      </p:graphicFrame>
      <p:sp>
        <p:nvSpPr>
          <p:cNvPr id="3" name="Left Brace 2">
            <a:extLst>
              <a:ext uri="{FF2B5EF4-FFF2-40B4-BE49-F238E27FC236}">
                <a16:creationId xmlns:a16="http://schemas.microsoft.com/office/drawing/2014/main" xmlns="" id="{28D88363-8E2D-4B46-828E-7F3F76B0C783}"/>
              </a:ext>
            </a:extLst>
          </p:cNvPr>
          <p:cNvSpPr/>
          <p:nvPr/>
        </p:nvSpPr>
        <p:spPr>
          <a:xfrm rot="5400000">
            <a:off x="2083692" y="720919"/>
            <a:ext cx="132191" cy="290478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xmlns="" id="{0A7AE3B3-D9BD-4127-A32E-EF73D6044CEE}"/>
              </a:ext>
            </a:extLst>
          </p:cNvPr>
          <p:cNvSpPr txBox="1"/>
          <p:nvPr/>
        </p:nvSpPr>
        <p:spPr>
          <a:xfrm>
            <a:off x="1771792" y="1760732"/>
            <a:ext cx="784061" cy="369332"/>
          </a:xfrm>
          <a:prstGeom prst="rect">
            <a:avLst/>
          </a:prstGeom>
          <a:noFill/>
        </p:spPr>
        <p:txBody>
          <a:bodyPr wrap="none" rtlCol="0">
            <a:spAutoFit/>
          </a:bodyPr>
          <a:lstStyle/>
          <a:p>
            <a:r>
              <a:rPr lang="en-US" dirty="0"/>
              <a:t>Match</a:t>
            </a:r>
          </a:p>
        </p:txBody>
      </p:sp>
      <p:sp>
        <p:nvSpPr>
          <p:cNvPr id="43" name="TextBox 10">
            <a:extLst>
              <a:ext uri="{FF2B5EF4-FFF2-40B4-BE49-F238E27FC236}">
                <a16:creationId xmlns:a16="http://schemas.microsoft.com/office/drawing/2014/main" xmlns="" id="{C94B47FA-AB25-4D85-B290-93C87627C31A}"/>
              </a:ext>
            </a:extLst>
          </p:cNvPr>
          <p:cNvSpPr txBox="1"/>
          <p:nvPr/>
        </p:nvSpPr>
        <p:spPr>
          <a:xfrm>
            <a:off x="94530" y="6474813"/>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103620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BNV Mapper – Topology Convertibility</a:t>
            </a:r>
          </a:p>
        </p:txBody>
      </p:sp>
      <p:sp>
        <p:nvSpPr>
          <p:cNvPr id="4" name="TextBox 3"/>
          <p:cNvSpPr txBox="1"/>
          <p:nvPr/>
        </p:nvSpPr>
        <p:spPr>
          <a:xfrm>
            <a:off x="1246720" y="1967898"/>
            <a:ext cx="9941442" cy="1938992"/>
          </a:xfrm>
          <a:prstGeom prst="rect">
            <a:avLst/>
          </a:prstGeom>
          <a:noFill/>
        </p:spPr>
        <p:txBody>
          <a:bodyPr wrap="square" rtlCol="0">
            <a:spAutoFit/>
          </a:bodyPr>
          <a:lstStyle/>
          <a:p>
            <a:r>
              <a:rPr lang="en-SG" sz="2400" b="1" dirty="0"/>
              <a:t>Re-run the ILP with the modified objective</a:t>
            </a:r>
          </a:p>
          <a:p>
            <a:endParaRPr lang="en-SG" sz="2400" b="1" dirty="0"/>
          </a:p>
          <a:p>
            <a:r>
              <a:rPr lang="en-SG" sz="2400" b="1" dirty="0"/>
              <a:t>To maximize using the same switch-ports/links</a:t>
            </a:r>
            <a:endParaRPr lang="en-SG" sz="2400" dirty="0"/>
          </a:p>
          <a:p>
            <a:endParaRPr lang="en-SG" sz="2400" dirty="0"/>
          </a:p>
          <a:p>
            <a:endParaRPr lang="en-SG" sz="2400" dirty="0"/>
          </a:p>
        </p:txBody>
      </p:sp>
      <mc:AlternateContent xmlns:mc="http://schemas.openxmlformats.org/markup-compatibility/2006" xmlns:a14="http://schemas.microsoft.com/office/drawing/2010/main">
        <mc:Choice Requires="a14">
          <p:sp>
            <p:nvSpPr>
              <p:cNvPr id="10" name="Rectangle 4"/>
              <p:cNvSpPr/>
              <p:nvPr/>
            </p:nvSpPr>
            <p:spPr>
              <a:xfrm>
                <a:off x="4413321" y="3168227"/>
                <a:ext cx="3502754" cy="11193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SG" b="1" i="0" smtClean="0">
                          <a:solidFill>
                            <a:schemeClr val="tx1"/>
                          </a:solidFill>
                          <a:latin typeface="Cambria Math" panose="02040503050406030204" pitchFamily="18" charset="0"/>
                        </a:rPr>
                        <m:t>𝐦</m:t>
                      </m:r>
                      <m:r>
                        <a:rPr lang="en-US" b="1" i="1" smtClean="0">
                          <a:solidFill>
                            <a:schemeClr val="tx1"/>
                          </a:solidFill>
                          <a:latin typeface="Cambria Math" panose="02040503050406030204" pitchFamily="18" charset="0"/>
                        </a:rPr>
                        <m:t>𝒂𝒙</m:t>
                      </m:r>
                      <m:r>
                        <a:rPr lang="en-SG" b="1" i="1" smtClean="0">
                          <a:solidFill>
                            <a:schemeClr val="tx1"/>
                          </a:solidFill>
                          <a:latin typeface="Cambria Math" panose="02040503050406030204" pitchFamily="18" charset="0"/>
                        </a:rPr>
                        <m:t>: </m:t>
                      </m:r>
                      <m:nary>
                        <m:naryPr>
                          <m:chr m:val="∑"/>
                          <m:ctrlPr>
                            <a:rPr lang="en-SG" b="1" i="1" smtClean="0">
                              <a:solidFill>
                                <a:schemeClr val="tx1"/>
                              </a:solidFill>
                              <a:latin typeface="Cambria Math" panose="02040503050406030204" pitchFamily="18" charset="0"/>
                            </a:rPr>
                          </m:ctrlPr>
                        </m:naryPr>
                        <m:sub>
                          <m:eqArr>
                            <m:eqArrPr>
                              <m:ctrlPr>
                                <a:rPr lang="en-US" b="1" i="1" smtClean="0">
                                  <a:solidFill>
                                    <a:schemeClr val="tx1"/>
                                  </a:solidFill>
                                  <a:latin typeface="Cambria Math" panose="02040503050406030204" pitchFamily="18" charset="0"/>
                                </a:rPr>
                              </m:ctrlPr>
                            </m:eqArrPr>
                            <m:e>
                              <m:r>
                                <a:rPr lang="en-US" b="1" i="1" smtClean="0">
                                  <a:solidFill>
                                    <a:schemeClr val="tx1"/>
                                  </a:solidFill>
                                  <a:latin typeface="Cambria Math" panose="02040503050406030204" pitchFamily="18" charset="0"/>
                                </a:rPr>
                                <m:t>𝒊</m:t>
                              </m:r>
                              <m:r>
                                <a:rPr lang="en-US" b="1" i="1" smtClean="0">
                                  <a:solidFill>
                                    <a:schemeClr val="tx1"/>
                                  </a:solidFill>
                                  <a:latin typeface="Cambria Math" panose="02040503050406030204" pitchFamily="18" charset="0"/>
                                </a:rPr>
                                <m:t> ∈ </m:t>
                              </m:r>
                              <m:r>
                                <a:rPr lang="en-US" b="1" i="1" smtClean="0">
                                  <a:solidFill>
                                    <a:schemeClr val="tx1"/>
                                  </a:solidFill>
                                  <a:latin typeface="Cambria Math" panose="02040503050406030204" pitchFamily="18" charset="0"/>
                                  <a:ea typeface="Cambria Math" panose="02040503050406030204" pitchFamily="18" charset="0"/>
                                </a:rPr>
                                <m:t>𝑳𝒄</m:t>
                              </m:r>
                            </m:e>
                            <m:e>
                              <m:r>
                                <a:rPr lang="en-US" b="1" i="1" smtClean="0">
                                  <a:solidFill>
                                    <a:schemeClr val="tx1"/>
                                  </a:solidFill>
                                  <a:latin typeface="Cambria Math" panose="02040503050406030204" pitchFamily="18" charset="0"/>
                                  <a:ea typeface="Cambria Math" panose="02040503050406030204" pitchFamily="18" charset="0"/>
                                </a:rPr>
                                <m:t>𝒗</m:t>
                              </m:r>
                              <m:r>
                                <a:rPr lang="en-US" b="1" i="1" smtClean="0">
                                  <a:solidFill>
                                    <a:schemeClr val="tx1"/>
                                  </a:solidFill>
                                  <a:latin typeface="Cambria Math" panose="02040503050406030204" pitchFamily="18" charset="0"/>
                                  <a:ea typeface="Cambria Math" panose="02040503050406030204" pitchFamily="18" charset="0"/>
                                </a:rPr>
                                <m:t> ∈</m:t>
                              </m:r>
                              <m:r>
                                <a:rPr lang="en-US" b="1" i="1" smtClean="0">
                                  <a:solidFill>
                                    <a:schemeClr val="tx1"/>
                                  </a:solidFill>
                                  <a:latin typeface="Cambria Math" panose="02040503050406030204" pitchFamily="18" charset="0"/>
                                  <a:ea typeface="Cambria Math" panose="02040503050406030204" pitchFamily="18" charset="0"/>
                                </a:rPr>
                                <m:t>𝑸𝒄</m:t>
                              </m:r>
                            </m:e>
                          </m:eqArr>
                        </m:sub>
                        <m:sup/>
                        <m:e>
                          <m:r>
                            <a:rPr lang="en-US" b="1" i="1" smtClean="0">
                              <a:solidFill>
                                <a:schemeClr val="tx1"/>
                              </a:solidFill>
                              <a:latin typeface="Cambria Math" panose="02040503050406030204" pitchFamily="18" charset="0"/>
                              <a:ea typeface="Cambria Math" panose="02040503050406030204" pitchFamily="18" charset="0"/>
                            </a:rPr>
                            <m:t>𝒙</m:t>
                          </m:r>
                          <m:r>
                            <a:rPr lang="en-US" b="1" i="1" baseline="-25000" smtClean="0">
                              <a:solidFill>
                                <a:schemeClr val="tx1"/>
                              </a:solidFill>
                              <a:latin typeface="Cambria Math" panose="02040503050406030204" pitchFamily="18" charset="0"/>
                              <a:ea typeface="Cambria Math" panose="02040503050406030204" pitchFamily="18" charset="0"/>
                            </a:rPr>
                            <m:t>𝒊𝒗</m:t>
                          </m:r>
                          <m:sSup>
                            <m:sSupPr>
                              <m:ctrlPr>
                                <a:rPr lang="en-US" b="1" i="1" smtClean="0">
                                  <a:solidFill>
                                    <a:schemeClr val="tx1"/>
                                  </a:solidFill>
                                  <a:latin typeface="Cambria Math" panose="02040503050406030204" pitchFamily="18" charset="0"/>
                                  <a:ea typeface="Cambria Math" panose="02040503050406030204" pitchFamily="18" charset="0"/>
                                </a:rPr>
                              </m:ctrlPr>
                            </m:sSupPr>
                            <m:e>
                              <m:r>
                                <a:rPr lang="en-US" b="1" i="1" smtClean="0">
                                  <a:solidFill>
                                    <a:schemeClr val="tx1"/>
                                  </a:solidFill>
                                  <a:latin typeface="Cambria Math" panose="02040503050406030204" pitchFamily="18" charset="0"/>
                                  <a:ea typeface="Cambria Math" panose="02040503050406030204" pitchFamily="18" charset="0"/>
                                </a:rPr>
                                <m:t>𝒙</m:t>
                              </m:r>
                            </m:e>
                            <m:sup>
                              <m:r>
                                <a:rPr lang="en-US" b="1" i="1" smtClean="0">
                                  <a:solidFill>
                                    <a:schemeClr val="tx1"/>
                                  </a:solidFill>
                                  <a:latin typeface="Cambria Math" panose="02040503050406030204" pitchFamily="18" charset="0"/>
                                  <a:ea typeface="Cambria Math" panose="02040503050406030204" pitchFamily="18" charset="0"/>
                                </a:rPr>
                                <m:t>′</m:t>
                              </m:r>
                            </m:sup>
                          </m:sSup>
                          <m:r>
                            <a:rPr lang="en-US" b="1" i="1" baseline="-25000" smtClean="0">
                              <a:solidFill>
                                <a:schemeClr val="tx1"/>
                              </a:solidFill>
                              <a:latin typeface="Cambria Math" panose="02040503050406030204" pitchFamily="18" charset="0"/>
                              <a:ea typeface="Cambria Math" panose="02040503050406030204" pitchFamily="18" charset="0"/>
                            </a:rPr>
                            <m:t>𝒊𝒗</m:t>
                          </m:r>
                          <m:r>
                            <a:rPr lang="en-US" b="1" i="1" smtClean="0">
                              <a:solidFill>
                                <a:schemeClr val="tx1"/>
                              </a:solidFill>
                              <a:latin typeface="Cambria Math" panose="02040503050406030204" pitchFamily="18" charset="0"/>
                              <a:ea typeface="Cambria Math" panose="02040503050406030204" pitchFamily="18" charset="0"/>
                            </a:rPr>
                            <m:t>+</m:t>
                          </m:r>
                        </m:e>
                      </m:nary>
                      <m:nary>
                        <m:naryPr>
                          <m:chr m:val="∑"/>
                          <m:ctrlPr>
                            <a:rPr lang="en-SG" b="1" i="1">
                              <a:latin typeface="Cambria Math" panose="02040503050406030204" pitchFamily="18" charset="0"/>
                            </a:rPr>
                          </m:ctrlPr>
                        </m:naryPr>
                        <m:sub>
                          <m:eqArr>
                            <m:eqArrPr>
                              <m:ctrlPr>
                                <a:rPr lang="en-US" b="1" i="1">
                                  <a:latin typeface="Cambria Math" panose="02040503050406030204" pitchFamily="18" charset="0"/>
                                </a:rPr>
                              </m:ctrlPr>
                            </m:eqArrPr>
                            <m:e>
                              <m:r>
                                <a:rPr lang="en-US" b="1" i="1" smtClean="0">
                                  <a:latin typeface="Cambria Math" panose="02040503050406030204" pitchFamily="18" charset="0"/>
                                </a:rPr>
                                <m:t>𝒋</m:t>
                              </m:r>
                              <m:r>
                                <a:rPr lang="en-US" b="1" i="1">
                                  <a:latin typeface="Cambria Math" panose="02040503050406030204" pitchFamily="18" charset="0"/>
                                </a:rPr>
                                <m:t> ∈ </m:t>
                              </m:r>
                              <m:r>
                                <a:rPr lang="en-US" b="1" i="1">
                                  <a:latin typeface="Cambria Math" panose="02040503050406030204" pitchFamily="18" charset="0"/>
                                  <a:ea typeface="Cambria Math" panose="02040503050406030204" pitchFamily="18" charset="0"/>
                                </a:rPr>
                                <m:t>𝑳</m:t>
                              </m:r>
                              <m:r>
                                <a:rPr lang="en-US" b="1" i="1" baseline="-25000" smtClean="0">
                                  <a:latin typeface="Cambria Math" panose="02040503050406030204" pitchFamily="18" charset="0"/>
                                  <a:ea typeface="Cambria Math" panose="02040503050406030204" pitchFamily="18" charset="0"/>
                                </a:rPr>
                                <m:t>𝒉</m:t>
                              </m:r>
                            </m:e>
                            <m:e>
                              <m:r>
                                <a:rPr lang="en-US" b="1" i="1" smtClean="0">
                                  <a:latin typeface="Cambria Math" panose="02040503050406030204" pitchFamily="18" charset="0"/>
                                  <a:ea typeface="Cambria Math" panose="02040503050406030204" pitchFamily="18" charset="0"/>
                                </a:rPr>
                                <m:t>𝒘</m:t>
                              </m:r>
                              <m:r>
                                <a:rPr lang="en-US" b="1"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𝑸𝒉</m:t>
                              </m:r>
                            </m:e>
                          </m:eqArr>
                        </m:sub>
                        <m:sup/>
                        <m:e>
                          <m:r>
                            <a:rPr lang="en-US" b="1" i="1" smtClean="0">
                              <a:latin typeface="Cambria Math" panose="02040503050406030204" pitchFamily="18" charset="0"/>
                              <a:ea typeface="Cambria Math" panose="02040503050406030204" pitchFamily="18" charset="0"/>
                            </a:rPr>
                            <m:t>𝒚</m:t>
                          </m:r>
                          <m:r>
                            <a:rPr lang="en-US" b="1" i="1" baseline="-25000" smtClean="0">
                              <a:latin typeface="Cambria Math" panose="02040503050406030204" pitchFamily="18" charset="0"/>
                              <a:ea typeface="Cambria Math" panose="02040503050406030204" pitchFamily="18" charset="0"/>
                            </a:rPr>
                            <m:t>𝒋𝒘</m:t>
                          </m:r>
                          <m:sSup>
                            <m:sSupPr>
                              <m:ctrlPr>
                                <a:rPr lang="en-US" b="1" i="1">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𝒚</m:t>
                              </m:r>
                            </m:e>
                            <m:sup>
                              <m:r>
                                <a:rPr lang="en-US" b="1" i="1">
                                  <a:latin typeface="Cambria Math" panose="02040503050406030204" pitchFamily="18" charset="0"/>
                                  <a:ea typeface="Cambria Math" panose="02040503050406030204" pitchFamily="18" charset="0"/>
                                </a:rPr>
                                <m:t>′</m:t>
                              </m:r>
                            </m:sup>
                          </m:sSup>
                          <m:r>
                            <a:rPr lang="en-US" b="1" i="1" baseline="-25000" smtClean="0">
                              <a:latin typeface="Cambria Math" panose="02040503050406030204" pitchFamily="18" charset="0"/>
                              <a:ea typeface="Cambria Math" panose="02040503050406030204" pitchFamily="18" charset="0"/>
                            </a:rPr>
                            <m:t>𝒋𝒘</m:t>
                          </m:r>
                        </m:e>
                      </m:nary>
                    </m:oMath>
                  </m:oMathPara>
                </a14:m>
                <a:endParaRPr lang="en-SG" b="1" dirty="0">
                  <a:solidFill>
                    <a:schemeClr val="tx1"/>
                  </a:solidFill>
                </a:endParaRPr>
              </a:p>
            </p:txBody>
          </p:sp>
        </mc:Choice>
        <mc:Fallback xmlns="">
          <p:sp>
            <p:nvSpPr>
              <p:cNvPr id="10" name="Rectangle 4"/>
              <p:cNvSpPr>
                <a:spLocks noRot="1" noChangeAspect="1" noMove="1" noResize="1" noEditPoints="1" noAdjustHandles="1" noChangeArrowheads="1" noChangeShapeType="1" noTextEdit="1"/>
              </p:cNvSpPr>
              <p:nvPr/>
            </p:nvSpPr>
            <p:spPr>
              <a:xfrm>
                <a:off x="4413321" y="3168227"/>
                <a:ext cx="3502754" cy="1119345"/>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223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p>
        </p:txBody>
      </p:sp>
      <p:sp>
        <p:nvSpPr>
          <p:cNvPr id="4" name="HighlightTextShape201702062350199228"/>
          <p:cNvSpPr>
            <a:spLocks noGrp="1"/>
          </p:cNvSpPr>
          <p:nvPr>
            <p:ph idx="1"/>
          </p:nvPr>
        </p:nvSpPr>
        <p:spPr>
          <a:xfrm>
            <a:off x="1141412" y="1911746"/>
            <a:ext cx="9905999" cy="3541714"/>
          </a:xfrm>
        </p:spPr>
        <p:txBody>
          <a:bodyPr>
            <a:noAutofit/>
          </a:bodyPr>
          <a:lstStyle/>
          <a:p>
            <a:pPr marL="0" indent="0">
              <a:buNone/>
            </a:pPr>
            <a:r>
              <a:rPr lang="en-SG" dirty="0"/>
              <a:t>Implemented on top of                          </a:t>
            </a:r>
          </a:p>
          <a:p>
            <a:pPr marL="0" indent="0">
              <a:buNone/>
            </a:pPr>
            <a:endParaRPr lang="en-SG" dirty="0"/>
          </a:p>
          <a:p>
            <a:pPr marL="0" indent="0">
              <a:buNone/>
            </a:pPr>
            <a:r>
              <a:rPr lang="en-SG" dirty="0"/>
              <a:t>Integrated with a Bare-metal provisioning service (Testbed).</a:t>
            </a:r>
          </a:p>
          <a:p>
            <a:pPr marL="0" indent="0">
              <a:buNone/>
            </a:pPr>
            <a:endParaRPr lang="en-SG" dirty="0"/>
          </a:p>
          <a:p>
            <a:pPr marL="0" indent="0">
              <a:buNone/>
            </a:pPr>
            <a:r>
              <a:rPr lang="en-SG" dirty="0"/>
              <a:t>Deployed on NCL Production Environment.</a:t>
            </a:r>
          </a:p>
        </p:txBody>
      </p:sp>
      <p:pic>
        <p:nvPicPr>
          <p:cNvPr id="5" name="Picture 2" descr="OpenVirt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584" y="1864674"/>
            <a:ext cx="2455103" cy="5646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DeterLab: the facility for cyber-security experimentation and tes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1609" y="2863520"/>
            <a:ext cx="1845503" cy="5552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6011" y="3832122"/>
            <a:ext cx="619853" cy="675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12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p>
        </p:txBody>
      </p:sp>
      <p:sp>
        <p:nvSpPr>
          <p:cNvPr id="4" name="HighlightTextShape201702062350199228"/>
          <p:cNvSpPr>
            <a:spLocks noGrp="1"/>
          </p:cNvSpPr>
          <p:nvPr>
            <p:ph idx="1"/>
          </p:nvPr>
        </p:nvSpPr>
        <p:spPr>
          <a:xfrm>
            <a:off x="1141412" y="1911746"/>
            <a:ext cx="9905999" cy="3541714"/>
          </a:xfrm>
        </p:spPr>
        <p:txBody>
          <a:bodyPr>
            <a:noAutofit/>
          </a:bodyPr>
          <a:lstStyle/>
          <a:p>
            <a:pPr marL="0" indent="0">
              <a:buNone/>
            </a:pPr>
            <a:r>
              <a:rPr lang="en-SG" dirty="0"/>
              <a:t>Support </a:t>
            </a:r>
            <a:r>
              <a:rPr lang="en-SG" dirty="0" err="1"/>
              <a:t>OpenFlow</a:t>
            </a:r>
            <a:r>
              <a:rPr lang="en-SG" dirty="0"/>
              <a:t> 1.0/ 1.3</a:t>
            </a:r>
          </a:p>
          <a:p>
            <a:pPr marL="0" indent="0">
              <a:buNone/>
            </a:pPr>
            <a:endParaRPr lang="en-SG" dirty="0"/>
          </a:p>
          <a:p>
            <a:pPr marL="0" indent="0">
              <a:buNone/>
            </a:pPr>
            <a:r>
              <a:rPr lang="en-SG" dirty="0"/>
              <a:t>MAC address encodes &lt;Tenant-id, Link-Id&gt;</a:t>
            </a:r>
          </a:p>
          <a:p>
            <a:pPr marL="0" indent="0">
              <a:buNone/>
            </a:pPr>
            <a:endParaRPr lang="en-SG" dirty="0"/>
          </a:p>
          <a:p>
            <a:pPr marL="0" indent="0">
              <a:buNone/>
            </a:pPr>
            <a:r>
              <a:rPr lang="en-SG" dirty="0"/>
              <a:t>Rate-limiting using Switches’ classifier based </a:t>
            </a:r>
            <a:r>
              <a:rPr lang="en-SG" dirty="0" err="1"/>
              <a:t>QoS</a:t>
            </a:r>
            <a:r>
              <a:rPr lang="en-SG" dirty="0"/>
              <a:t>.</a:t>
            </a:r>
          </a:p>
          <a:p>
            <a:pPr marL="0" indent="0">
              <a:buNone/>
            </a:pPr>
            <a:endParaRPr lang="en-SG" dirty="0"/>
          </a:p>
          <a:p>
            <a:pPr marL="0" indent="0">
              <a:buNone/>
            </a:pPr>
            <a:endParaRPr lang="en-SG" dirty="0"/>
          </a:p>
        </p:txBody>
      </p:sp>
    </p:spTree>
    <p:extLst>
      <p:ext uri="{BB962C8B-B14F-4D97-AF65-F5344CB8AC3E}">
        <p14:creationId xmlns:p14="http://schemas.microsoft.com/office/powerpoint/2010/main" val="4121380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p>
        </p:txBody>
      </p:sp>
      <p:pic>
        <p:nvPicPr>
          <p:cNvPr id="5" name="Picture 4"/>
          <p:cNvPicPr>
            <a:picLocks noChangeAspect="1"/>
          </p:cNvPicPr>
          <p:nvPr/>
        </p:nvPicPr>
        <p:blipFill rotWithShape="1">
          <a:blip r:embed="rId3"/>
          <a:srcRect l="297" r="80" b="2174"/>
          <a:stretch/>
        </p:blipFill>
        <p:spPr>
          <a:xfrm>
            <a:off x="609600" y="1466850"/>
            <a:ext cx="5562072" cy="5143500"/>
          </a:xfrm>
          <a:prstGeom prst="rect">
            <a:avLst/>
          </a:prstGeom>
        </p:spPr>
      </p:pic>
      <p:pic>
        <p:nvPicPr>
          <p:cNvPr id="7" name="Picture 6">
            <a:extLst>
              <a:ext uri="{FF2B5EF4-FFF2-40B4-BE49-F238E27FC236}">
                <a16:creationId xmlns:a16="http://schemas.microsoft.com/office/drawing/2014/main" xmlns="" id="{69C7842E-F6DC-4AEB-AEF0-101A5328F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7994" y="4670682"/>
            <a:ext cx="2656970" cy="1124993"/>
          </a:xfrm>
          <a:prstGeom prst="rect">
            <a:avLst/>
          </a:prstGeom>
        </p:spPr>
      </p:pic>
      <p:pic>
        <p:nvPicPr>
          <p:cNvPr id="8" name="Picture 7" descr="A circuit board&#10;&#10;Description generated with high confidence">
            <a:extLst>
              <a:ext uri="{FF2B5EF4-FFF2-40B4-BE49-F238E27FC236}">
                <a16:creationId xmlns:a16="http://schemas.microsoft.com/office/drawing/2014/main" xmlns="" id="{F6C7D206-D0D4-44D1-B184-40D6E20C5D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9850" y="2356789"/>
            <a:ext cx="2656929" cy="4049421"/>
          </a:xfrm>
          <a:prstGeom prst="rect">
            <a:avLst/>
          </a:prstGeom>
        </p:spPr>
      </p:pic>
      <p:sp>
        <p:nvSpPr>
          <p:cNvPr id="9" name="Rectangle: Rounded Corners 7">
            <a:extLst>
              <a:ext uri="{FF2B5EF4-FFF2-40B4-BE49-F238E27FC236}">
                <a16:creationId xmlns:a16="http://schemas.microsoft.com/office/drawing/2014/main" xmlns="" id="{C7CA9BAC-3063-4205-A4BD-55D81E9299BB}"/>
              </a:ext>
            </a:extLst>
          </p:cNvPr>
          <p:cNvSpPr/>
          <p:nvPr/>
        </p:nvSpPr>
        <p:spPr>
          <a:xfrm>
            <a:off x="7532299" y="4842037"/>
            <a:ext cx="937577" cy="39624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10" name="TextBox 9">
            <a:extLst>
              <a:ext uri="{FF2B5EF4-FFF2-40B4-BE49-F238E27FC236}">
                <a16:creationId xmlns:a16="http://schemas.microsoft.com/office/drawing/2014/main" xmlns="" id="{4C1A8476-9B09-49CE-8A1F-114F01E2B0B0}"/>
              </a:ext>
            </a:extLst>
          </p:cNvPr>
          <p:cNvSpPr txBox="1"/>
          <p:nvPr/>
        </p:nvSpPr>
        <p:spPr>
          <a:xfrm>
            <a:off x="9423987" y="5746992"/>
            <a:ext cx="2284984" cy="523220"/>
          </a:xfrm>
          <a:prstGeom prst="rect">
            <a:avLst/>
          </a:prstGeom>
          <a:noFill/>
        </p:spPr>
        <p:txBody>
          <a:bodyPr wrap="none" rtlCol="0">
            <a:spAutoFit/>
          </a:bodyPr>
          <a:lstStyle/>
          <a:p>
            <a:r>
              <a:rPr lang="en-US" sz="1400" dirty="0"/>
              <a:t>Dynamic Loopback Wiring </a:t>
            </a:r>
          </a:p>
          <a:p>
            <a:r>
              <a:rPr lang="en-US" sz="1400" dirty="0"/>
              <a:t>using L2 intermediate Switch</a:t>
            </a:r>
          </a:p>
        </p:txBody>
      </p:sp>
      <p:pic>
        <p:nvPicPr>
          <p:cNvPr id="11" name="Picture 10">
            <a:extLst>
              <a:ext uri="{FF2B5EF4-FFF2-40B4-BE49-F238E27FC236}">
                <a16:creationId xmlns:a16="http://schemas.microsoft.com/office/drawing/2014/main" xmlns="" id="{4B7027E9-9266-4218-B964-73AF57119656}"/>
              </a:ext>
            </a:extLst>
          </p:cNvPr>
          <p:cNvPicPr>
            <a:picLocks noChangeAspect="1"/>
          </p:cNvPicPr>
          <p:nvPr/>
        </p:nvPicPr>
        <p:blipFill rotWithShape="1">
          <a:blip r:embed="rId6">
            <a:extLst>
              <a:ext uri="{28A0092B-C50C-407E-A947-70E740481C1C}">
                <a14:useLocalDpi xmlns:a14="http://schemas.microsoft.com/office/drawing/2010/main" val="0"/>
              </a:ext>
            </a:extLst>
          </a:blip>
          <a:srcRect l="46327" r="2064"/>
          <a:stretch/>
        </p:blipFill>
        <p:spPr>
          <a:xfrm>
            <a:off x="9237995" y="2650154"/>
            <a:ext cx="2656969" cy="1060918"/>
          </a:xfrm>
          <a:prstGeom prst="rect">
            <a:avLst/>
          </a:prstGeom>
        </p:spPr>
      </p:pic>
      <p:sp>
        <p:nvSpPr>
          <p:cNvPr id="12" name="Rectangle 11">
            <a:extLst>
              <a:ext uri="{FF2B5EF4-FFF2-40B4-BE49-F238E27FC236}">
                <a16:creationId xmlns:a16="http://schemas.microsoft.com/office/drawing/2014/main" xmlns="" id="{326B6252-8F14-4F77-A347-6E17C74BC15A}"/>
              </a:ext>
            </a:extLst>
          </p:cNvPr>
          <p:cNvSpPr/>
          <p:nvPr/>
        </p:nvSpPr>
        <p:spPr>
          <a:xfrm>
            <a:off x="9573390" y="3653269"/>
            <a:ext cx="2008177" cy="523220"/>
          </a:xfrm>
          <a:prstGeom prst="rect">
            <a:avLst/>
          </a:prstGeom>
        </p:spPr>
        <p:txBody>
          <a:bodyPr wrap="square">
            <a:spAutoFit/>
          </a:bodyPr>
          <a:lstStyle/>
          <a:p>
            <a:r>
              <a:rPr lang="en-US" sz="1400" dirty="0"/>
              <a:t>Static loopback wiring </a:t>
            </a:r>
          </a:p>
          <a:p>
            <a:r>
              <a:rPr lang="en-US" sz="1400" dirty="0"/>
              <a:t>24-ports of SDN Switch</a:t>
            </a:r>
          </a:p>
        </p:txBody>
      </p:sp>
      <p:cxnSp>
        <p:nvCxnSpPr>
          <p:cNvPr id="13" name="Straight Connector 12">
            <a:extLst>
              <a:ext uri="{FF2B5EF4-FFF2-40B4-BE49-F238E27FC236}">
                <a16:creationId xmlns:a16="http://schemas.microsoft.com/office/drawing/2014/main" xmlns="" id="{1EF106C4-5121-42EE-8061-6AF0FDCD5D9C}"/>
              </a:ext>
            </a:extLst>
          </p:cNvPr>
          <p:cNvCxnSpPr>
            <a:cxnSpLocks/>
          </p:cNvCxnSpPr>
          <p:nvPr/>
        </p:nvCxnSpPr>
        <p:spPr>
          <a:xfrm flipV="1">
            <a:off x="7532297" y="2650155"/>
            <a:ext cx="1705698" cy="22468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5947BDB4-D9AE-4523-BE0F-12DC987F4039}"/>
              </a:ext>
            </a:extLst>
          </p:cNvPr>
          <p:cNvCxnSpPr>
            <a:cxnSpLocks/>
          </p:cNvCxnSpPr>
          <p:nvPr/>
        </p:nvCxnSpPr>
        <p:spPr>
          <a:xfrm flipV="1">
            <a:off x="8408574" y="3711070"/>
            <a:ext cx="3486390" cy="15272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48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22" presetClass="entr" presetSubtype="4"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Evaluation</a:t>
            </a:r>
          </a:p>
        </p:txBody>
      </p:sp>
      <p:sp>
        <p:nvSpPr>
          <p:cNvPr id="3" name="HighlightTextShape201702062350199228"/>
          <p:cNvSpPr>
            <a:spLocks noGrp="1"/>
          </p:cNvSpPr>
          <p:nvPr>
            <p:ph idx="1"/>
          </p:nvPr>
        </p:nvSpPr>
        <p:spPr>
          <a:xfrm>
            <a:off x="1141412" y="1911746"/>
            <a:ext cx="9905999" cy="3541714"/>
          </a:xfrm>
        </p:spPr>
        <p:txBody>
          <a:bodyPr>
            <a:noAutofit/>
          </a:bodyPr>
          <a:lstStyle/>
          <a:p>
            <a:pPr marL="514350" indent="-514350">
              <a:buAutoNum type="arabicParenR"/>
            </a:pPr>
            <a:r>
              <a:rPr lang="en-SG" dirty="0"/>
              <a:t>Can BNV faithfully replicate behaviour of topologies?</a:t>
            </a:r>
          </a:p>
          <a:p>
            <a:pPr marL="514350" indent="-514350">
              <a:buAutoNum type="arabicParenR"/>
            </a:pPr>
            <a:endParaRPr lang="en-SG" dirty="0"/>
          </a:p>
          <a:p>
            <a:pPr marL="514350" indent="-514350">
              <a:buAutoNum type="arabicParenR"/>
            </a:pPr>
            <a:r>
              <a:rPr lang="en-SG" dirty="0"/>
              <a:t>Provide control/data plane isolation to multiple tenants?</a:t>
            </a:r>
          </a:p>
          <a:p>
            <a:pPr marL="0" indent="0">
              <a:buNone/>
            </a:pPr>
            <a:endParaRPr lang="en-SG" dirty="0"/>
          </a:p>
          <a:p>
            <a:pPr marL="514350" indent="-514350">
              <a:buAutoNum type="arabicParenR" startAt="3"/>
            </a:pPr>
            <a:r>
              <a:rPr lang="en-SG" dirty="0" smtClean="0"/>
              <a:t>Scale of complex topologies embedded?</a:t>
            </a:r>
            <a:endParaRPr lang="en-SG" dirty="0"/>
          </a:p>
          <a:p>
            <a:pPr marL="514350" indent="-514350">
              <a:buAutoNum type="arabicParenR" startAt="3"/>
            </a:pPr>
            <a:endParaRPr lang="en-SG" dirty="0"/>
          </a:p>
          <a:p>
            <a:pPr marL="0" indent="0">
              <a:buNone/>
            </a:pPr>
            <a:endParaRPr lang="en-SG" dirty="0"/>
          </a:p>
        </p:txBody>
      </p:sp>
    </p:spTree>
    <p:extLst>
      <p:ext uri="{BB962C8B-B14F-4D97-AF65-F5344CB8AC3E}">
        <p14:creationId xmlns:p14="http://schemas.microsoft.com/office/powerpoint/2010/main" val="192692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name="PPSlideStart_201801031152369241_452e6b1">
    <p:spTree>
      <p:nvGrpSpPr>
        <p:cNvPr id="1" name=""/>
        <p:cNvGrpSpPr/>
        <p:nvPr/>
      </p:nvGrpSpPr>
      <p:grpSpPr>
        <a:xfrm>
          <a:off x="0" y="0"/>
          <a:ext cx="0" cy="0"/>
          <a:chOff x="0" y="0"/>
          <a:chExt cx="0" cy="0"/>
        </a:xfrm>
      </p:grpSpPr>
      <p:sp>
        <p:nvSpPr>
          <p:cNvPr id="2" name="Title 1"/>
          <p:cNvSpPr>
            <a:spLocks noGrp="1"/>
          </p:cNvSpPr>
          <p:nvPr>
            <p:ph type="title"/>
          </p:nvPr>
        </p:nvSpPr>
        <p:spPr>
          <a:xfrm>
            <a:off x="442600" y="0"/>
            <a:ext cx="11115675" cy="1325563"/>
          </a:xfrm>
        </p:spPr>
        <p:txBody>
          <a:bodyPr/>
          <a:lstStyle/>
          <a:p>
            <a:r>
              <a:rPr lang="en-SG" dirty="0"/>
              <a:t>Evaluation : loopbacks &amp; Big Switch Abstraction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6866" y="1690688"/>
            <a:ext cx="2894742" cy="199548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367" y="1582341"/>
            <a:ext cx="4463867" cy="221218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3500" y="4536271"/>
            <a:ext cx="4181475" cy="2212191"/>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0750" y="4536271"/>
            <a:ext cx="4229100" cy="2202291"/>
          </a:xfrm>
          <a:prstGeom prst="rect">
            <a:avLst/>
          </a:prstGeom>
        </p:spPr>
      </p:pic>
      <p:sp>
        <p:nvSpPr>
          <p:cNvPr id="10" name="Right Arrow 9"/>
          <p:cNvSpPr/>
          <p:nvPr/>
        </p:nvSpPr>
        <p:spPr>
          <a:xfrm>
            <a:off x="5752242" y="2356843"/>
            <a:ext cx="1019175" cy="257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5752241" y="5508828"/>
            <a:ext cx="1019175" cy="257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686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name="PPSlideAnimated201801031152366721">
    <p:spTree>
      <p:nvGrpSpPr>
        <p:cNvPr id="1" name=""/>
        <p:cNvGrpSpPr/>
        <p:nvPr/>
      </p:nvGrpSpPr>
      <p:grpSpPr>
        <a:xfrm>
          <a:off x="0" y="0"/>
          <a:ext cx="0" cy="0"/>
          <a:chOff x="0" y="0"/>
          <a:chExt cx="0" cy="0"/>
        </a:xfrm>
      </p:grpSpPr>
      <p:sp>
        <p:nvSpPr>
          <p:cNvPr id="2" name="Title 1"/>
          <p:cNvSpPr>
            <a:spLocks noGrp="1"/>
          </p:cNvSpPr>
          <p:nvPr>
            <p:ph type="title"/>
          </p:nvPr>
        </p:nvSpPr>
        <p:spPr>
          <a:xfrm>
            <a:off x="442600" y="0"/>
            <a:ext cx="11115675" cy="1325563"/>
          </a:xfrm>
        </p:spPr>
        <p:txBody>
          <a:bodyPr/>
          <a:lstStyle/>
          <a:p>
            <a:r>
              <a:rPr lang="en-SG" dirty="0"/>
              <a:t>Evaluation : loopbacks &amp; Big Switch Abstraction</a:t>
            </a:r>
          </a:p>
        </p:txBody>
      </p:sp>
      <p:pic>
        <p:nvPicPr>
          <p:cNvPr id="6" name="Picture 5"/>
          <p:cNvPicPr>
            <a:picLocks/>
          </p:cNvPicPr>
          <p:nvPr/>
        </p:nvPicPr>
        <p:blipFill>
          <a:blip r:embed="rId2">
            <a:extLst>
              <a:ext uri="{28A0092B-C50C-407E-A947-70E740481C1C}">
                <a14:useLocalDpi xmlns:a14="http://schemas.microsoft.com/office/drawing/2010/main" val="0"/>
              </a:ext>
            </a:extLst>
          </a:blip>
          <a:stretch>
            <a:fillRect/>
          </a:stretch>
        </p:blipFill>
        <p:spPr>
          <a:xfrm>
            <a:off x="1976866" y="1690688"/>
            <a:ext cx="2894742" cy="1995488"/>
          </a:xfrm>
          <a:prstGeom prst="rect">
            <a:avLst/>
          </a:prstGeom>
        </p:spPr>
      </p:pic>
      <p:pic>
        <p:nvPicPr>
          <p:cNvPr id="7" name="Picture 6"/>
          <p:cNvPicPr>
            <a:picLocks/>
          </p:cNvPicPr>
          <p:nvPr/>
        </p:nvPicPr>
        <p:blipFill>
          <a:blip r:embed="rId3">
            <a:extLst>
              <a:ext uri="{28A0092B-C50C-407E-A947-70E740481C1C}">
                <a14:useLocalDpi xmlns:a14="http://schemas.microsoft.com/office/drawing/2010/main" val="0"/>
              </a:ext>
            </a:extLst>
          </a:blip>
          <a:stretch>
            <a:fillRect/>
          </a:stretch>
        </p:blipFill>
        <p:spPr>
          <a:xfrm>
            <a:off x="7133367" y="1582341"/>
            <a:ext cx="4463867" cy="2212182"/>
          </a:xfrm>
          <a:prstGeom prst="rect">
            <a:avLst/>
          </a:prstGeom>
        </p:spPr>
      </p:pic>
      <p:pic>
        <p:nvPicPr>
          <p:cNvPr id="8" name="Picture 7"/>
          <p:cNvPicPr>
            <a:picLocks/>
          </p:cNvPicPr>
          <p:nvPr/>
        </p:nvPicPr>
        <p:blipFill>
          <a:blip r:embed="rId4">
            <a:extLst>
              <a:ext uri="{28A0092B-C50C-407E-A947-70E740481C1C}">
                <a14:useLocalDpi xmlns:a14="http://schemas.microsoft.com/office/drawing/2010/main" val="0"/>
              </a:ext>
            </a:extLst>
          </a:blip>
          <a:stretch>
            <a:fillRect/>
          </a:stretch>
        </p:blipFill>
        <p:spPr>
          <a:xfrm>
            <a:off x="1333500" y="4536271"/>
            <a:ext cx="4181475" cy="2212191"/>
          </a:xfrm>
          <a:prstGeom prst="rect">
            <a:avLst/>
          </a:prstGeom>
        </p:spPr>
      </p:pic>
      <p:pic>
        <p:nvPicPr>
          <p:cNvPr id="9" name="Picture 8"/>
          <p:cNvPicPr>
            <a:picLocks/>
          </p:cNvPicPr>
          <p:nvPr/>
        </p:nvPicPr>
        <p:blipFill>
          <a:blip r:embed="rId5">
            <a:extLst>
              <a:ext uri="{28A0092B-C50C-407E-A947-70E740481C1C}">
                <a14:useLocalDpi xmlns:a14="http://schemas.microsoft.com/office/drawing/2010/main" val="0"/>
              </a:ext>
            </a:extLst>
          </a:blip>
          <a:stretch>
            <a:fillRect/>
          </a:stretch>
        </p:blipFill>
        <p:spPr>
          <a:xfrm>
            <a:off x="7250750" y="4536271"/>
            <a:ext cx="4229100" cy="2202291"/>
          </a:xfrm>
          <a:prstGeom prst="rect">
            <a:avLst/>
          </a:prstGeom>
        </p:spPr>
      </p:pic>
      <p:sp>
        <p:nvSpPr>
          <p:cNvPr id="10" name="Right Arrow 9"/>
          <p:cNvSpPr>
            <a:spLocks/>
          </p:cNvSpPr>
          <p:nvPr/>
        </p:nvSpPr>
        <p:spPr>
          <a:xfrm>
            <a:off x="5752242" y="2356843"/>
            <a:ext cx="1019175" cy="257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a:spLocks/>
          </p:cNvSpPr>
          <p:nvPr/>
        </p:nvSpPr>
        <p:spPr>
          <a:xfrm>
            <a:off x="5752241" y="5508828"/>
            <a:ext cx="1019175" cy="257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PTIndicator201801031152369341"/>
          <p:cNvPicPr>
            <a:picLocks/>
          </p:cNvPicPr>
          <p:nvPr/>
        </p:nvPicPr>
        <p:blipFill>
          <a:blip r:embed="rId6">
            <a:extLst>
              <a:ext uri="{28A0092B-C50C-407E-A947-70E740481C1C}">
                <a14:useLocalDpi xmlns:a14="http://schemas.microsoft.com/office/drawing/2010/main" val="0"/>
              </a:ext>
            </a:extLst>
          </a:blip>
          <a:stretch>
            <a:fillRect/>
          </a:stretch>
        </p:blipFill>
        <p:spPr>
          <a:xfrm>
            <a:off x="10668000" y="0"/>
            <a:ext cx="1524000" cy="1066800"/>
          </a:xfrm>
          <a:prstGeom prst="rect">
            <a:avLst/>
          </a:prstGeom>
        </p:spPr>
      </p:pic>
    </p:spTree>
    <p:extLst>
      <p:ext uri="{BB962C8B-B14F-4D97-AF65-F5344CB8AC3E}">
        <p14:creationId xmlns:p14="http://schemas.microsoft.com/office/powerpoint/2010/main" val="100654546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42" presetClass="path" presetSubtype="0" fill="hold" nodeType="withEffect">
                                  <p:stCondLst>
                                    <p:cond delay="0"/>
                                  </p:stCondLst>
                                  <p:childTnLst>
                                    <p:animMotion origin="layout" path="M 0 0 C -0.1003426 0.04203779 -0.1003426 0.04203779 -0.2006852 0.08407559 E" pathEditMode="relative" ptsTypes="">
                                      <p:cBhvr>
                                        <p:cTn id="10" dur="500" fill="hold"/>
                                        <p:tgtEl>
                                          <p:spTgt spid="6"/>
                                        </p:tgtEl>
                                        <p:attrNameLst>
                                          <p:attrName>ppt_x</p:attrName>
                                          <p:attrName>ppt_y</p:attrName>
                                        </p:attrNameLst>
                                      </p:cBhvr>
                                    </p:animMotion>
                                  </p:childTnLst>
                                </p:cTn>
                              </p:par>
                              <p:par>
                                <p:cTn id="11" presetID="6" presetClass="emph" presetSubtype="0" fill="hold" nodeType="withEffect">
                                  <p:stCondLst>
                                    <p:cond delay="0"/>
                                  </p:stCondLst>
                                  <p:childTnLst>
                                    <p:animScale>
                                      <p:cBhvr>
                                        <p:cTn id="12" dur="500" fill="hold"/>
                                        <p:tgtEl>
                                          <p:spTgt spid="6"/>
                                        </p:tgtEl>
                                      </p:cBhvr>
                                      <p:by x="42500" y="42500"/>
                                    </p:animScale>
                                  </p:childTnLst>
                                </p:cTn>
                              </p:par>
                              <p:par>
                                <p:cTn id="13" presetID="42" presetClass="path" presetSubtype="0" fill="hold" nodeType="withEffect">
                                  <p:stCondLst>
                                    <p:cond delay="0"/>
                                  </p:stCondLst>
                                  <p:childTnLst>
                                    <p:animMotion origin="layout" path="M 0 0 C -0.2647601 0.04203788 -0.2647601 0.04203788 -0.5295203 0.08407576 E" pathEditMode="relative" ptsTypes="">
                                      <p:cBhvr>
                                        <p:cTn id="14" dur="500" fill="hold"/>
                                        <p:tgtEl>
                                          <p:spTgt spid="7"/>
                                        </p:tgtEl>
                                        <p:attrNameLst>
                                          <p:attrName>ppt_x</p:attrName>
                                          <p:attrName>ppt_y</p:attrName>
                                        </p:attrNameLst>
                                      </p:cBhvr>
                                    </p:animMotion>
                                  </p:childTnLst>
                                </p:cTn>
                              </p:par>
                              <p:par>
                                <p:cTn id="15" presetID="6" presetClass="emph" presetSubtype="0" fill="hold" nodeType="withEffect">
                                  <p:stCondLst>
                                    <p:cond delay="0"/>
                                  </p:stCondLst>
                                  <p:childTnLst>
                                    <p:animScale>
                                      <p:cBhvr>
                                        <p:cTn id="16" dur="500" fill="hold"/>
                                        <p:tgtEl>
                                          <p:spTgt spid="7"/>
                                        </p:tgtEl>
                                      </p:cBhvr>
                                      <p:by x="42500" y="42500"/>
                                    </p:animScale>
                                  </p:childTnLst>
                                </p:cTn>
                              </p:par>
                              <p:par>
                                <p:cTn id="17" presetID="42" presetClass="path" presetSubtype="0" fill="hold" nodeType="withEffect">
                                  <p:stCondLst>
                                    <p:cond delay="0"/>
                                  </p:stCondLst>
                                  <p:childTnLst>
                                    <p:animMotion origin="layout" path="M 0 0 C -0.1039889 -0.06581797 -0.1039889 -0.06581797 -0.2079778 -0.1316359 E" pathEditMode="relative" ptsTypes="">
                                      <p:cBhvr>
                                        <p:cTn id="18" dur="500" fill="hold"/>
                                        <p:tgtEl>
                                          <p:spTgt spid="8"/>
                                        </p:tgtEl>
                                        <p:attrNameLst>
                                          <p:attrName>ppt_x</p:attrName>
                                          <p:attrName>ppt_y</p:attrName>
                                        </p:attrNameLst>
                                      </p:cBhvr>
                                    </p:animMotion>
                                  </p:childTnLst>
                                </p:cTn>
                              </p:par>
                              <p:par>
                                <p:cTn id="19" presetID="6" presetClass="emph" presetSubtype="0" fill="hold" nodeType="withEffect">
                                  <p:stCondLst>
                                    <p:cond delay="0"/>
                                  </p:stCondLst>
                                  <p:childTnLst>
                                    <p:animScale>
                                      <p:cBhvr>
                                        <p:cTn id="20" dur="500" fill="hold"/>
                                        <p:tgtEl>
                                          <p:spTgt spid="8"/>
                                        </p:tgtEl>
                                      </p:cBhvr>
                                      <p:by x="42500" y="42500"/>
                                    </p:animScale>
                                  </p:childTnLst>
                                </p:cTn>
                              </p:par>
                              <p:par>
                                <p:cTn id="21" presetID="42" presetClass="path" presetSubtype="0" fill="hold" nodeType="withEffect">
                                  <p:stCondLst>
                                    <p:cond delay="0"/>
                                  </p:stCondLst>
                                  <p:childTnLst>
                                    <p:animMotion origin="layout" path="M 0 0 C -0.2633081 -0.06855429 -0.2633081 -0.06855429 -0.5266162 -0.1371086 E" pathEditMode="relative" ptsTypes="">
                                      <p:cBhvr>
                                        <p:cTn id="22" dur="500" fill="hold"/>
                                        <p:tgtEl>
                                          <p:spTgt spid="9"/>
                                        </p:tgtEl>
                                        <p:attrNameLst>
                                          <p:attrName>ppt_x</p:attrName>
                                          <p:attrName>ppt_y</p:attrName>
                                        </p:attrNameLst>
                                      </p:cBhvr>
                                    </p:animMotion>
                                  </p:childTnLst>
                                </p:cTn>
                              </p:par>
                              <p:par>
                                <p:cTn id="23" presetID="6" presetClass="emph" presetSubtype="0" fill="hold" nodeType="withEffect">
                                  <p:stCondLst>
                                    <p:cond delay="0"/>
                                  </p:stCondLst>
                                  <p:childTnLst>
                                    <p:animScale>
                                      <p:cBhvr>
                                        <p:cTn id="24" dur="500" fill="hold"/>
                                        <p:tgtEl>
                                          <p:spTgt spid="9"/>
                                        </p:tgtEl>
                                      </p:cBhvr>
                                      <p:by x="42500" y="42500"/>
                                    </p:animScale>
                                  </p:childTnLst>
                                </p:cTn>
                              </p:par>
                              <p:par>
                                <p:cTn id="25" presetID="42" presetClass="path" presetSubtype="0" fill="hold" grpId="0" nodeType="withEffect">
                                  <p:stCondLst>
                                    <p:cond delay="0"/>
                                  </p:stCondLst>
                                  <p:childTnLst>
                                    <p:animMotion origin="layout" path="M 0 0 C -0.1837282 0.05339874 -0.1837282 0.05339874 -0.3674565 0.1067975 E" pathEditMode="relative" ptsTypes="">
                                      <p:cBhvr>
                                        <p:cTn id="26" dur="500" fill="hold"/>
                                        <p:tgtEl>
                                          <p:spTgt spid="10"/>
                                        </p:tgtEl>
                                        <p:attrNameLst>
                                          <p:attrName>ppt_x</p:attrName>
                                          <p:attrName>ppt_y</p:attrName>
                                        </p:attrNameLst>
                                      </p:cBhvr>
                                    </p:animMotion>
                                  </p:childTnLst>
                                </p:cTn>
                              </p:par>
                              <p:par>
                                <p:cTn id="27" presetID="6" presetClass="emph" presetSubtype="0" fill="hold" grpId="1" nodeType="withEffect">
                                  <p:stCondLst>
                                    <p:cond delay="0"/>
                                  </p:stCondLst>
                                  <p:childTnLst>
                                    <p:animScale>
                                      <p:cBhvr>
                                        <p:cTn id="28" dur="500" fill="hold"/>
                                        <p:tgtEl>
                                          <p:spTgt spid="10"/>
                                        </p:tgtEl>
                                      </p:cBhvr>
                                      <p:by x="10734" y="42501"/>
                                    </p:animScale>
                                  </p:childTnLst>
                                </p:cTn>
                              </p:par>
                              <p:par>
                                <p:cTn id="29" presetID="42" presetClass="path" presetSubtype="0" fill="hold" grpId="0" nodeType="withEffect">
                                  <p:stCondLst>
                                    <p:cond delay="0"/>
                                  </p:stCondLst>
                                  <p:childTnLst>
                                    <p:animMotion origin="layout" path="M 0 0 C -0.1786303 -0.0614726 -0.1786303 -0.0614726 -0.3572605 -0.1229452 E" pathEditMode="relative" ptsTypes="">
                                      <p:cBhvr>
                                        <p:cTn id="30" dur="500" fill="hold"/>
                                        <p:tgtEl>
                                          <p:spTgt spid="11"/>
                                        </p:tgtEl>
                                        <p:attrNameLst>
                                          <p:attrName>ppt_x</p:attrName>
                                          <p:attrName>ppt_y</p:attrName>
                                        </p:attrNameLst>
                                      </p:cBhvr>
                                    </p:animMotion>
                                  </p:childTnLst>
                                </p:cTn>
                              </p:par>
                              <p:par>
                                <p:cTn id="31" presetID="6" presetClass="emph" presetSubtype="0" fill="hold" grpId="1" nodeType="withEffect">
                                  <p:stCondLst>
                                    <p:cond delay="0"/>
                                  </p:stCondLst>
                                  <p:childTnLst>
                                    <p:animScale>
                                      <p:cBhvr>
                                        <p:cTn id="32" dur="500" fill="hold"/>
                                        <p:tgtEl>
                                          <p:spTgt spid="11"/>
                                        </p:tgtEl>
                                      </p:cBhvr>
                                      <p:by x="10734" y="42501"/>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name="PPSlideEnd_201801031152369241_b5b4b31">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150492" y="1591718"/>
            <a:ext cx="8041508" cy="4775142"/>
          </a:xfrm>
          <a:prstGeom prst="rect">
            <a:avLst/>
          </a:prstGeom>
        </p:spPr>
      </p:pic>
      <p:pic>
        <p:nvPicPr>
          <p:cNvPr id="12"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344" y="2840977"/>
            <a:ext cx="1230278" cy="848091"/>
          </a:xfrm>
          <a:prstGeom prst="rect">
            <a:avLst/>
          </a:prstGeom>
        </p:spPr>
      </p:pic>
      <p:pic>
        <p:nvPicPr>
          <p:cNvPr id="13"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0808" y="2794930"/>
            <a:ext cx="1897163" cy="940187"/>
          </a:xfrm>
          <a:prstGeom prst="rect">
            <a:avLst/>
          </a:prstGeom>
        </p:spPr>
      </p:pic>
      <p:pic>
        <p:nvPicPr>
          <p:cNvPr id="14"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269512"/>
            <a:ext cx="1777145" cy="940191"/>
          </a:xfrm>
          <a:prstGeom prst="rect">
            <a:avLst/>
          </a:prstGeom>
        </p:spPr>
      </p:pic>
      <p:pic>
        <p:nvPicPr>
          <p:cNvPr id="15"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46102" y="4229134"/>
            <a:ext cx="1797387" cy="935984"/>
          </a:xfrm>
          <a:prstGeom prst="rect">
            <a:avLst/>
          </a:prstGeom>
        </p:spPr>
      </p:pic>
      <p:sp>
        <p:nvSpPr>
          <p:cNvPr id="16" name="Right Arrow 9"/>
          <p:cNvSpPr/>
          <p:nvPr/>
        </p:nvSpPr>
        <p:spPr>
          <a:xfrm>
            <a:off x="1727100" y="3163197"/>
            <a:ext cx="109399" cy="1093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0"/>
          <p:cNvSpPr/>
          <p:nvPr/>
        </p:nvSpPr>
        <p:spPr>
          <a:xfrm>
            <a:off x="1851409" y="4739607"/>
            <a:ext cx="109399" cy="1093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89730" y="3840790"/>
            <a:ext cx="1375505" cy="276999"/>
          </a:xfrm>
          <a:prstGeom prst="rect">
            <a:avLst/>
          </a:prstGeom>
          <a:noFill/>
        </p:spPr>
        <p:txBody>
          <a:bodyPr wrap="none" rtlCol="0">
            <a:spAutoFit/>
          </a:bodyPr>
          <a:lstStyle/>
          <a:p>
            <a:r>
              <a:rPr lang="en-US" sz="1200" dirty="0"/>
              <a:t>Star (Single Switch)</a:t>
            </a:r>
          </a:p>
        </p:txBody>
      </p:sp>
      <p:sp>
        <p:nvSpPr>
          <p:cNvPr id="18" name="TextBox 17"/>
          <p:cNvSpPr txBox="1"/>
          <p:nvPr/>
        </p:nvSpPr>
        <p:spPr>
          <a:xfrm>
            <a:off x="2260185" y="3840790"/>
            <a:ext cx="1338636" cy="276999"/>
          </a:xfrm>
          <a:prstGeom prst="rect">
            <a:avLst/>
          </a:prstGeom>
          <a:noFill/>
        </p:spPr>
        <p:txBody>
          <a:bodyPr wrap="none" rtlCol="0">
            <a:spAutoFit/>
          </a:bodyPr>
          <a:lstStyle/>
          <a:p>
            <a:r>
              <a:rPr lang="en-US" sz="1200" dirty="0"/>
              <a:t>Star (Multi Switch)</a:t>
            </a:r>
          </a:p>
        </p:txBody>
      </p:sp>
      <p:sp>
        <p:nvSpPr>
          <p:cNvPr id="19" name="TextBox 18"/>
          <p:cNvSpPr txBox="1"/>
          <p:nvPr/>
        </p:nvSpPr>
        <p:spPr>
          <a:xfrm>
            <a:off x="225002" y="5361426"/>
            <a:ext cx="1351717" cy="276999"/>
          </a:xfrm>
          <a:prstGeom prst="rect">
            <a:avLst/>
          </a:prstGeom>
          <a:noFill/>
        </p:spPr>
        <p:txBody>
          <a:bodyPr wrap="none" rtlCol="0">
            <a:spAutoFit/>
          </a:bodyPr>
          <a:lstStyle/>
          <a:p>
            <a:r>
              <a:rPr lang="en-US" sz="1200" dirty="0"/>
              <a:t>Clos </a:t>
            </a:r>
            <a:r>
              <a:rPr lang="en-US" sz="1200" dirty="0" smtClean="0"/>
              <a:t>(Multi Switch</a:t>
            </a:r>
            <a:r>
              <a:rPr lang="en-US" sz="1200" dirty="0"/>
              <a:t>)</a:t>
            </a:r>
          </a:p>
        </p:txBody>
      </p:sp>
      <p:sp>
        <p:nvSpPr>
          <p:cNvPr id="20" name="TextBox 19"/>
          <p:cNvSpPr txBox="1"/>
          <p:nvPr/>
        </p:nvSpPr>
        <p:spPr>
          <a:xfrm>
            <a:off x="2260185" y="5350849"/>
            <a:ext cx="1388585" cy="276999"/>
          </a:xfrm>
          <a:prstGeom prst="rect">
            <a:avLst/>
          </a:prstGeom>
          <a:noFill/>
        </p:spPr>
        <p:txBody>
          <a:bodyPr wrap="none" rtlCol="0">
            <a:spAutoFit/>
          </a:bodyPr>
          <a:lstStyle/>
          <a:p>
            <a:r>
              <a:rPr lang="en-US" sz="1200" dirty="0"/>
              <a:t>Clos </a:t>
            </a:r>
            <a:r>
              <a:rPr lang="en-US" sz="1200" dirty="0" smtClean="0"/>
              <a:t>(Single Switch</a:t>
            </a:r>
            <a:r>
              <a:rPr lang="en-US" sz="1200" dirty="0"/>
              <a:t>)</a:t>
            </a:r>
          </a:p>
        </p:txBody>
      </p:sp>
      <p:sp>
        <p:nvSpPr>
          <p:cNvPr id="22" name="Title 1"/>
          <p:cNvSpPr>
            <a:spLocks noGrp="1"/>
          </p:cNvSpPr>
          <p:nvPr>
            <p:ph type="title"/>
          </p:nvPr>
        </p:nvSpPr>
        <p:spPr>
          <a:xfrm>
            <a:off x="442600" y="0"/>
            <a:ext cx="11115675" cy="1325563"/>
          </a:xfrm>
        </p:spPr>
        <p:txBody>
          <a:bodyPr/>
          <a:lstStyle/>
          <a:p>
            <a:r>
              <a:rPr lang="en-SG" dirty="0"/>
              <a:t>Evaluation : loopbacks &amp; Big Switch Abstraction</a:t>
            </a:r>
          </a:p>
        </p:txBody>
      </p:sp>
    </p:spTree>
    <p:extLst>
      <p:ext uri="{BB962C8B-B14F-4D97-AF65-F5344CB8AC3E}">
        <p14:creationId xmlns:p14="http://schemas.microsoft.com/office/powerpoint/2010/main" val="222442095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42600" y="0"/>
            <a:ext cx="11115675" cy="1325563"/>
          </a:xfrm>
        </p:spPr>
        <p:txBody>
          <a:bodyPr/>
          <a:lstStyle/>
          <a:p>
            <a:r>
              <a:rPr lang="en-SG" dirty="0" smtClean="0"/>
              <a:t>Mapping </a:t>
            </a:r>
            <a:r>
              <a:rPr lang="en-SG" dirty="0"/>
              <a:t>Complex Topologies</a:t>
            </a:r>
          </a:p>
        </p:txBody>
      </p:sp>
      <p:pic>
        <p:nvPicPr>
          <p:cNvPr id="15" name="Picture 14"/>
          <p:cNvPicPr>
            <a:picLocks noChangeAspect="1"/>
          </p:cNvPicPr>
          <p:nvPr/>
        </p:nvPicPr>
        <p:blipFill rotWithShape="1">
          <a:blip r:embed="rId3"/>
          <a:srcRect l="162"/>
          <a:stretch/>
        </p:blipFill>
        <p:spPr>
          <a:xfrm>
            <a:off x="2843213" y="1325563"/>
            <a:ext cx="6324672" cy="5419725"/>
          </a:xfrm>
          <a:prstGeom prst="rect">
            <a:avLst/>
          </a:prstGeom>
        </p:spPr>
      </p:pic>
      <p:pic>
        <p:nvPicPr>
          <p:cNvPr id="16" name="Picture 15"/>
          <p:cNvPicPr>
            <a:picLocks noChangeAspect="1"/>
          </p:cNvPicPr>
          <p:nvPr/>
        </p:nvPicPr>
        <p:blipFill rotWithShape="1">
          <a:blip r:embed="rId4"/>
          <a:srcRect t="178" b="833"/>
          <a:stretch/>
        </p:blipFill>
        <p:spPr>
          <a:xfrm>
            <a:off x="2843213" y="1325563"/>
            <a:ext cx="6327648" cy="5436981"/>
          </a:xfrm>
          <a:prstGeom prst="rect">
            <a:avLst/>
          </a:prstGeom>
        </p:spPr>
      </p:pic>
    </p:spTree>
    <p:extLst>
      <p:ext uri="{BB962C8B-B14F-4D97-AF65-F5344CB8AC3E}">
        <p14:creationId xmlns:p14="http://schemas.microsoft.com/office/powerpoint/2010/main" val="91813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name="PPSlideStart_201801031416588473_f0f827f">
    <p:spTree>
      <p:nvGrpSpPr>
        <p:cNvPr id="1" name=""/>
        <p:cNvGrpSpPr/>
        <p:nvPr/>
      </p:nvGrpSpPr>
      <p:grpSpPr>
        <a:xfrm>
          <a:off x="0" y="0"/>
          <a:ext cx="0" cy="0"/>
          <a:chOff x="0" y="0"/>
          <a:chExt cx="0" cy="0"/>
        </a:xfrm>
      </p:grpSpPr>
      <p:sp>
        <p:nvSpPr>
          <p:cNvPr id="12" name="Title 1"/>
          <p:cNvSpPr>
            <a:spLocks noGrp="1"/>
          </p:cNvSpPr>
          <p:nvPr>
            <p:ph type="title"/>
          </p:nvPr>
        </p:nvSpPr>
        <p:spPr>
          <a:xfrm>
            <a:off x="442600" y="0"/>
            <a:ext cx="11115675" cy="1325563"/>
          </a:xfrm>
        </p:spPr>
        <p:txBody>
          <a:bodyPr/>
          <a:lstStyle/>
          <a:p>
            <a:r>
              <a:rPr lang="en-SG" dirty="0"/>
              <a:t>Evaluation : Fidelity of Complex Topologies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361" y="1228165"/>
            <a:ext cx="4507376" cy="183608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791" y="1282363"/>
            <a:ext cx="4623484" cy="1727686"/>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5446" y="3514162"/>
            <a:ext cx="3062642" cy="2998089"/>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748" y="4509246"/>
            <a:ext cx="2513544" cy="1732709"/>
          </a:xfrm>
          <a:prstGeom prst="rect">
            <a:avLst/>
          </a:prstGeom>
        </p:spPr>
      </p:pic>
      <p:sp>
        <p:nvSpPr>
          <p:cNvPr id="6" name="TextBox 5"/>
          <p:cNvSpPr txBox="1"/>
          <p:nvPr/>
        </p:nvSpPr>
        <p:spPr>
          <a:xfrm>
            <a:off x="2375646" y="3054870"/>
            <a:ext cx="1947456" cy="369332"/>
          </a:xfrm>
          <a:prstGeom prst="rect">
            <a:avLst/>
          </a:prstGeom>
          <a:noFill/>
        </p:spPr>
        <p:txBody>
          <a:bodyPr wrap="none" rtlCol="0">
            <a:spAutoFit/>
          </a:bodyPr>
          <a:lstStyle/>
          <a:p>
            <a:r>
              <a:rPr lang="en-US" dirty="0"/>
              <a:t>Single-Rooted Tree</a:t>
            </a:r>
          </a:p>
        </p:txBody>
      </p:sp>
      <p:sp>
        <p:nvSpPr>
          <p:cNvPr id="10" name="TextBox 9"/>
          <p:cNvSpPr txBox="1"/>
          <p:nvPr/>
        </p:nvSpPr>
        <p:spPr>
          <a:xfrm>
            <a:off x="8880291" y="3054870"/>
            <a:ext cx="928459" cy="369332"/>
          </a:xfrm>
          <a:prstGeom prst="rect">
            <a:avLst/>
          </a:prstGeom>
          <a:noFill/>
        </p:spPr>
        <p:txBody>
          <a:bodyPr wrap="none" rtlCol="0">
            <a:spAutoFit/>
          </a:bodyPr>
          <a:lstStyle/>
          <a:p>
            <a:r>
              <a:rPr lang="en-US" dirty="0"/>
              <a:t>Fat Tree</a:t>
            </a:r>
          </a:p>
        </p:txBody>
      </p:sp>
      <p:sp>
        <p:nvSpPr>
          <p:cNvPr id="11" name="TextBox 10"/>
          <p:cNvSpPr txBox="1"/>
          <p:nvPr/>
        </p:nvSpPr>
        <p:spPr>
          <a:xfrm>
            <a:off x="3009713" y="6512251"/>
            <a:ext cx="919995" cy="369332"/>
          </a:xfrm>
          <a:prstGeom prst="rect">
            <a:avLst/>
          </a:prstGeom>
          <a:noFill/>
        </p:spPr>
        <p:txBody>
          <a:bodyPr wrap="none" rtlCol="0">
            <a:spAutoFit/>
          </a:bodyPr>
          <a:lstStyle/>
          <a:p>
            <a:r>
              <a:rPr lang="en-US" dirty="0"/>
              <a:t>Jellyfish</a:t>
            </a:r>
          </a:p>
        </p:txBody>
      </p:sp>
      <p:sp>
        <p:nvSpPr>
          <p:cNvPr id="13" name="TextBox 12"/>
          <p:cNvSpPr txBox="1"/>
          <p:nvPr/>
        </p:nvSpPr>
        <p:spPr>
          <a:xfrm>
            <a:off x="9066847" y="6512251"/>
            <a:ext cx="555345" cy="369332"/>
          </a:xfrm>
          <a:prstGeom prst="rect">
            <a:avLst/>
          </a:prstGeom>
          <a:noFill/>
        </p:spPr>
        <p:txBody>
          <a:bodyPr wrap="none" rtlCol="0">
            <a:spAutoFit/>
          </a:bodyPr>
          <a:lstStyle/>
          <a:p>
            <a:r>
              <a:rPr lang="en-US" dirty="0"/>
              <a:t>Star</a:t>
            </a:r>
          </a:p>
        </p:txBody>
      </p:sp>
    </p:spTree>
    <p:extLst>
      <p:ext uri="{BB962C8B-B14F-4D97-AF65-F5344CB8AC3E}">
        <p14:creationId xmlns:p14="http://schemas.microsoft.com/office/powerpoint/2010/main" val="295778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A7EDCF-A74B-478E-B281-73E4DA053E1C}"/>
              </a:ext>
            </a:extLst>
          </p:cNvPr>
          <p:cNvSpPr>
            <a:spLocks noGrp="1"/>
          </p:cNvSpPr>
          <p:nvPr>
            <p:ph type="title"/>
          </p:nvPr>
        </p:nvSpPr>
        <p:spPr/>
        <p:txBody>
          <a:bodyPr/>
          <a:lstStyle/>
          <a:p>
            <a:r>
              <a:rPr lang="en-US" dirty="0"/>
              <a:t>Placement of Rules at Ingress</a:t>
            </a:r>
          </a:p>
        </p:txBody>
      </p:sp>
      <p:grpSp>
        <p:nvGrpSpPr>
          <p:cNvPr id="40" name="Group 39">
            <a:extLst>
              <a:ext uri="{FF2B5EF4-FFF2-40B4-BE49-F238E27FC236}">
                <a16:creationId xmlns:a16="http://schemas.microsoft.com/office/drawing/2014/main" xmlns=""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xmlns=""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xmlns=""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xmlns=""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xmlns=""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xmlns=""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xmlns=""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xmlns=""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xmlns=""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xmlns=""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xmlns=""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xmlns=""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xmlns=""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xmlns=""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xmlns=""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xmlns=""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xmlns=""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xmlns=""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xmlns=""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xmlns=""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xmlns=""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xmlns=""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xmlns=""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xmlns=""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xmlns=""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xmlns=""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xmlns=""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xmlns=""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xmlns=""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xmlns=""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xmlns=""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xmlns=""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xmlns=""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xmlns=""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xmlns=""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xmlns=""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xmlns=""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xmlns="" val="1753998968"/>
                    </a:ext>
                  </a:extLst>
                </a:gridCol>
                <a:gridCol w="1395205">
                  <a:extLst>
                    <a:ext uri="{9D8B030D-6E8A-4147-A177-3AD203B41FA5}">
                      <a16:colId xmlns:a16="http://schemas.microsoft.com/office/drawing/2014/main" xmlns="" val="1466261918"/>
                    </a:ext>
                  </a:extLst>
                </a:gridCol>
                <a:gridCol w="1967595">
                  <a:extLst>
                    <a:ext uri="{9D8B030D-6E8A-4147-A177-3AD203B41FA5}">
                      <a16:colId xmlns:a16="http://schemas.microsoft.com/office/drawing/2014/main" xmlns="" val="1828307588"/>
                    </a:ext>
                  </a:extLst>
                </a:gridCol>
                <a:gridCol w="1097084">
                  <a:extLst>
                    <a:ext uri="{9D8B030D-6E8A-4147-A177-3AD203B41FA5}">
                      <a16:colId xmlns:a16="http://schemas.microsoft.com/office/drawing/2014/main" xmlns=""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xmlns="" val="129043110"/>
                  </a:ext>
                </a:extLst>
              </a:tr>
              <a:tr h="461808">
                <a:tc>
                  <a:txBody>
                    <a:bodyPr/>
                    <a:lstStyle/>
                    <a:p>
                      <a:r>
                        <a:rPr lang="en-US" dirty="0"/>
                        <a:t>1</a:t>
                      </a:r>
                    </a:p>
                  </a:txBody>
                  <a:tcPr/>
                </a:tc>
                <a:tc>
                  <a:txBody>
                    <a:bodyPr/>
                    <a:lstStyle/>
                    <a:p>
                      <a:r>
                        <a:rPr lang="en-US" dirty="0"/>
                        <a:t>H1(00) and tcp-port:80</a:t>
                      </a:r>
                    </a:p>
                  </a:txBody>
                  <a:tcPr/>
                </a:tc>
                <a:tc>
                  <a:txBody>
                    <a:bodyPr/>
                    <a:lstStyle/>
                    <a:p>
                      <a:r>
                        <a:rPr lang="en-US" dirty="0"/>
                        <a:t>H3(10) and tcp-port:80</a:t>
                      </a:r>
                    </a:p>
                  </a:txBody>
                  <a:tcPr/>
                </a:tc>
                <a:tc>
                  <a:txBody>
                    <a:bodyPr/>
                    <a:lstStyle/>
                    <a:p>
                      <a:r>
                        <a:rPr lang="en-US" dirty="0"/>
                        <a:t>Drop</a:t>
                      </a:r>
                    </a:p>
                  </a:txBody>
                  <a:tcPr/>
                </a:tc>
                <a:extLst>
                  <a:ext uri="{0D108BD9-81ED-4DB2-BD59-A6C34878D82A}">
                    <a16:rowId xmlns:a16="http://schemas.microsoft.com/office/drawing/2014/main" xmlns="" val="1315513448"/>
                  </a:ext>
                </a:extLst>
              </a:tr>
              <a:tr h="461808">
                <a:tc>
                  <a:txBody>
                    <a:bodyPr/>
                    <a:lstStyle/>
                    <a:p>
                      <a:r>
                        <a:rPr lang="en-US" dirty="0"/>
                        <a:t>2</a:t>
                      </a:r>
                    </a:p>
                  </a:txBody>
                  <a:tcPr/>
                </a:tc>
                <a:tc>
                  <a:txBody>
                    <a:bodyPr/>
                    <a:lstStyle/>
                    <a:p>
                      <a:r>
                        <a:rPr lang="en-US" dirty="0"/>
                        <a:t>H2(01)</a:t>
                      </a:r>
                    </a:p>
                  </a:txBody>
                  <a:tcPr/>
                </a:tc>
                <a:tc>
                  <a:txBody>
                    <a:bodyPr/>
                    <a:lstStyle/>
                    <a:p>
                      <a:r>
                        <a:rPr lang="en-US" dirty="0"/>
                        <a:t>H3,H4(1*) and tcp-port:443</a:t>
                      </a:r>
                    </a:p>
                  </a:txBody>
                  <a:tcPr/>
                </a:tc>
                <a:tc>
                  <a:txBody>
                    <a:bodyPr/>
                    <a:lstStyle/>
                    <a:p>
                      <a:r>
                        <a:rPr lang="en-US" dirty="0"/>
                        <a:t>Drop</a:t>
                      </a:r>
                    </a:p>
                  </a:txBody>
                  <a:tcPr/>
                </a:tc>
                <a:extLst>
                  <a:ext uri="{0D108BD9-81ED-4DB2-BD59-A6C34878D82A}">
                    <a16:rowId xmlns:a16="http://schemas.microsoft.com/office/drawing/2014/main" xmlns="" val="3117709454"/>
                  </a:ext>
                </a:extLst>
              </a:tr>
              <a:tr h="461808">
                <a:tc>
                  <a:txBody>
                    <a:bodyPr/>
                    <a:lstStyle/>
                    <a:p>
                      <a:r>
                        <a:rPr lang="en-US" dirty="0"/>
                        <a:t>3</a:t>
                      </a:r>
                    </a:p>
                  </a:txBody>
                  <a:tcPr/>
                </a:tc>
                <a:tc>
                  <a:txBody>
                    <a:bodyPr/>
                    <a:lstStyle/>
                    <a:p>
                      <a:r>
                        <a:rPr lang="en-US" dirty="0"/>
                        <a:t>All(*)</a:t>
                      </a:r>
                    </a:p>
                  </a:txBody>
                  <a:tcPr/>
                </a:tc>
                <a:tc>
                  <a:txBody>
                    <a:bodyPr/>
                    <a:lstStyle/>
                    <a:p>
                      <a:r>
                        <a:rPr lang="en-US" dirty="0"/>
                        <a:t>H4(11)</a:t>
                      </a:r>
                    </a:p>
                  </a:txBody>
                  <a:tcPr/>
                </a:tc>
                <a:tc>
                  <a:txBody>
                    <a:bodyPr/>
                    <a:lstStyle/>
                    <a:p>
                      <a:r>
                        <a:rPr lang="en-US" dirty="0"/>
                        <a:t>Counter</a:t>
                      </a:r>
                    </a:p>
                  </a:txBody>
                  <a:tcPr/>
                </a:tc>
                <a:extLst>
                  <a:ext uri="{0D108BD9-81ED-4DB2-BD59-A6C34878D82A}">
                    <a16:rowId xmlns:a16="http://schemas.microsoft.com/office/drawing/2014/main" xmlns="" val="4180184616"/>
                  </a:ext>
                </a:extLst>
              </a:tr>
              <a:tr h="419961">
                <a:tc>
                  <a:txBody>
                    <a:bodyPr/>
                    <a:lstStyle/>
                    <a:p>
                      <a:r>
                        <a:rPr lang="en-US" dirty="0"/>
                        <a:t>4</a:t>
                      </a:r>
                    </a:p>
                  </a:txBody>
                  <a:tcPr/>
                </a:tc>
                <a:tc>
                  <a:txBody>
                    <a:bodyPr/>
                    <a:lstStyle/>
                    <a:p>
                      <a:r>
                        <a:rPr lang="en-US" dirty="0"/>
                        <a:t>All(*)</a:t>
                      </a:r>
                    </a:p>
                  </a:txBody>
                  <a:tcPr/>
                </a:tc>
                <a:tc>
                  <a:txBody>
                    <a:bodyPr/>
                    <a:lstStyle/>
                    <a:p>
                      <a:r>
                        <a:rPr lang="en-US" dirty="0"/>
                        <a:t>All(*) and </a:t>
                      </a:r>
                      <a:r>
                        <a:rPr lang="en-US" dirty="0" err="1"/>
                        <a:t>tcp</a:t>
                      </a:r>
                      <a:r>
                        <a:rPr lang="en-US" dirty="0"/>
                        <a:t>-port :22</a:t>
                      </a:r>
                    </a:p>
                  </a:txBody>
                  <a:tcPr/>
                </a:tc>
                <a:tc>
                  <a:txBody>
                    <a:bodyPr/>
                    <a:lstStyle/>
                    <a:p>
                      <a:r>
                        <a:rPr lang="en-US" dirty="0"/>
                        <a:t>Drop</a:t>
                      </a:r>
                    </a:p>
                  </a:txBody>
                  <a:tcPr/>
                </a:tc>
                <a:extLst>
                  <a:ext uri="{0D108BD9-81ED-4DB2-BD59-A6C34878D82A}">
                    <a16:rowId xmlns:a16="http://schemas.microsoft.com/office/drawing/2014/main" xmlns="" val="769345114"/>
                  </a:ext>
                </a:extLst>
              </a:tr>
            </a:tbl>
          </a:graphicData>
        </a:graphic>
      </p:graphicFrame>
      <p:sp>
        <p:nvSpPr>
          <p:cNvPr id="41" name="TextBox 10">
            <a:extLst>
              <a:ext uri="{FF2B5EF4-FFF2-40B4-BE49-F238E27FC236}">
                <a16:creationId xmlns:a16="http://schemas.microsoft.com/office/drawing/2014/main" xmlns="" id="{DBDED0CB-3618-4381-9EB4-700531864921}"/>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11367526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name="PPSlideAnimated201801031416587133">
    <p:spTree>
      <p:nvGrpSpPr>
        <p:cNvPr id="1" name=""/>
        <p:cNvGrpSpPr/>
        <p:nvPr/>
      </p:nvGrpSpPr>
      <p:grpSpPr>
        <a:xfrm>
          <a:off x="0" y="0"/>
          <a:ext cx="0" cy="0"/>
          <a:chOff x="0" y="0"/>
          <a:chExt cx="0" cy="0"/>
        </a:xfrm>
      </p:grpSpPr>
      <p:sp>
        <p:nvSpPr>
          <p:cNvPr id="12" name="Title 1"/>
          <p:cNvSpPr>
            <a:spLocks noGrp="1"/>
          </p:cNvSpPr>
          <p:nvPr>
            <p:ph type="title"/>
          </p:nvPr>
        </p:nvSpPr>
        <p:spPr>
          <a:xfrm>
            <a:off x="442600" y="0"/>
            <a:ext cx="11115675" cy="1325563"/>
          </a:xfrm>
        </p:spPr>
        <p:txBody>
          <a:bodyPr/>
          <a:lstStyle/>
          <a:p>
            <a:r>
              <a:rPr lang="en-SG" dirty="0"/>
              <a:t>Evaluation : Fidelity of Complex Topologies</a:t>
            </a:r>
          </a:p>
        </p:txBody>
      </p:sp>
      <p:pic>
        <p:nvPicPr>
          <p:cNvPr id="2" name="Picture 1"/>
          <p:cNvPicPr>
            <a:picLocks/>
          </p:cNvPicPr>
          <p:nvPr/>
        </p:nvPicPr>
        <p:blipFill>
          <a:blip r:embed="rId2">
            <a:extLst>
              <a:ext uri="{28A0092B-C50C-407E-A947-70E740481C1C}">
                <a14:useLocalDpi xmlns:a14="http://schemas.microsoft.com/office/drawing/2010/main" val="0"/>
              </a:ext>
            </a:extLst>
          </a:blip>
          <a:stretch>
            <a:fillRect/>
          </a:stretch>
        </p:blipFill>
        <p:spPr>
          <a:xfrm>
            <a:off x="1161361" y="1228165"/>
            <a:ext cx="4507376" cy="1836083"/>
          </a:xfrm>
          <a:prstGeom prst="rect">
            <a:avLst/>
          </a:prstGeom>
        </p:spPr>
      </p:pic>
      <p:pic>
        <p:nvPicPr>
          <p:cNvPr id="3" name="Picture 2"/>
          <p:cNvPicPr>
            <a:picLocks/>
          </p:cNvPicPr>
          <p:nvPr/>
        </p:nvPicPr>
        <p:blipFill>
          <a:blip r:embed="rId3">
            <a:extLst>
              <a:ext uri="{28A0092B-C50C-407E-A947-70E740481C1C}">
                <a14:useLocalDpi xmlns:a14="http://schemas.microsoft.com/office/drawing/2010/main" val="0"/>
              </a:ext>
            </a:extLst>
          </a:blip>
          <a:stretch>
            <a:fillRect/>
          </a:stretch>
        </p:blipFill>
        <p:spPr>
          <a:xfrm>
            <a:off x="6934791" y="1282363"/>
            <a:ext cx="4623484" cy="1727686"/>
          </a:xfrm>
          <a:prstGeom prst="rect">
            <a:avLst/>
          </a:prstGeom>
        </p:spPr>
      </p:pic>
      <p:pic>
        <p:nvPicPr>
          <p:cNvPr id="4" name="Picture 3"/>
          <p:cNvPicPr>
            <a:picLocks/>
          </p:cNvPicPr>
          <p:nvPr/>
        </p:nvPicPr>
        <p:blipFill>
          <a:blip r:embed="rId4">
            <a:extLst>
              <a:ext uri="{28A0092B-C50C-407E-A947-70E740481C1C}">
                <a14:useLocalDpi xmlns:a14="http://schemas.microsoft.com/office/drawing/2010/main" val="0"/>
              </a:ext>
            </a:extLst>
          </a:blip>
          <a:stretch>
            <a:fillRect/>
          </a:stretch>
        </p:blipFill>
        <p:spPr>
          <a:xfrm>
            <a:off x="1955446" y="3514162"/>
            <a:ext cx="3062642" cy="2998089"/>
          </a:xfrm>
          <a:prstGeom prst="rect">
            <a:avLst/>
          </a:prstGeom>
        </p:spPr>
      </p:pic>
      <p:pic>
        <p:nvPicPr>
          <p:cNvPr id="5" name="Picture 4"/>
          <p:cNvPicPr>
            <a:picLocks/>
          </p:cNvPicPr>
          <p:nvPr/>
        </p:nvPicPr>
        <p:blipFill>
          <a:blip r:embed="rId5">
            <a:extLst>
              <a:ext uri="{28A0092B-C50C-407E-A947-70E740481C1C}">
                <a14:useLocalDpi xmlns:a14="http://schemas.microsoft.com/office/drawing/2010/main" val="0"/>
              </a:ext>
            </a:extLst>
          </a:blip>
          <a:stretch>
            <a:fillRect/>
          </a:stretch>
        </p:blipFill>
        <p:spPr>
          <a:xfrm>
            <a:off x="8087748" y="4509246"/>
            <a:ext cx="2513544" cy="1732709"/>
          </a:xfrm>
          <a:prstGeom prst="rect">
            <a:avLst/>
          </a:prstGeom>
        </p:spPr>
      </p:pic>
      <p:sp>
        <p:nvSpPr>
          <p:cNvPr id="6" name="TextBox 5"/>
          <p:cNvSpPr txBox="1"/>
          <p:nvPr/>
        </p:nvSpPr>
        <p:spPr>
          <a:xfrm>
            <a:off x="2375646" y="3054870"/>
            <a:ext cx="1947456" cy="369332"/>
          </a:xfrm>
          <a:prstGeom prst="rect">
            <a:avLst/>
          </a:prstGeom>
          <a:noFill/>
        </p:spPr>
        <p:txBody>
          <a:bodyPr wrap="none" rtlCol="0">
            <a:spAutoFit/>
          </a:bodyPr>
          <a:lstStyle/>
          <a:p>
            <a:r>
              <a:rPr lang="en-US" dirty="0"/>
              <a:t>Single-Rooted Tree</a:t>
            </a:r>
          </a:p>
        </p:txBody>
      </p:sp>
      <p:sp>
        <p:nvSpPr>
          <p:cNvPr id="10" name="TextBox 9"/>
          <p:cNvSpPr txBox="1"/>
          <p:nvPr/>
        </p:nvSpPr>
        <p:spPr>
          <a:xfrm>
            <a:off x="8880291" y="3054870"/>
            <a:ext cx="928459" cy="369332"/>
          </a:xfrm>
          <a:prstGeom prst="rect">
            <a:avLst/>
          </a:prstGeom>
          <a:noFill/>
        </p:spPr>
        <p:txBody>
          <a:bodyPr wrap="none" rtlCol="0">
            <a:spAutoFit/>
          </a:bodyPr>
          <a:lstStyle/>
          <a:p>
            <a:r>
              <a:rPr lang="en-US" dirty="0"/>
              <a:t>Fat Tree</a:t>
            </a:r>
          </a:p>
        </p:txBody>
      </p:sp>
      <p:sp>
        <p:nvSpPr>
          <p:cNvPr id="11" name="TextBox 10"/>
          <p:cNvSpPr txBox="1"/>
          <p:nvPr/>
        </p:nvSpPr>
        <p:spPr>
          <a:xfrm>
            <a:off x="3009713" y="6512251"/>
            <a:ext cx="919995" cy="369332"/>
          </a:xfrm>
          <a:prstGeom prst="rect">
            <a:avLst/>
          </a:prstGeom>
          <a:noFill/>
        </p:spPr>
        <p:txBody>
          <a:bodyPr wrap="none" rtlCol="0">
            <a:spAutoFit/>
          </a:bodyPr>
          <a:lstStyle/>
          <a:p>
            <a:r>
              <a:rPr lang="en-US" dirty="0"/>
              <a:t>Jellyfish</a:t>
            </a:r>
          </a:p>
        </p:txBody>
      </p:sp>
      <p:sp>
        <p:nvSpPr>
          <p:cNvPr id="13" name="TextBox 12"/>
          <p:cNvSpPr txBox="1"/>
          <p:nvPr/>
        </p:nvSpPr>
        <p:spPr>
          <a:xfrm>
            <a:off x="9066847" y="6512251"/>
            <a:ext cx="555345" cy="369332"/>
          </a:xfrm>
          <a:prstGeom prst="rect">
            <a:avLst/>
          </a:prstGeom>
          <a:noFill/>
        </p:spPr>
        <p:txBody>
          <a:bodyPr wrap="none" rtlCol="0">
            <a:spAutoFit/>
          </a:bodyPr>
          <a:lstStyle/>
          <a:p>
            <a:r>
              <a:rPr lang="en-US" dirty="0"/>
              <a:t>Star</a:t>
            </a:r>
          </a:p>
        </p:txBody>
      </p:sp>
      <p:sp>
        <p:nvSpPr>
          <p:cNvPr id="14" name="TextBox 13"/>
          <p:cNvSpPr txBox="1">
            <a:spLocks/>
          </p:cNvSpPr>
          <p:nvPr/>
        </p:nvSpPr>
        <p:spPr>
          <a:xfrm>
            <a:off x="2222500" y="3038469"/>
            <a:ext cx="1889523" cy="357790"/>
          </a:xfrm>
          <a:prstGeom prst="rect">
            <a:avLst/>
          </a:prstGeom>
          <a:noFill/>
        </p:spPr>
        <p:txBody>
          <a:bodyPr wrap="none" rtlCol="0">
            <a:spAutoFit/>
          </a:bodyPr>
          <a:lstStyle/>
          <a:p>
            <a:r>
              <a:rPr lang="en-US" sz="1725" dirty="0"/>
              <a:t>Single-Rooted Tree</a:t>
            </a:r>
          </a:p>
        </p:txBody>
      </p:sp>
      <p:sp>
        <p:nvSpPr>
          <p:cNvPr id="15" name="TextBox 14"/>
          <p:cNvSpPr txBox="1">
            <a:spLocks/>
          </p:cNvSpPr>
          <p:nvPr/>
        </p:nvSpPr>
        <p:spPr>
          <a:xfrm>
            <a:off x="2069353" y="3022069"/>
            <a:ext cx="1831591" cy="346249"/>
          </a:xfrm>
          <a:prstGeom prst="rect">
            <a:avLst/>
          </a:prstGeom>
          <a:noFill/>
        </p:spPr>
        <p:txBody>
          <a:bodyPr wrap="none" rtlCol="0">
            <a:spAutoFit/>
          </a:bodyPr>
          <a:lstStyle/>
          <a:p>
            <a:r>
              <a:rPr lang="en-US" sz="1650" dirty="0"/>
              <a:t>Single-Rooted Tree</a:t>
            </a:r>
          </a:p>
        </p:txBody>
      </p:sp>
      <p:sp>
        <p:nvSpPr>
          <p:cNvPr id="16" name="TextBox 15"/>
          <p:cNvSpPr txBox="1">
            <a:spLocks/>
          </p:cNvSpPr>
          <p:nvPr/>
        </p:nvSpPr>
        <p:spPr>
          <a:xfrm>
            <a:off x="1916205" y="3005668"/>
            <a:ext cx="1773658" cy="334707"/>
          </a:xfrm>
          <a:prstGeom prst="rect">
            <a:avLst/>
          </a:prstGeom>
          <a:noFill/>
        </p:spPr>
        <p:txBody>
          <a:bodyPr wrap="none" rtlCol="0">
            <a:spAutoFit/>
          </a:bodyPr>
          <a:lstStyle/>
          <a:p>
            <a:r>
              <a:rPr lang="en-US" sz="1575" dirty="0"/>
              <a:t>Single-Rooted Tree</a:t>
            </a:r>
          </a:p>
        </p:txBody>
      </p:sp>
      <p:sp>
        <p:nvSpPr>
          <p:cNvPr id="17" name="TextBox 16"/>
          <p:cNvSpPr txBox="1">
            <a:spLocks/>
          </p:cNvSpPr>
          <p:nvPr/>
        </p:nvSpPr>
        <p:spPr>
          <a:xfrm>
            <a:off x="1763059" y="2989267"/>
            <a:ext cx="1715725" cy="323165"/>
          </a:xfrm>
          <a:prstGeom prst="rect">
            <a:avLst/>
          </a:prstGeom>
          <a:noFill/>
        </p:spPr>
        <p:txBody>
          <a:bodyPr wrap="none" rtlCol="0">
            <a:spAutoFit/>
          </a:bodyPr>
          <a:lstStyle/>
          <a:p>
            <a:r>
              <a:rPr lang="en-US" sz="1500" dirty="0"/>
              <a:t>Single-Rooted Tree</a:t>
            </a:r>
          </a:p>
        </p:txBody>
      </p:sp>
      <p:sp>
        <p:nvSpPr>
          <p:cNvPr id="18" name="TextBox 17"/>
          <p:cNvSpPr txBox="1">
            <a:spLocks/>
          </p:cNvSpPr>
          <p:nvPr/>
        </p:nvSpPr>
        <p:spPr>
          <a:xfrm>
            <a:off x="1609912" y="2972866"/>
            <a:ext cx="1580626" cy="311624"/>
          </a:xfrm>
          <a:prstGeom prst="rect">
            <a:avLst/>
          </a:prstGeom>
          <a:noFill/>
        </p:spPr>
        <p:txBody>
          <a:bodyPr wrap="none" rtlCol="0">
            <a:spAutoFit/>
          </a:bodyPr>
          <a:lstStyle/>
          <a:p>
            <a:r>
              <a:rPr lang="en-US" sz="1425" dirty="0"/>
              <a:t>Single-Rooted Tree</a:t>
            </a:r>
          </a:p>
        </p:txBody>
      </p:sp>
      <p:sp>
        <p:nvSpPr>
          <p:cNvPr id="19" name="TextBox 18"/>
          <p:cNvSpPr txBox="1">
            <a:spLocks/>
          </p:cNvSpPr>
          <p:nvPr/>
        </p:nvSpPr>
        <p:spPr>
          <a:xfrm>
            <a:off x="1456765" y="2956465"/>
            <a:ext cx="1509580" cy="300082"/>
          </a:xfrm>
          <a:prstGeom prst="rect">
            <a:avLst/>
          </a:prstGeom>
          <a:noFill/>
        </p:spPr>
        <p:txBody>
          <a:bodyPr wrap="none" rtlCol="0">
            <a:spAutoFit/>
          </a:bodyPr>
          <a:lstStyle/>
          <a:p>
            <a:r>
              <a:rPr lang="en-US" sz="1350" dirty="0"/>
              <a:t>Single-Rooted Tree</a:t>
            </a:r>
          </a:p>
        </p:txBody>
      </p:sp>
      <p:sp>
        <p:nvSpPr>
          <p:cNvPr id="20" name="TextBox 19"/>
          <p:cNvSpPr txBox="1">
            <a:spLocks/>
          </p:cNvSpPr>
          <p:nvPr/>
        </p:nvSpPr>
        <p:spPr>
          <a:xfrm>
            <a:off x="1303618" y="2940064"/>
            <a:ext cx="1433662" cy="288541"/>
          </a:xfrm>
          <a:prstGeom prst="rect">
            <a:avLst/>
          </a:prstGeom>
          <a:noFill/>
        </p:spPr>
        <p:txBody>
          <a:bodyPr wrap="none" rtlCol="0">
            <a:spAutoFit/>
          </a:bodyPr>
          <a:lstStyle/>
          <a:p>
            <a:r>
              <a:rPr lang="en-US" sz="1275" dirty="0"/>
              <a:t>Single-Rooted Tree</a:t>
            </a:r>
          </a:p>
        </p:txBody>
      </p:sp>
      <p:sp>
        <p:nvSpPr>
          <p:cNvPr id="21" name="TextBox 20"/>
          <p:cNvSpPr txBox="1">
            <a:spLocks/>
          </p:cNvSpPr>
          <p:nvPr/>
        </p:nvSpPr>
        <p:spPr>
          <a:xfrm>
            <a:off x="1150471" y="2923664"/>
            <a:ext cx="1357679" cy="276999"/>
          </a:xfrm>
          <a:prstGeom prst="rect">
            <a:avLst/>
          </a:prstGeom>
          <a:noFill/>
        </p:spPr>
        <p:txBody>
          <a:bodyPr wrap="none" rtlCol="0">
            <a:spAutoFit/>
          </a:bodyPr>
          <a:lstStyle/>
          <a:p>
            <a:r>
              <a:rPr lang="en-US" sz="1200" dirty="0"/>
              <a:t>Single-Rooted Tree</a:t>
            </a:r>
          </a:p>
        </p:txBody>
      </p:sp>
      <p:sp>
        <p:nvSpPr>
          <p:cNvPr id="22" name="TextBox 21"/>
          <p:cNvSpPr txBox="1">
            <a:spLocks/>
          </p:cNvSpPr>
          <p:nvPr/>
        </p:nvSpPr>
        <p:spPr>
          <a:xfrm>
            <a:off x="997324" y="2907263"/>
            <a:ext cx="1298753" cy="265457"/>
          </a:xfrm>
          <a:prstGeom prst="rect">
            <a:avLst/>
          </a:prstGeom>
          <a:noFill/>
        </p:spPr>
        <p:txBody>
          <a:bodyPr wrap="none" rtlCol="0">
            <a:spAutoFit/>
          </a:bodyPr>
          <a:lstStyle/>
          <a:p>
            <a:r>
              <a:rPr lang="en-US" sz="1125" dirty="0"/>
              <a:t>Single-Rooted Tree</a:t>
            </a:r>
          </a:p>
        </p:txBody>
      </p:sp>
      <p:sp>
        <p:nvSpPr>
          <p:cNvPr id="23" name="TextBox 22"/>
          <p:cNvSpPr txBox="1">
            <a:spLocks/>
          </p:cNvSpPr>
          <p:nvPr/>
        </p:nvSpPr>
        <p:spPr>
          <a:xfrm>
            <a:off x="844178" y="2890862"/>
            <a:ext cx="1226618" cy="253916"/>
          </a:xfrm>
          <a:prstGeom prst="rect">
            <a:avLst/>
          </a:prstGeom>
          <a:noFill/>
        </p:spPr>
        <p:txBody>
          <a:bodyPr wrap="none" rtlCol="0">
            <a:spAutoFit/>
          </a:bodyPr>
          <a:lstStyle/>
          <a:p>
            <a:r>
              <a:rPr lang="en-US" sz="1050" dirty="0"/>
              <a:t>Single-Rooted Tree</a:t>
            </a:r>
          </a:p>
        </p:txBody>
      </p:sp>
      <p:sp>
        <p:nvSpPr>
          <p:cNvPr id="24" name="TextBox 23"/>
          <p:cNvSpPr txBox="1">
            <a:spLocks/>
          </p:cNvSpPr>
          <p:nvPr/>
        </p:nvSpPr>
        <p:spPr>
          <a:xfrm>
            <a:off x="691030" y="2874461"/>
            <a:ext cx="1152880" cy="242374"/>
          </a:xfrm>
          <a:prstGeom prst="rect">
            <a:avLst/>
          </a:prstGeom>
          <a:noFill/>
        </p:spPr>
        <p:txBody>
          <a:bodyPr wrap="none" rtlCol="0">
            <a:spAutoFit/>
          </a:bodyPr>
          <a:lstStyle/>
          <a:p>
            <a:r>
              <a:rPr lang="en-US" sz="975" dirty="0"/>
              <a:t>Single-Rooted Tree</a:t>
            </a:r>
          </a:p>
        </p:txBody>
      </p:sp>
      <p:sp>
        <p:nvSpPr>
          <p:cNvPr id="25" name="TextBox 24"/>
          <p:cNvSpPr txBox="1">
            <a:spLocks/>
          </p:cNvSpPr>
          <p:nvPr/>
        </p:nvSpPr>
        <p:spPr>
          <a:xfrm>
            <a:off x="537883" y="2858060"/>
            <a:ext cx="1079142" cy="230832"/>
          </a:xfrm>
          <a:prstGeom prst="rect">
            <a:avLst/>
          </a:prstGeom>
          <a:noFill/>
        </p:spPr>
        <p:txBody>
          <a:bodyPr wrap="none" rtlCol="0">
            <a:spAutoFit/>
          </a:bodyPr>
          <a:lstStyle/>
          <a:p>
            <a:r>
              <a:rPr lang="en-US" sz="900" dirty="0"/>
              <a:t>Single-Rooted Tree</a:t>
            </a:r>
          </a:p>
        </p:txBody>
      </p:sp>
      <p:sp>
        <p:nvSpPr>
          <p:cNvPr id="26" name="TextBox 25"/>
          <p:cNvSpPr txBox="1">
            <a:spLocks/>
          </p:cNvSpPr>
          <p:nvPr/>
        </p:nvSpPr>
        <p:spPr>
          <a:xfrm>
            <a:off x="8374096" y="3037554"/>
            <a:ext cx="926866" cy="357790"/>
          </a:xfrm>
          <a:prstGeom prst="rect">
            <a:avLst/>
          </a:prstGeom>
          <a:noFill/>
        </p:spPr>
        <p:txBody>
          <a:bodyPr wrap="none" rtlCol="0">
            <a:spAutoFit/>
          </a:bodyPr>
          <a:lstStyle/>
          <a:p>
            <a:r>
              <a:rPr lang="en-US" sz="1725" dirty="0"/>
              <a:t>Fat Tree</a:t>
            </a:r>
          </a:p>
        </p:txBody>
      </p:sp>
      <p:sp>
        <p:nvSpPr>
          <p:cNvPr id="27" name="TextBox 26"/>
          <p:cNvSpPr txBox="1">
            <a:spLocks/>
          </p:cNvSpPr>
          <p:nvPr/>
        </p:nvSpPr>
        <p:spPr>
          <a:xfrm>
            <a:off x="7867902" y="3020238"/>
            <a:ext cx="866327" cy="346249"/>
          </a:xfrm>
          <a:prstGeom prst="rect">
            <a:avLst/>
          </a:prstGeom>
          <a:noFill/>
        </p:spPr>
        <p:txBody>
          <a:bodyPr wrap="none" rtlCol="0">
            <a:spAutoFit/>
          </a:bodyPr>
          <a:lstStyle/>
          <a:p>
            <a:r>
              <a:rPr lang="en-US" sz="1650" dirty="0"/>
              <a:t>Fat Tree</a:t>
            </a:r>
          </a:p>
        </p:txBody>
      </p:sp>
      <p:sp>
        <p:nvSpPr>
          <p:cNvPr id="28" name="TextBox 27"/>
          <p:cNvSpPr txBox="1">
            <a:spLocks/>
          </p:cNvSpPr>
          <p:nvPr/>
        </p:nvSpPr>
        <p:spPr>
          <a:xfrm>
            <a:off x="7361706" y="3002922"/>
            <a:ext cx="833818" cy="334707"/>
          </a:xfrm>
          <a:prstGeom prst="rect">
            <a:avLst/>
          </a:prstGeom>
          <a:noFill/>
        </p:spPr>
        <p:txBody>
          <a:bodyPr wrap="none" rtlCol="0">
            <a:spAutoFit/>
          </a:bodyPr>
          <a:lstStyle/>
          <a:p>
            <a:r>
              <a:rPr lang="en-US" sz="1575" dirty="0"/>
              <a:t>Fat Tree</a:t>
            </a:r>
          </a:p>
        </p:txBody>
      </p:sp>
      <p:sp>
        <p:nvSpPr>
          <p:cNvPr id="29" name="TextBox 28"/>
          <p:cNvSpPr txBox="1">
            <a:spLocks/>
          </p:cNvSpPr>
          <p:nvPr/>
        </p:nvSpPr>
        <p:spPr>
          <a:xfrm>
            <a:off x="6855511" y="2985606"/>
            <a:ext cx="802784" cy="323165"/>
          </a:xfrm>
          <a:prstGeom prst="rect">
            <a:avLst/>
          </a:prstGeom>
          <a:noFill/>
        </p:spPr>
        <p:txBody>
          <a:bodyPr wrap="none" rtlCol="0">
            <a:spAutoFit/>
          </a:bodyPr>
          <a:lstStyle/>
          <a:p>
            <a:r>
              <a:rPr lang="en-US" sz="1500" dirty="0"/>
              <a:t>Fat Tree</a:t>
            </a:r>
          </a:p>
        </p:txBody>
      </p:sp>
      <p:sp>
        <p:nvSpPr>
          <p:cNvPr id="30" name="TextBox 29"/>
          <p:cNvSpPr txBox="1">
            <a:spLocks/>
          </p:cNvSpPr>
          <p:nvPr/>
        </p:nvSpPr>
        <p:spPr>
          <a:xfrm>
            <a:off x="6349317" y="2968289"/>
            <a:ext cx="775020" cy="311624"/>
          </a:xfrm>
          <a:prstGeom prst="rect">
            <a:avLst/>
          </a:prstGeom>
          <a:noFill/>
        </p:spPr>
        <p:txBody>
          <a:bodyPr wrap="none" rtlCol="0">
            <a:spAutoFit/>
          </a:bodyPr>
          <a:lstStyle/>
          <a:p>
            <a:r>
              <a:rPr lang="en-US" sz="1425" dirty="0"/>
              <a:t>Fat Tree</a:t>
            </a:r>
          </a:p>
        </p:txBody>
      </p:sp>
      <p:sp>
        <p:nvSpPr>
          <p:cNvPr id="31" name="TextBox 30"/>
          <p:cNvSpPr txBox="1">
            <a:spLocks/>
          </p:cNvSpPr>
          <p:nvPr/>
        </p:nvSpPr>
        <p:spPr>
          <a:xfrm>
            <a:off x="5843122" y="2950973"/>
            <a:ext cx="744050" cy="300082"/>
          </a:xfrm>
          <a:prstGeom prst="rect">
            <a:avLst/>
          </a:prstGeom>
          <a:noFill/>
        </p:spPr>
        <p:txBody>
          <a:bodyPr wrap="none" rtlCol="0">
            <a:spAutoFit/>
          </a:bodyPr>
          <a:lstStyle/>
          <a:p>
            <a:r>
              <a:rPr lang="en-US" sz="1350" dirty="0"/>
              <a:t>Fat Tree</a:t>
            </a:r>
          </a:p>
        </p:txBody>
      </p:sp>
      <p:sp>
        <p:nvSpPr>
          <p:cNvPr id="32" name="TextBox 31"/>
          <p:cNvSpPr txBox="1">
            <a:spLocks/>
          </p:cNvSpPr>
          <p:nvPr/>
        </p:nvSpPr>
        <p:spPr>
          <a:xfrm>
            <a:off x="5336927" y="2933657"/>
            <a:ext cx="713080" cy="288541"/>
          </a:xfrm>
          <a:prstGeom prst="rect">
            <a:avLst/>
          </a:prstGeom>
          <a:noFill/>
        </p:spPr>
        <p:txBody>
          <a:bodyPr wrap="none" rtlCol="0">
            <a:spAutoFit/>
          </a:bodyPr>
          <a:lstStyle/>
          <a:p>
            <a:r>
              <a:rPr lang="en-US" sz="1275" dirty="0"/>
              <a:t>Fat Tree</a:t>
            </a:r>
          </a:p>
        </p:txBody>
      </p:sp>
      <p:sp>
        <p:nvSpPr>
          <p:cNvPr id="33" name="TextBox 32"/>
          <p:cNvSpPr txBox="1">
            <a:spLocks/>
          </p:cNvSpPr>
          <p:nvPr/>
        </p:nvSpPr>
        <p:spPr>
          <a:xfrm>
            <a:off x="4830732" y="2916341"/>
            <a:ext cx="680507" cy="276999"/>
          </a:xfrm>
          <a:prstGeom prst="rect">
            <a:avLst/>
          </a:prstGeom>
          <a:noFill/>
        </p:spPr>
        <p:txBody>
          <a:bodyPr wrap="none" rtlCol="0">
            <a:spAutoFit/>
          </a:bodyPr>
          <a:lstStyle/>
          <a:p>
            <a:r>
              <a:rPr lang="en-US" sz="1200" dirty="0"/>
              <a:t>Fat Tree</a:t>
            </a:r>
          </a:p>
        </p:txBody>
      </p:sp>
      <p:sp>
        <p:nvSpPr>
          <p:cNvPr id="34" name="TextBox 33"/>
          <p:cNvSpPr txBox="1">
            <a:spLocks/>
          </p:cNvSpPr>
          <p:nvPr/>
        </p:nvSpPr>
        <p:spPr>
          <a:xfrm>
            <a:off x="4324538" y="2899025"/>
            <a:ext cx="663964" cy="265457"/>
          </a:xfrm>
          <a:prstGeom prst="rect">
            <a:avLst/>
          </a:prstGeom>
          <a:noFill/>
        </p:spPr>
        <p:txBody>
          <a:bodyPr wrap="none" rtlCol="0">
            <a:spAutoFit/>
          </a:bodyPr>
          <a:lstStyle/>
          <a:p>
            <a:r>
              <a:rPr lang="en-US" sz="1125" dirty="0"/>
              <a:t>Fat Tree</a:t>
            </a:r>
          </a:p>
        </p:txBody>
      </p:sp>
      <p:sp>
        <p:nvSpPr>
          <p:cNvPr id="35" name="TextBox 34"/>
          <p:cNvSpPr txBox="1">
            <a:spLocks/>
          </p:cNvSpPr>
          <p:nvPr/>
        </p:nvSpPr>
        <p:spPr>
          <a:xfrm>
            <a:off x="3818342" y="2881709"/>
            <a:ext cx="633507" cy="253916"/>
          </a:xfrm>
          <a:prstGeom prst="rect">
            <a:avLst/>
          </a:prstGeom>
          <a:noFill/>
        </p:spPr>
        <p:txBody>
          <a:bodyPr wrap="none" rtlCol="0">
            <a:spAutoFit/>
          </a:bodyPr>
          <a:lstStyle/>
          <a:p>
            <a:r>
              <a:rPr lang="en-US" sz="1050" dirty="0"/>
              <a:t>Fat Tree</a:t>
            </a:r>
          </a:p>
        </p:txBody>
      </p:sp>
      <p:sp>
        <p:nvSpPr>
          <p:cNvPr id="36" name="TextBox 35"/>
          <p:cNvSpPr txBox="1">
            <a:spLocks/>
          </p:cNvSpPr>
          <p:nvPr/>
        </p:nvSpPr>
        <p:spPr>
          <a:xfrm>
            <a:off x="3312147" y="2864392"/>
            <a:ext cx="601447" cy="242374"/>
          </a:xfrm>
          <a:prstGeom prst="rect">
            <a:avLst/>
          </a:prstGeom>
          <a:noFill/>
        </p:spPr>
        <p:txBody>
          <a:bodyPr wrap="none" rtlCol="0">
            <a:spAutoFit/>
          </a:bodyPr>
          <a:lstStyle/>
          <a:p>
            <a:r>
              <a:rPr lang="en-US" sz="975" dirty="0"/>
              <a:t>Fat Tree</a:t>
            </a:r>
          </a:p>
        </p:txBody>
      </p:sp>
      <p:sp>
        <p:nvSpPr>
          <p:cNvPr id="37" name="TextBox 36"/>
          <p:cNvSpPr txBox="1">
            <a:spLocks/>
          </p:cNvSpPr>
          <p:nvPr/>
        </p:nvSpPr>
        <p:spPr>
          <a:xfrm>
            <a:off x="2805953" y="2847076"/>
            <a:ext cx="567784" cy="230832"/>
          </a:xfrm>
          <a:prstGeom prst="rect">
            <a:avLst/>
          </a:prstGeom>
          <a:noFill/>
        </p:spPr>
        <p:txBody>
          <a:bodyPr wrap="none" rtlCol="0">
            <a:spAutoFit/>
          </a:bodyPr>
          <a:lstStyle/>
          <a:p>
            <a:r>
              <a:rPr lang="en-US" sz="900" dirty="0"/>
              <a:t>Fat Tree</a:t>
            </a:r>
          </a:p>
        </p:txBody>
      </p:sp>
      <p:sp>
        <p:nvSpPr>
          <p:cNvPr id="38" name="TextBox 37"/>
          <p:cNvSpPr txBox="1">
            <a:spLocks/>
          </p:cNvSpPr>
          <p:nvPr/>
        </p:nvSpPr>
        <p:spPr>
          <a:xfrm>
            <a:off x="2821454" y="6349475"/>
            <a:ext cx="891078" cy="357790"/>
          </a:xfrm>
          <a:prstGeom prst="rect">
            <a:avLst/>
          </a:prstGeom>
          <a:noFill/>
        </p:spPr>
        <p:txBody>
          <a:bodyPr wrap="none" rtlCol="0">
            <a:spAutoFit/>
          </a:bodyPr>
          <a:lstStyle/>
          <a:p>
            <a:r>
              <a:rPr lang="en-US" sz="1725" dirty="0"/>
              <a:t>Jellyfish</a:t>
            </a:r>
          </a:p>
        </p:txBody>
      </p:sp>
      <p:sp>
        <p:nvSpPr>
          <p:cNvPr id="39" name="TextBox 38"/>
          <p:cNvSpPr txBox="1">
            <a:spLocks/>
          </p:cNvSpPr>
          <p:nvPr/>
        </p:nvSpPr>
        <p:spPr>
          <a:xfrm>
            <a:off x="2633195" y="6186699"/>
            <a:ext cx="857351" cy="346249"/>
          </a:xfrm>
          <a:prstGeom prst="rect">
            <a:avLst/>
          </a:prstGeom>
          <a:noFill/>
        </p:spPr>
        <p:txBody>
          <a:bodyPr wrap="none" rtlCol="0">
            <a:spAutoFit/>
          </a:bodyPr>
          <a:lstStyle/>
          <a:p>
            <a:r>
              <a:rPr lang="en-US" sz="1650" dirty="0"/>
              <a:t>Jellyfish</a:t>
            </a:r>
          </a:p>
        </p:txBody>
      </p:sp>
      <p:sp>
        <p:nvSpPr>
          <p:cNvPr id="40" name="TextBox 39"/>
          <p:cNvSpPr txBox="1">
            <a:spLocks/>
          </p:cNvSpPr>
          <p:nvPr/>
        </p:nvSpPr>
        <p:spPr>
          <a:xfrm>
            <a:off x="2444936" y="6023923"/>
            <a:ext cx="826829" cy="334707"/>
          </a:xfrm>
          <a:prstGeom prst="rect">
            <a:avLst/>
          </a:prstGeom>
          <a:noFill/>
        </p:spPr>
        <p:txBody>
          <a:bodyPr wrap="none" rtlCol="0">
            <a:spAutoFit/>
          </a:bodyPr>
          <a:lstStyle/>
          <a:p>
            <a:r>
              <a:rPr lang="en-US" sz="1575" dirty="0"/>
              <a:t>Jellyfish</a:t>
            </a:r>
          </a:p>
        </p:txBody>
      </p:sp>
      <p:sp>
        <p:nvSpPr>
          <p:cNvPr id="41" name="TextBox 40"/>
          <p:cNvSpPr txBox="1">
            <a:spLocks/>
          </p:cNvSpPr>
          <p:nvPr/>
        </p:nvSpPr>
        <p:spPr>
          <a:xfrm>
            <a:off x="2256676" y="5861146"/>
            <a:ext cx="799578" cy="323165"/>
          </a:xfrm>
          <a:prstGeom prst="rect">
            <a:avLst/>
          </a:prstGeom>
          <a:noFill/>
        </p:spPr>
        <p:txBody>
          <a:bodyPr wrap="none" rtlCol="0">
            <a:spAutoFit/>
          </a:bodyPr>
          <a:lstStyle/>
          <a:p>
            <a:r>
              <a:rPr lang="en-US" sz="1500" dirty="0"/>
              <a:t>Jellyfish</a:t>
            </a:r>
          </a:p>
        </p:txBody>
      </p:sp>
      <p:sp>
        <p:nvSpPr>
          <p:cNvPr id="42" name="TextBox 41"/>
          <p:cNvSpPr txBox="1">
            <a:spLocks/>
          </p:cNvSpPr>
          <p:nvPr/>
        </p:nvSpPr>
        <p:spPr>
          <a:xfrm>
            <a:off x="2068418" y="5698368"/>
            <a:ext cx="767454" cy="311624"/>
          </a:xfrm>
          <a:prstGeom prst="rect">
            <a:avLst/>
          </a:prstGeom>
          <a:noFill/>
        </p:spPr>
        <p:txBody>
          <a:bodyPr wrap="none" rtlCol="0">
            <a:spAutoFit/>
          </a:bodyPr>
          <a:lstStyle/>
          <a:p>
            <a:r>
              <a:rPr lang="en-US" sz="1425" dirty="0"/>
              <a:t>Jellyfish</a:t>
            </a:r>
          </a:p>
        </p:txBody>
      </p:sp>
      <p:sp>
        <p:nvSpPr>
          <p:cNvPr id="43" name="TextBox 42"/>
          <p:cNvSpPr txBox="1">
            <a:spLocks/>
          </p:cNvSpPr>
          <p:nvPr/>
        </p:nvSpPr>
        <p:spPr>
          <a:xfrm>
            <a:off x="1880159" y="5535593"/>
            <a:ext cx="736933" cy="300082"/>
          </a:xfrm>
          <a:prstGeom prst="rect">
            <a:avLst/>
          </a:prstGeom>
          <a:noFill/>
        </p:spPr>
        <p:txBody>
          <a:bodyPr wrap="none" rtlCol="0">
            <a:spAutoFit/>
          </a:bodyPr>
          <a:lstStyle/>
          <a:p>
            <a:r>
              <a:rPr lang="en-US" sz="1350" dirty="0"/>
              <a:t>Jellyfish</a:t>
            </a:r>
          </a:p>
        </p:txBody>
      </p:sp>
      <p:sp>
        <p:nvSpPr>
          <p:cNvPr id="44" name="TextBox 43"/>
          <p:cNvSpPr txBox="1">
            <a:spLocks/>
          </p:cNvSpPr>
          <p:nvPr/>
        </p:nvSpPr>
        <p:spPr>
          <a:xfrm>
            <a:off x="1691900" y="5372817"/>
            <a:ext cx="704808" cy="288541"/>
          </a:xfrm>
          <a:prstGeom prst="rect">
            <a:avLst/>
          </a:prstGeom>
          <a:noFill/>
        </p:spPr>
        <p:txBody>
          <a:bodyPr wrap="none" rtlCol="0">
            <a:spAutoFit/>
          </a:bodyPr>
          <a:lstStyle/>
          <a:p>
            <a:r>
              <a:rPr lang="en-US" sz="1275" dirty="0"/>
              <a:t>Jellyfish</a:t>
            </a:r>
          </a:p>
        </p:txBody>
      </p:sp>
      <p:sp>
        <p:nvSpPr>
          <p:cNvPr id="45" name="TextBox 44"/>
          <p:cNvSpPr txBox="1">
            <a:spLocks/>
          </p:cNvSpPr>
          <p:nvPr/>
        </p:nvSpPr>
        <p:spPr>
          <a:xfrm>
            <a:off x="1503641" y="5210041"/>
            <a:ext cx="674352" cy="276999"/>
          </a:xfrm>
          <a:prstGeom prst="rect">
            <a:avLst/>
          </a:prstGeom>
          <a:noFill/>
        </p:spPr>
        <p:txBody>
          <a:bodyPr wrap="none" rtlCol="0">
            <a:spAutoFit/>
          </a:bodyPr>
          <a:lstStyle/>
          <a:p>
            <a:r>
              <a:rPr lang="en-US" sz="1200" dirty="0"/>
              <a:t>Jellyfish</a:t>
            </a:r>
          </a:p>
        </p:txBody>
      </p:sp>
      <p:sp>
        <p:nvSpPr>
          <p:cNvPr id="46" name="TextBox 45"/>
          <p:cNvSpPr txBox="1">
            <a:spLocks/>
          </p:cNvSpPr>
          <p:nvPr/>
        </p:nvSpPr>
        <p:spPr>
          <a:xfrm>
            <a:off x="1315381" y="5047264"/>
            <a:ext cx="644728" cy="265457"/>
          </a:xfrm>
          <a:prstGeom prst="rect">
            <a:avLst/>
          </a:prstGeom>
          <a:noFill/>
        </p:spPr>
        <p:txBody>
          <a:bodyPr wrap="none" rtlCol="0">
            <a:spAutoFit/>
          </a:bodyPr>
          <a:lstStyle/>
          <a:p>
            <a:r>
              <a:rPr lang="en-US" sz="1125" dirty="0"/>
              <a:t>Jellyfish</a:t>
            </a:r>
          </a:p>
        </p:txBody>
      </p:sp>
      <p:sp>
        <p:nvSpPr>
          <p:cNvPr id="47" name="TextBox 46"/>
          <p:cNvSpPr txBox="1">
            <a:spLocks/>
          </p:cNvSpPr>
          <p:nvPr/>
        </p:nvSpPr>
        <p:spPr>
          <a:xfrm>
            <a:off x="1127122" y="4884488"/>
            <a:ext cx="612668" cy="253916"/>
          </a:xfrm>
          <a:prstGeom prst="rect">
            <a:avLst/>
          </a:prstGeom>
          <a:noFill/>
        </p:spPr>
        <p:txBody>
          <a:bodyPr wrap="none" rtlCol="0">
            <a:spAutoFit/>
          </a:bodyPr>
          <a:lstStyle/>
          <a:p>
            <a:r>
              <a:rPr lang="en-US" sz="1050" dirty="0"/>
              <a:t>Jellyfish</a:t>
            </a:r>
          </a:p>
        </p:txBody>
      </p:sp>
      <p:sp>
        <p:nvSpPr>
          <p:cNvPr id="48" name="TextBox 47"/>
          <p:cNvSpPr txBox="1">
            <a:spLocks/>
          </p:cNvSpPr>
          <p:nvPr/>
        </p:nvSpPr>
        <p:spPr>
          <a:xfrm>
            <a:off x="938864" y="4721710"/>
            <a:ext cx="583814" cy="242374"/>
          </a:xfrm>
          <a:prstGeom prst="rect">
            <a:avLst/>
          </a:prstGeom>
          <a:noFill/>
        </p:spPr>
        <p:txBody>
          <a:bodyPr wrap="none" rtlCol="0">
            <a:spAutoFit/>
          </a:bodyPr>
          <a:lstStyle/>
          <a:p>
            <a:r>
              <a:rPr lang="en-US" sz="975" dirty="0"/>
              <a:t>Jellyfish</a:t>
            </a:r>
          </a:p>
        </p:txBody>
      </p:sp>
      <p:sp>
        <p:nvSpPr>
          <p:cNvPr id="49" name="TextBox 48"/>
          <p:cNvSpPr txBox="1">
            <a:spLocks/>
          </p:cNvSpPr>
          <p:nvPr/>
        </p:nvSpPr>
        <p:spPr>
          <a:xfrm>
            <a:off x="750605" y="4558935"/>
            <a:ext cx="554960" cy="230832"/>
          </a:xfrm>
          <a:prstGeom prst="rect">
            <a:avLst/>
          </a:prstGeom>
          <a:noFill/>
        </p:spPr>
        <p:txBody>
          <a:bodyPr wrap="none" rtlCol="0">
            <a:spAutoFit/>
          </a:bodyPr>
          <a:lstStyle/>
          <a:p>
            <a:r>
              <a:rPr lang="en-US" sz="900" dirty="0"/>
              <a:t>Jellyfish</a:t>
            </a:r>
          </a:p>
        </p:txBody>
      </p:sp>
      <p:sp>
        <p:nvSpPr>
          <p:cNvPr id="50" name="TextBox 49"/>
          <p:cNvSpPr txBox="1">
            <a:spLocks/>
          </p:cNvSpPr>
          <p:nvPr/>
        </p:nvSpPr>
        <p:spPr>
          <a:xfrm>
            <a:off x="8550579" y="6349475"/>
            <a:ext cx="539443" cy="357790"/>
          </a:xfrm>
          <a:prstGeom prst="rect">
            <a:avLst/>
          </a:prstGeom>
          <a:noFill/>
        </p:spPr>
        <p:txBody>
          <a:bodyPr wrap="none" rtlCol="0">
            <a:spAutoFit/>
          </a:bodyPr>
          <a:lstStyle/>
          <a:p>
            <a:r>
              <a:rPr lang="en-US" sz="1725" dirty="0"/>
              <a:t>Star</a:t>
            </a:r>
          </a:p>
        </p:txBody>
      </p:sp>
      <p:sp>
        <p:nvSpPr>
          <p:cNvPr id="51" name="TextBox 50"/>
          <p:cNvSpPr txBox="1">
            <a:spLocks/>
          </p:cNvSpPr>
          <p:nvPr/>
        </p:nvSpPr>
        <p:spPr>
          <a:xfrm>
            <a:off x="8034312" y="6186699"/>
            <a:ext cx="525144" cy="346249"/>
          </a:xfrm>
          <a:prstGeom prst="rect">
            <a:avLst/>
          </a:prstGeom>
          <a:noFill/>
        </p:spPr>
        <p:txBody>
          <a:bodyPr wrap="none" rtlCol="0">
            <a:spAutoFit/>
          </a:bodyPr>
          <a:lstStyle/>
          <a:p>
            <a:r>
              <a:rPr lang="en-US" sz="1650" dirty="0"/>
              <a:t>Star</a:t>
            </a:r>
          </a:p>
        </p:txBody>
      </p:sp>
      <p:sp>
        <p:nvSpPr>
          <p:cNvPr id="52" name="TextBox 51"/>
          <p:cNvSpPr txBox="1">
            <a:spLocks/>
          </p:cNvSpPr>
          <p:nvPr/>
        </p:nvSpPr>
        <p:spPr>
          <a:xfrm>
            <a:off x="7518043" y="6023923"/>
            <a:ext cx="509242" cy="334707"/>
          </a:xfrm>
          <a:prstGeom prst="rect">
            <a:avLst/>
          </a:prstGeom>
          <a:noFill/>
        </p:spPr>
        <p:txBody>
          <a:bodyPr wrap="none" rtlCol="0">
            <a:spAutoFit/>
          </a:bodyPr>
          <a:lstStyle/>
          <a:p>
            <a:r>
              <a:rPr lang="en-US" sz="1575" dirty="0"/>
              <a:t>Star</a:t>
            </a:r>
          </a:p>
        </p:txBody>
      </p:sp>
      <p:sp>
        <p:nvSpPr>
          <p:cNvPr id="53" name="TextBox 52"/>
          <p:cNvSpPr txBox="1">
            <a:spLocks/>
          </p:cNvSpPr>
          <p:nvPr/>
        </p:nvSpPr>
        <p:spPr>
          <a:xfrm>
            <a:off x="7001776" y="5861146"/>
            <a:ext cx="493277" cy="323165"/>
          </a:xfrm>
          <a:prstGeom prst="rect">
            <a:avLst/>
          </a:prstGeom>
          <a:noFill/>
        </p:spPr>
        <p:txBody>
          <a:bodyPr wrap="none" rtlCol="0">
            <a:spAutoFit/>
          </a:bodyPr>
          <a:lstStyle/>
          <a:p>
            <a:r>
              <a:rPr lang="en-US" sz="1500" dirty="0"/>
              <a:t>Star</a:t>
            </a:r>
          </a:p>
        </p:txBody>
      </p:sp>
      <p:sp>
        <p:nvSpPr>
          <p:cNvPr id="54" name="TextBox 53"/>
          <p:cNvSpPr txBox="1">
            <a:spLocks/>
          </p:cNvSpPr>
          <p:nvPr/>
        </p:nvSpPr>
        <p:spPr>
          <a:xfrm>
            <a:off x="6485509" y="5698368"/>
            <a:ext cx="478977" cy="311624"/>
          </a:xfrm>
          <a:prstGeom prst="rect">
            <a:avLst/>
          </a:prstGeom>
          <a:noFill/>
        </p:spPr>
        <p:txBody>
          <a:bodyPr wrap="none" rtlCol="0">
            <a:spAutoFit/>
          </a:bodyPr>
          <a:lstStyle/>
          <a:p>
            <a:r>
              <a:rPr lang="en-US" sz="1425" dirty="0"/>
              <a:t>Star</a:t>
            </a:r>
          </a:p>
        </p:txBody>
      </p:sp>
      <p:sp>
        <p:nvSpPr>
          <p:cNvPr id="55" name="TextBox 54"/>
          <p:cNvSpPr txBox="1">
            <a:spLocks/>
          </p:cNvSpPr>
          <p:nvPr/>
        </p:nvSpPr>
        <p:spPr>
          <a:xfrm>
            <a:off x="5969241" y="5535593"/>
            <a:ext cx="464679" cy="300082"/>
          </a:xfrm>
          <a:prstGeom prst="rect">
            <a:avLst/>
          </a:prstGeom>
          <a:noFill/>
        </p:spPr>
        <p:txBody>
          <a:bodyPr wrap="none" rtlCol="0">
            <a:spAutoFit/>
          </a:bodyPr>
          <a:lstStyle/>
          <a:p>
            <a:r>
              <a:rPr lang="en-US" sz="1350" dirty="0"/>
              <a:t>Star</a:t>
            </a:r>
          </a:p>
        </p:txBody>
      </p:sp>
      <p:sp>
        <p:nvSpPr>
          <p:cNvPr id="56" name="TextBox 55"/>
          <p:cNvSpPr txBox="1">
            <a:spLocks/>
          </p:cNvSpPr>
          <p:nvPr/>
        </p:nvSpPr>
        <p:spPr>
          <a:xfrm>
            <a:off x="5452973" y="5372817"/>
            <a:ext cx="448777" cy="288541"/>
          </a:xfrm>
          <a:prstGeom prst="rect">
            <a:avLst/>
          </a:prstGeom>
          <a:noFill/>
        </p:spPr>
        <p:txBody>
          <a:bodyPr wrap="none" rtlCol="0">
            <a:spAutoFit/>
          </a:bodyPr>
          <a:lstStyle/>
          <a:p>
            <a:r>
              <a:rPr lang="en-US" sz="1275" dirty="0"/>
              <a:t>Star</a:t>
            </a:r>
          </a:p>
        </p:txBody>
      </p:sp>
      <p:sp>
        <p:nvSpPr>
          <p:cNvPr id="57" name="TextBox 56"/>
          <p:cNvSpPr txBox="1">
            <a:spLocks/>
          </p:cNvSpPr>
          <p:nvPr/>
        </p:nvSpPr>
        <p:spPr>
          <a:xfrm>
            <a:off x="4936706" y="5210041"/>
            <a:ext cx="431272" cy="276999"/>
          </a:xfrm>
          <a:prstGeom prst="rect">
            <a:avLst/>
          </a:prstGeom>
          <a:noFill/>
        </p:spPr>
        <p:txBody>
          <a:bodyPr wrap="none" rtlCol="0">
            <a:spAutoFit/>
          </a:bodyPr>
          <a:lstStyle/>
          <a:p>
            <a:r>
              <a:rPr lang="en-US" sz="1200" dirty="0"/>
              <a:t>Star</a:t>
            </a:r>
          </a:p>
        </p:txBody>
      </p:sp>
      <p:sp>
        <p:nvSpPr>
          <p:cNvPr id="58" name="TextBox 57"/>
          <p:cNvSpPr txBox="1">
            <a:spLocks/>
          </p:cNvSpPr>
          <p:nvPr/>
        </p:nvSpPr>
        <p:spPr>
          <a:xfrm>
            <a:off x="4420438" y="5047264"/>
            <a:ext cx="417102" cy="265457"/>
          </a:xfrm>
          <a:prstGeom prst="rect">
            <a:avLst/>
          </a:prstGeom>
          <a:noFill/>
        </p:spPr>
        <p:txBody>
          <a:bodyPr wrap="none" rtlCol="0">
            <a:spAutoFit/>
          </a:bodyPr>
          <a:lstStyle/>
          <a:p>
            <a:r>
              <a:rPr lang="en-US" sz="1125" dirty="0"/>
              <a:t>Star</a:t>
            </a:r>
          </a:p>
        </p:txBody>
      </p:sp>
      <p:sp>
        <p:nvSpPr>
          <p:cNvPr id="59" name="TextBox 58"/>
          <p:cNvSpPr txBox="1">
            <a:spLocks/>
          </p:cNvSpPr>
          <p:nvPr/>
        </p:nvSpPr>
        <p:spPr>
          <a:xfrm>
            <a:off x="3904171" y="4884488"/>
            <a:ext cx="402674" cy="253916"/>
          </a:xfrm>
          <a:prstGeom prst="rect">
            <a:avLst/>
          </a:prstGeom>
          <a:noFill/>
        </p:spPr>
        <p:txBody>
          <a:bodyPr wrap="none" rtlCol="0">
            <a:spAutoFit/>
          </a:bodyPr>
          <a:lstStyle/>
          <a:p>
            <a:r>
              <a:rPr lang="en-US" sz="1050" dirty="0"/>
              <a:t>Star</a:t>
            </a:r>
          </a:p>
        </p:txBody>
      </p:sp>
      <p:sp>
        <p:nvSpPr>
          <p:cNvPr id="60" name="TextBox 59"/>
          <p:cNvSpPr txBox="1">
            <a:spLocks/>
          </p:cNvSpPr>
          <p:nvPr/>
        </p:nvSpPr>
        <p:spPr>
          <a:xfrm>
            <a:off x="3387903" y="4721710"/>
            <a:ext cx="386644" cy="242374"/>
          </a:xfrm>
          <a:prstGeom prst="rect">
            <a:avLst/>
          </a:prstGeom>
          <a:noFill/>
        </p:spPr>
        <p:txBody>
          <a:bodyPr wrap="none" rtlCol="0">
            <a:spAutoFit/>
          </a:bodyPr>
          <a:lstStyle/>
          <a:p>
            <a:r>
              <a:rPr lang="en-US" sz="975" dirty="0"/>
              <a:t>Star</a:t>
            </a:r>
          </a:p>
        </p:txBody>
      </p:sp>
      <p:sp>
        <p:nvSpPr>
          <p:cNvPr id="61" name="TextBox 60"/>
          <p:cNvSpPr txBox="1">
            <a:spLocks/>
          </p:cNvSpPr>
          <p:nvPr/>
        </p:nvSpPr>
        <p:spPr>
          <a:xfrm>
            <a:off x="2871635" y="4558935"/>
            <a:ext cx="370614" cy="230832"/>
          </a:xfrm>
          <a:prstGeom prst="rect">
            <a:avLst/>
          </a:prstGeom>
          <a:noFill/>
        </p:spPr>
        <p:txBody>
          <a:bodyPr wrap="none" rtlCol="0">
            <a:spAutoFit/>
          </a:bodyPr>
          <a:lstStyle/>
          <a:p>
            <a:r>
              <a:rPr lang="en-US" sz="900" dirty="0"/>
              <a:t>Star</a:t>
            </a:r>
          </a:p>
        </p:txBody>
      </p:sp>
      <p:pic>
        <p:nvPicPr>
          <p:cNvPr id="7" name="PPTIndicator201801031416588563"/>
          <p:cNvPicPr>
            <a:picLocks/>
          </p:cNvPicPr>
          <p:nvPr/>
        </p:nvPicPr>
        <p:blipFill>
          <a:blip r:embed="rId6">
            <a:extLst>
              <a:ext uri="{28A0092B-C50C-407E-A947-70E740481C1C}">
                <a14:useLocalDpi xmlns:a14="http://schemas.microsoft.com/office/drawing/2010/main" val="0"/>
              </a:ext>
            </a:extLst>
          </a:blip>
          <a:stretch>
            <a:fillRect/>
          </a:stretch>
        </p:blipFill>
        <p:spPr>
          <a:xfrm>
            <a:off x="10668000" y="0"/>
            <a:ext cx="1524000" cy="1066800"/>
          </a:xfrm>
          <a:prstGeom prst="rect">
            <a:avLst/>
          </a:prstGeom>
        </p:spPr>
      </p:pic>
    </p:spTree>
    <p:extLst>
      <p:ext uri="{BB962C8B-B14F-4D97-AF65-F5344CB8AC3E}">
        <p14:creationId xmlns:p14="http://schemas.microsoft.com/office/powerpoint/2010/main" val="2231467113"/>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42" presetClass="path" presetSubtype="0" fill="hold" nodeType="withEffect">
                                  <p:stCondLst>
                                    <p:cond delay="0"/>
                                  </p:stCondLst>
                                  <p:childTnLst>
                                    <p:animMotion origin="layout" path="M 0 0 C -0.09608232 0.02419648 -0.09608232 0.02419648 -0.1921646 0.04839297 E" pathEditMode="relative" ptsTypes="">
                                      <p:cBhvr>
                                        <p:cTn id="10" dur="500" fill="hold"/>
                                        <p:tgtEl>
                                          <p:spTgt spid="2"/>
                                        </p:tgtEl>
                                        <p:attrNameLst>
                                          <p:attrName>ppt_x</p:attrName>
                                          <p:attrName>ppt_y</p:attrName>
                                        </p:attrNameLst>
                                      </p:cBhvr>
                                    </p:animMotion>
                                  </p:childTnLst>
                                </p:cTn>
                              </p:par>
                              <p:par>
                                <p:cTn id="11" presetID="6" presetClass="emph" presetSubtype="0" fill="hold" nodeType="withEffect">
                                  <p:stCondLst>
                                    <p:cond delay="0"/>
                                  </p:stCondLst>
                                  <p:childTnLst>
                                    <p:animScale>
                                      <p:cBhvr>
                                        <p:cTn id="12" dur="500" fill="hold"/>
                                        <p:tgtEl>
                                          <p:spTgt spid="2"/>
                                        </p:tgtEl>
                                      </p:cBhvr>
                                      <p:by x="41390" y="41390"/>
                                    </p:animScale>
                                  </p:childTnLst>
                                </p:cTn>
                              </p:par>
                              <p:par>
                                <p:cTn id="13" presetID="42" presetClass="path" presetSubtype="0" fill="hold" nodeType="withEffect">
                                  <p:stCondLst>
                                    <p:cond delay="0"/>
                                  </p:stCondLst>
                                  <p:childTnLst>
                                    <p:animMotion origin="layout" path="M 0 0 C -0.2526604 0.02583201 -0.2526604 0.02583201 -0.5053208 0.05166403 E" pathEditMode="relative" ptsTypes="">
                                      <p:cBhvr>
                                        <p:cTn id="14" dur="500" fill="hold"/>
                                        <p:tgtEl>
                                          <p:spTgt spid="3"/>
                                        </p:tgtEl>
                                        <p:attrNameLst>
                                          <p:attrName>ppt_x</p:attrName>
                                          <p:attrName>ppt_y</p:attrName>
                                        </p:attrNameLst>
                                      </p:cBhvr>
                                    </p:animMotion>
                                  </p:childTnLst>
                                </p:cTn>
                              </p:par>
                              <p:par>
                                <p:cTn id="15" presetID="6" presetClass="emph" presetSubtype="0" fill="hold" nodeType="withEffect">
                                  <p:stCondLst>
                                    <p:cond delay="0"/>
                                  </p:stCondLst>
                                  <p:childTnLst>
                                    <p:animScale>
                                      <p:cBhvr>
                                        <p:cTn id="16" dur="500" fill="hold"/>
                                        <p:tgtEl>
                                          <p:spTgt spid="3"/>
                                        </p:tgtEl>
                                      </p:cBhvr>
                                      <p:by x="41390" y="41390"/>
                                    </p:animScale>
                                  </p:childTnLst>
                                </p:cTn>
                              </p:par>
                              <p:par>
                                <p:cTn id="17" presetID="42" presetClass="path" presetSubtype="0" fill="hold" nodeType="withEffect">
                                  <p:stCondLst>
                                    <p:cond delay="0"/>
                                  </p:stCondLst>
                                  <p:childTnLst>
                                    <p:animMotion origin="layout" path="M 0 0 C -0.09884998 -0.0783553 -0.09884998 -0.0783553 -0.1977 -0.1567106 E" pathEditMode="relative" ptsTypes="">
                                      <p:cBhvr>
                                        <p:cTn id="18" dur="500" fill="hold"/>
                                        <p:tgtEl>
                                          <p:spTgt spid="4"/>
                                        </p:tgtEl>
                                        <p:attrNameLst>
                                          <p:attrName>ppt_x</p:attrName>
                                          <p:attrName>ppt_y</p:attrName>
                                        </p:attrNameLst>
                                      </p:cBhvr>
                                    </p:animMotion>
                                  </p:childTnLst>
                                </p:cTn>
                              </p:par>
                              <p:par>
                                <p:cTn id="19" presetID="6" presetClass="emph" presetSubtype="0" fill="hold" nodeType="withEffect">
                                  <p:stCondLst>
                                    <p:cond delay="0"/>
                                  </p:stCondLst>
                                  <p:childTnLst>
                                    <p:animScale>
                                      <p:cBhvr>
                                        <p:cTn id="20" dur="500" fill="hold"/>
                                        <p:tgtEl>
                                          <p:spTgt spid="4"/>
                                        </p:tgtEl>
                                      </p:cBhvr>
                                      <p:by x="41390" y="41390"/>
                                    </p:animScale>
                                  </p:childTnLst>
                                </p:cTn>
                              </p:par>
                              <p:par>
                                <p:cTn id="21" presetID="42" presetClass="path" presetSubtype="0" fill="hold" nodeType="withEffect">
                                  <p:stCondLst>
                                    <p:cond delay="0"/>
                                  </p:stCondLst>
                                  <p:childTnLst>
                                    <p:animMotion origin="layout" path="M 0 0 C -0.2566789 -0.1036617 -0.2566789 -0.1036617 -0.5133579 -0.2073234 E" pathEditMode="relative" ptsTypes="">
                                      <p:cBhvr>
                                        <p:cTn id="22" dur="500" fill="hold"/>
                                        <p:tgtEl>
                                          <p:spTgt spid="5"/>
                                        </p:tgtEl>
                                        <p:attrNameLst>
                                          <p:attrName>ppt_x</p:attrName>
                                          <p:attrName>ppt_y</p:attrName>
                                        </p:attrNameLst>
                                      </p:cBhvr>
                                    </p:animMotion>
                                  </p:childTnLst>
                                </p:cTn>
                              </p:par>
                              <p:par>
                                <p:cTn id="23" presetID="6" presetClass="emph" presetSubtype="0" fill="hold" nodeType="withEffect">
                                  <p:stCondLst>
                                    <p:cond delay="0"/>
                                  </p:stCondLst>
                                  <p:childTnLst>
                                    <p:animScale>
                                      <p:cBhvr>
                                        <p:cTn id="24" dur="500" fill="hold"/>
                                        <p:tgtEl>
                                          <p:spTgt spid="5"/>
                                        </p:tgtEl>
                                      </p:cBhvr>
                                      <p:by x="41390" y="41390"/>
                                    </p:animScale>
                                  </p:childTnLst>
                                </p:cTn>
                              </p:par>
                              <p:par>
                                <p:cTn id="25" presetID="1" presetClass="entr" presetSubtype="0" fill="hold" grpId="0" nodeType="withEffect">
                                  <p:stCondLst>
                                    <p:cond delay="42"/>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xit" presetSubtype="0" fill="hold" grpId="0" nodeType="withEffect">
                                  <p:stCondLst>
                                    <p:cond delay="42"/>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ntr" presetSubtype="0" fill="hold" grpId="0" nodeType="withEffect">
                                  <p:stCondLst>
                                    <p:cond delay="83"/>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xit" presetSubtype="0" fill="hold" grpId="1" nodeType="withEffect">
                                  <p:stCondLst>
                                    <p:cond delay="83"/>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ntr" presetSubtype="0" fill="hold" grpId="0" nodeType="withEffect">
                                  <p:stCondLst>
                                    <p:cond delay="125"/>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xit" presetSubtype="0" fill="hold" grpId="1" nodeType="withEffect">
                                  <p:stCondLst>
                                    <p:cond delay="125"/>
                                  </p:stCondLst>
                                  <p:childTnLst>
                                    <p:set>
                                      <p:cBhvr>
                                        <p:cTn id="36" dur="1" fill="hold">
                                          <p:stCondLst>
                                            <p:cond delay="0"/>
                                          </p:stCondLst>
                                        </p:cTn>
                                        <p:tgtEl>
                                          <p:spTgt spid="15"/>
                                        </p:tgtEl>
                                        <p:attrNameLst>
                                          <p:attrName>style.visibility</p:attrName>
                                        </p:attrNameLst>
                                      </p:cBhvr>
                                      <p:to>
                                        <p:strVal val="hidden"/>
                                      </p:to>
                                    </p:set>
                                  </p:childTnLst>
                                </p:cTn>
                              </p:par>
                              <p:par>
                                <p:cTn id="37" presetID="1" presetClass="entr" presetSubtype="0" fill="hold" grpId="0" nodeType="withEffect">
                                  <p:stCondLst>
                                    <p:cond delay="167"/>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xit" presetSubtype="0" fill="hold" grpId="1" nodeType="withEffect">
                                  <p:stCondLst>
                                    <p:cond delay="167"/>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ntr" presetSubtype="0" fill="hold" grpId="0" nodeType="withEffect">
                                  <p:stCondLst>
                                    <p:cond delay="208"/>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xit" presetSubtype="0" fill="hold" grpId="1" nodeType="withEffect">
                                  <p:stCondLst>
                                    <p:cond delay="208"/>
                                  </p:stCondLst>
                                  <p:childTnLst>
                                    <p:set>
                                      <p:cBhvr>
                                        <p:cTn id="44" dur="1" fill="hold">
                                          <p:stCondLst>
                                            <p:cond delay="0"/>
                                          </p:stCondLst>
                                        </p:cTn>
                                        <p:tgtEl>
                                          <p:spTgt spid="17"/>
                                        </p:tgtEl>
                                        <p:attrNameLst>
                                          <p:attrName>style.visibility</p:attrName>
                                        </p:attrNameLst>
                                      </p:cBhvr>
                                      <p:to>
                                        <p:strVal val="hidden"/>
                                      </p:to>
                                    </p:set>
                                  </p:childTnLst>
                                </p:cTn>
                              </p:par>
                              <p:par>
                                <p:cTn id="45" presetID="1" presetClass="entr" presetSubtype="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xit" presetSubtype="0" fill="hold" grpId="1" nodeType="withEffect">
                                  <p:stCondLst>
                                    <p:cond delay="25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ntr" presetSubtype="0" fill="hold" grpId="0" nodeType="withEffect">
                                  <p:stCondLst>
                                    <p:cond delay="292"/>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xit" presetSubtype="0" fill="hold" grpId="1" nodeType="withEffect">
                                  <p:stCondLst>
                                    <p:cond delay="292"/>
                                  </p:stCondLst>
                                  <p:childTnLst>
                                    <p:set>
                                      <p:cBhvr>
                                        <p:cTn id="52" dur="1" fill="hold">
                                          <p:stCondLst>
                                            <p:cond delay="0"/>
                                          </p:stCondLst>
                                        </p:cTn>
                                        <p:tgtEl>
                                          <p:spTgt spid="19"/>
                                        </p:tgtEl>
                                        <p:attrNameLst>
                                          <p:attrName>style.visibility</p:attrName>
                                        </p:attrNameLst>
                                      </p:cBhvr>
                                      <p:to>
                                        <p:strVal val="hidden"/>
                                      </p:to>
                                    </p:set>
                                  </p:childTnLst>
                                </p:cTn>
                              </p:par>
                              <p:par>
                                <p:cTn id="53" presetID="1" presetClass="entr" presetSubtype="0" fill="hold" grpId="0" nodeType="withEffect">
                                  <p:stCondLst>
                                    <p:cond delay="333"/>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xit" presetSubtype="0" fill="hold" grpId="1" nodeType="withEffect">
                                  <p:stCondLst>
                                    <p:cond delay="333"/>
                                  </p:stCondLst>
                                  <p:childTnLst>
                                    <p:set>
                                      <p:cBhvr>
                                        <p:cTn id="56" dur="1" fill="hold">
                                          <p:stCondLst>
                                            <p:cond delay="0"/>
                                          </p:stCondLst>
                                        </p:cTn>
                                        <p:tgtEl>
                                          <p:spTgt spid="20"/>
                                        </p:tgtEl>
                                        <p:attrNameLst>
                                          <p:attrName>style.visibility</p:attrName>
                                        </p:attrNameLst>
                                      </p:cBhvr>
                                      <p:to>
                                        <p:strVal val="hidden"/>
                                      </p:to>
                                    </p:set>
                                  </p:childTnLst>
                                </p:cTn>
                              </p:par>
                              <p:par>
                                <p:cTn id="57" presetID="1" presetClass="entr" presetSubtype="0" fill="hold" grpId="0" nodeType="withEffect">
                                  <p:stCondLst>
                                    <p:cond delay="375"/>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xit" presetSubtype="0" fill="hold" grpId="1" nodeType="withEffect">
                                  <p:stCondLst>
                                    <p:cond delay="375"/>
                                  </p:stCondLst>
                                  <p:childTnLst>
                                    <p:set>
                                      <p:cBhvr>
                                        <p:cTn id="60" dur="1" fill="hold">
                                          <p:stCondLst>
                                            <p:cond delay="0"/>
                                          </p:stCondLst>
                                        </p:cTn>
                                        <p:tgtEl>
                                          <p:spTgt spid="21"/>
                                        </p:tgtEl>
                                        <p:attrNameLst>
                                          <p:attrName>style.visibility</p:attrName>
                                        </p:attrNameLst>
                                      </p:cBhvr>
                                      <p:to>
                                        <p:strVal val="hidden"/>
                                      </p:to>
                                    </p:set>
                                  </p:childTnLst>
                                </p:cTn>
                              </p:par>
                              <p:par>
                                <p:cTn id="61" presetID="1" presetClass="entr" presetSubtype="0" fill="hold" grpId="0" nodeType="withEffect">
                                  <p:stCondLst>
                                    <p:cond delay="417"/>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xit" presetSubtype="0" fill="hold" grpId="1" nodeType="withEffect">
                                  <p:stCondLst>
                                    <p:cond delay="417"/>
                                  </p:stCondLst>
                                  <p:childTnLst>
                                    <p:set>
                                      <p:cBhvr>
                                        <p:cTn id="64" dur="1" fill="hold">
                                          <p:stCondLst>
                                            <p:cond delay="0"/>
                                          </p:stCondLst>
                                        </p:cTn>
                                        <p:tgtEl>
                                          <p:spTgt spid="22"/>
                                        </p:tgtEl>
                                        <p:attrNameLst>
                                          <p:attrName>style.visibility</p:attrName>
                                        </p:attrNameLst>
                                      </p:cBhvr>
                                      <p:to>
                                        <p:strVal val="hidden"/>
                                      </p:to>
                                    </p:set>
                                  </p:childTnLst>
                                </p:cTn>
                              </p:par>
                              <p:par>
                                <p:cTn id="65" presetID="1" presetClass="entr" presetSubtype="0" fill="hold" grpId="0" nodeType="withEffect">
                                  <p:stCondLst>
                                    <p:cond delay="458"/>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xit" presetSubtype="0" fill="hold" grpId="1" nodeType="withEffect">
                                  <p:stCondLst>
                                    <p:cond delay="458"/>
                                  </p:stCondLst>
                                  <p:childTnLst>
                                    <p:set>
                                      <p:cBhvr>
                                        <p:cTn id="68" dur="1" fill="hold">
                                          <p:stCondLst>
                                            <p:cond delay="0"/>
                                          </p:stCondLst>
                                        </p:cTn>
                                        <p:tgtEl>
                                          <p:spTgt spid="23"/>
                                        </p:tgtEl>
                                        <p:attrNameLst>
                                          <p:attrName>style.visibility</p:attrName>
                                        </p:attrNameLst>
                                      </p:cBhvr>
                                      <p:to>
                                        <p:strVal val="hidden"/>
                                      </p:to>
                                    </p:set>
                                  </p:childTnLst>
                                </p:cTn>
                              </p:par>
                              <p:par>
                                <p:cTn id="69" presetID="1" presetClass="entr" presetSubtype="0" fill="hold" grpId="0" nodeType="withEffect">
                                  <p:stCondLst>
                                    <p:cond delay="50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xit" presetSubtype="0" fill="hold" grpId="1" nodeType="withEffect">
                                  <p:stCondLst>
                                    <p:cond delay="500"/>
                                  </p:stCondLst>
                                  <p:childTnLst>
                                    <p:set>
                                      <p:cBhvr>
                                        <p:cTn id="72" dur="1" fill="hold">
                                          <p:stCondLst>
                                            <p:cond delay="0"/>
                                          </p:stCondLst>
                                        </p:cTn>
                                        <p:tgtEl>
                                          <p:spTgt spid="24"/>
                                        </p:tgtEl>
                                        <p:attrNameLst>
                                          <p:attrName>style.visibility</p:attrName>
                                        </p:attrNameLst>
                                      </p:cBhvr>
                                      <p:to>
                                        <p:strVal val="hidden"/>
                                      </p:to>
                                    </p:set>
                                  </p:childTnLst>
                                </p:cTn>
                              </p:par>
                              <p:par>
                                <p:cTn id="73" presetID="1" presetClass="entr" presetSubtype="0" fill="hold" grpId="0" nodeType="withEffect">
                                  <p:stCondLst>
                                    <p:cond delay="42"/>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xit" presetSubtype="0" fill="hold" grpId="0" nodeType="withEffect">
                                  <p:stCondLst>
                                    <p:cond delay="42"/>
                                  </p:stCondLst>
                                  <p:childTnLst>
                                    <p:set>
                                      <p:cBhvr>
                                        <p:cTn id="76" dur="1" fill="hold">
                                          <p:stCondLst>
                                            <p:cond delay="0"/>
                                          </p:stCondLst>
                                        </p:cTn>
                                        <p:tgtEl>
                                          <p:spTgt spid="10"/>
                                        </p:tgtEl>
                                        <p:attrNameLst>
                                          <p:attrName>style.visibility</p:attrName>
                                        </p:attrNameLst>
                                      </p:cBhvr>
                                      <p:to>
                                        <p:strVal val="hidden"/>
                                      </p:to>
                                    </p:set>
                                  </p:childTnLst>
                                </p:cTn>
                              </p:par>
                              <p:par>
                                <p:cTn id="77" presetID="1" presetClass="entr" presetSubtype="0" fill="hold" grpId="0" nodeType="withEffect">
                                  <p:stCondLst>
                                    <p:cond delay="83"/>
                                  </p:stCondLst>
                                  <p:childTnLst>
                                    <p:set>
                                      <p:cBhvr>
                                        <p:cTn id="78" dur="1" fill="hold">
                                          <p:stCondLst>
                                            <p:cond delay="0"/>
                                          </p:stCondLst>
                                        </p:cTn>
                                        <p:tgtEl>
                                          <p:spTgt spid="27"/>
                                        </p:tgtEl>
                                        <p:attrNameLst>
                                          <p:attrName>style.visibility</p:attrName>
                                        </p:attrNameLst>
                                      </p:cBhvr>
                                      <p:to>
                                        <p:strVal val="visible"/>
                                      </p:to>
                                    </p:set>
                                  </p:childTnLst>
                                </p:cTn>
                              </p:par>
                              <p:par>
                                <p:cTn id="79" presetID="1" presetClass="exit" presetSubtype="0" fill="hold" grpId="1" nodeType="withEffect">
                                  <p:stCondLst>
                                    <p:cond delay="83"/>
                                  </p:stCondLst>
                                  <p:childTnLst>
                                    <p:set>
                                      <p:cBhvr>
                                        <p:cTn id="80" dur="1" fill="hold">
                                          <p:stCondLst>
                                            <p:cond delay="0"/>
                                          </p:stCondLst>
                                        </p:cTn>
                                        <p:tgtEl>
                                          <p:spTgt spid="26"/>
                                        </p:tgtEl>
                                        <p:attrNameLst>
                                          <p:attrName>style.visibility</p:attrName>
                                        </p:attrNameLst>
                                      </p:cBhvr>
                                      <p:to>
                                        <p:strVal val="hidden"/>
                                      </p:to>
                                    </p:set>
                                  </p:childTnLst>
                                </p:cTn>
                              </p:par>
                              <p:par>
                                <p:cTn id="81" presetID="1" presetClass="entr" presetSubtype="0" fill="hold" grpId="0" nodeType="withEffect">
                                  <p:stCondLst>
                                    <p:cond delay="125"/>
                                  </p:stCondLst>
                                  <p:childTnLst>
                                    <p:set>
                                      <p:cBhvr>
                                        <p:cTn id="82" dur="1" fill="hold">
                                          <p:stCondLst>
                                            <p:cond delay="0"/>
                                          </p:stCondLst>
                                        </p:cTn>
                                        <p:tgtEl>
                                          <p:spTgt spid="28"/>
                                        </p:tgtEl>
                                        <p:attrNameLst>
                                          <p:attrName>style.visibility</p:attrName>
                                        </p:attrNameLst>
                                      </p:cBhvr>
                                      <p:to>
                                        <p:strVal val="visible"/>
                                      </p:to>
                                    </p:set>
                                  </p:childTnLst>
                                </p:cTn>
                              </p:par>
                              <p:par>
                                <p:cTn id="83" presetID="1" presetClass="exit" presetSubtype="0" fill="hold" grpId="1" nodeType="withEffect">
                                  <p:stCondLst>
                                    <p:cond delay="125"/>
                                  </p:stCondLst>
                                  <p:childTnLst>
                                    <p:set>
                                      <p:cBhvr>
                                        <p:cTn id="84" dur="1" fill="hold">
                                          <p:stCondLst>
                                            <p:cond delay="0"/>
                                          </p:stCondLst>
                                        </p:cTn>
                                        <p:tgtEl>
                                          <p:spTgt spid="27"/>
                                        </p:tgtEl>
                                        <p:attrNameLst>
                                          <p:attrName>style.visibility</p:attrName>
                                        </p:attrNameLst>
                                      </p:cBhvr>
                                      <p:to>
                                        <p:strVal val="hidden"/>
                                      </p:to>
                                    </p:set>
                                  </p:childTnLst>
                                </p:cTn>
                              </p:par>
                              <p:par>
                                <p:cTn id="85" presetID="1" presetClass="entr" presetSubtype="0" fill="hold" grpId="0" nodeType="withEffect">
                                  <p:stCondLst>
                                    <p:cond delay="167"/>
                                  </p:stCondLst>
                                  <p:childTnLst>
                                    <p:set>
                                      <p:cBhvr>
                                        <p:cTn id="86" dur="1" fill="hold">
                                          <p:stCondLst>
                                            <p:cond delay="0"/>
                                          </p:stCondLst>
                                        </p:cTn>
                                        <p:tgtEl>
                                          <p:spTgt spid="29"/>
                                        </p:tgtEl>
                                        <p:attrNameLst>
                                          <p:attrName>style.visibility</p:attrName>
                                        </p:attrNameLst>
                                      </p:cBhvr>
                                      <p:to>
                                        <p:strVal val="visible"/>
                                      </p:to>
                                    </p:set>
                                  </p:childTnLst>
                                </p:cTn>
                              </p:par>
                              <p:par>
                                <p:cTn id="87" presetID="1" presetClass="exit" presetSubtype="0" fill="hold" grpId="1" nodeType="withEffect">
                                  <p:stCondLst>
                                    <p:cond delay="167"/>
                                  </p:stCondLst>
                                  <p:childTnLst>
                                    <p:set>
                                      <p:cBhvr>
                                        <p:cTn id="88" dur="1" fill="hold">
                                          <p:stCondLst>
                                            <p:cond delay="0"/>
                                          </p:stCondLst>
                                        </p:cTn>
                                        <p:tgtEl>
                                          <p:spTgt spid="28"/>
                                        </p:tgtEl>
                                        <p:attrNameLst>
                                          <p:attrName>style.visibility</p:attrName>
                                        </p:attrNameLst>
                                      </p:cBhvr>
                                      <p:to>
                                        <p:strVal val="hidden"/>
                                      </p:to>
                                    </p:set>
                                  </p:childTnLst>
                                </p:cTn>
                              </p:par>
                              <p:par>
                                <p:cTn id="89" presetID="1" presetClass="entr" presetSubtype="0" fill="hold" grpId="0" nodeType="withEffect">
                                  <p:stCondLst>
                                    <p:cond delay="208"/>
                                  </p:stCondLst>
                                  <p:childTnLst>
                                    <p:set>
                                      <p:cBhvr>
                                        <p:cTn id="90" dur="1" fill="hold">
                                          <p:stCondLst>
                                            <p:cond delay="0"/>
                                          </p:stCondLst>
                                        </p:cTn>
                                        <p:tgtEl>
                                          <p:spTgt spid="30"/>
                                        </p:tgtEl>
                                        <p:attrNameLst>
                                          <p:attrName>style.visibility</p:attrName>
                                        </p:attrNameLst>
                                      </p:cBhvr>
                                      <p:to>
                                        <p:strVal val="visible"/>
                                      </p:to>
                                    </p:set>
                                  </p:childTnLst>
                                </p:cTn>
                              </p:par>
                              <p:par>
                                <p:cTn id="91" presetID="1" presetClass="exit" presetSubtype="0" fill="hold" grpId="1" nodeType="withEffect">
                                  <p:stCondLst>
                                    <p:cond delay="208"/>
                                  </p:stCondLst>
                                  <p:childTnLst>
                                    <p:set>
                                      <p:cBhvr>
                                        <p:cTn id="92" dur="1" fill="hold">
                                          <p:stCondLst>
                                            <p:cond delay="0"/>
                                          </p:stCondLst>
                                        </p:cTn>
                                        <p:tgtEl>
                                          <p:spTgt spid="29"/>
                                        </p:tgtEl>
                                        <p:attrNameLst>
                                          <p:attrName>style.visibility</p:attrName>
                                        </p:attrNameLst>
                                      </p:cBhvr>
                                      <p:to>
                                        <p:strVal val="hidden"/>
                                      </p:to>
                                    </p:set>
                                  </p:childTnLst>
                                </p:cTn>
                              </p:par>
                              <p:par>
                                <p:cTn id="93" presetID="1" presetClass="entr" presetSubtype="0" fill="hold" grpId="0" nodeType="withEffect">
                                  <p:stCondLst>
                                    <p:cond delay="250"/>
                                  </p:stCondLst>
                                  <p:childTnLst>
                                    <p:set>
                                      <p:cBhvr>
                                        <p:cTn id="94" dur="1" fill="hold">
                                          <p:stCondLst>
                                            <p:cond delay="0"/>
                                          </p:stCondLst>
                                        </p:cTn>
                                        <p:tgtEl>
                                          <p:spTgt spid="31"/>
                                        </p:tgtEl>
                                        <p:attrNameLst>
                                          <p:attrName>style.visibility</p:attrName>
                                        </p:attrNameLst>
                                      </p:cBhvr>
                                      <p:to>
                                        <p:strVal val="visible"/>
                                      </p:to>
                                    </p:set>
                                  </p:childTnLst>
                                </p:cTn>
                              </p:par>
                              <p:par>
                                <p:cTn id="95" presetID="1" presetClass="exit" presetSubtype="0" fill="hold" grpId="1" nodeType="withEffect">
                                  <p:stCondLst>
                                    <p:cond delay="250"/>
                                  </p:stCondLst>
                                  <p:childTnLst>
                                    <p:set>
                                      <p:cBhvr>
                                        <p:cTn id="96" dur="1" fill="hold">
                                          <p:stCondLst>
                                            <p:cond delay="0"/>
                                          </p:stCondLst>
                                        </p:cTn>
                                        <p:tgtEl>
                                          <p:spTgt spid="30"/>
                                        </p:tgtEl>
                                        <p:attrNameLst>
                                          <p:attrName>style.visibility</p:attrName>
                                        </p:attrNameLst>
                                      </p:cBhvr>
                                      <p:to>
                                        <p:strVal val="hidden"/>
                                      </p:to>
                                    </p:set>
                                  </p:childTnLst>
                                </p:cTn>
                              </p:par>
                              <p:par>
                                <p:cTn id="97" presetID="1" presetClass="entr" presetSubtype="0" fill="hold" grpId="0" nodeType="withEffect">
                                  <p:stCondLst>
                                    <p:cond delay="292"/>
                                  </p:stCondLst>
                                  <p:childTnLst>
                                    <p:set>
                                      <p:cBhvr>
                                        <p:cTn id="98" dur="1" fill="hold">
                                          <p:stCondLst>
                                            <p:cond delay="0"/>
                                          </p:stCondLst>
                                        </p:cTn>
                                        <p:tgtEl>
                                          <p:spTgt spid="32"/>
                                        </p:tgtEl>
                                        <p:attrNameLst>
                                          <p:attrName>style.visibility</p:attrName>
                                        </p:attrNameLst>
                                      </p:cBhvr>
                                      <p:to>
                                        <p:strVal val="visible"/>
                                      </p:to>
                                    </p:set>
                                  </p:childTnLst>
                                </p:cTn>
                              </p:par>
                              <p:par>
                                <p:cTn id="99" presetID="1" presetClass="exit" presetSubtype="0" fill="hold" grpId="1" nodeType="withEffect">
                                  <p:stCondLst>
                                    <p:cond delay="292"/>
                                  </p:stCondLst>
                                  <p:childTnLst>
                                    <p:set>
                                      <p:cBhvr>
                                        <p:cTn id="100" dur="1" fill="hold">
                                          <p:stCondLst>
                                            <p:cond delay="0"/>
                                          </p:stCondLst>
                                        </p:cTn>
                                        <p:tgtEl>
                                          <p:spTgt spid="31"/>
                                        </p:tgtEl>
                                        <p:attrNameLst>
                                          <p:attrName>style.visibility</p:attrName>
                                        </p:attrNameLst>
                                      </p:cBhvr>
                                      <p:to>
                                        <p:strVal val="hidden"/>
                                      </p:to>
                                    </p:set>
                                  </p:childTnLst>
                                </p:cTn>
                              </p:par>
                              <p:par>
                                <p:cTn id="101" presetID="1" presetClass="entr" presetSubtype="0" fill="hold" grpId="0" nodeType="withEffect">
                                  <p:stCondLst>
                                    <p:cond delay="333"/>
                                  </p:stCondLst>
                                  <p:childTnLst>
                                    <p:set>
                                      <p:cBhvr>
                                        <p:cTn id="102" dur="1" fill="hold">
                                          <p:stCondLst>
                                            <p:cond delay="0"/>
                                          </p:stCondLst>
                                        </p:cTn>
                                        <p:tgtEl>
                                          <p:spTgt spid="33"/>
                                        </p:tgtEl>
                                        <p:attrNameLst>
                                          <p:attrName>style.visibility</p:attrName>
                                        </p:attrNameLst>
                                      </p:cBhvr>
                                      <p:to>
                                        <p:strVal val="visible"/>
                                      </p:to>
                                    </p:set>
                                  </p:childTnLst>
                                </p:cTn>
                              </p:par>
                              <p:par>
                                <p:cTn id="103" presetID="1" presetClass="exit" presetSubtype="0" fill="hold" grpId="1" nodeType="withEffect">
                                  <p:stCondLst>
                                    <p:cond delay="333"/>
                                  </p:stCondLst>
                                  <p:childTnLst>
                                    <p:set>
                                      <p:cBhvr>
                                        <p:cTn id="104" dur="1" fill="hold">
                                          <p:stCondLst>
                                            <p:cond delay="0"/>
                                          </p:stCondLst>
                                        </p:cTn>
                                        <p:tgtEl>
                                          <p:spTgt spid="32"/>
                                        </p:tgtEl>
                                        <p:attrNameLst>
                                          <p:attrName>style.visibility</p:attrName>
                                        </p:attrNameLst>
                                      </p:cBhvr>
                                      <p:to>
                                        <p:strVal val="hidden"/>
                                      </p:to>
                                    </p:set>
                                  </p:childTnLst>
                                </p:cTn>
                              </p:par>
                              <p:par>
                                <p:cTn id="105" presetID="1" presetClass="entr" presetSubtype="0" fill="hold" grpId="0" nodeType="withEffect">
                                  <p:stCondLst>
                                    <p:cond delay="375"/>
                                  </p:stCondLst>
                                  <p:childTnLst>
                                    <p:set>
                                      <p:cBhvr>
                                        <p:cTn id="106" dur="1" fill="hold">
                                          <p:stCondLst>
                                            <p:cond delay="0"/>
                                          </p:stCondLst>
                                        </p:cTn>
                                        <p:tgtEl>
                                          <p:spTgt spid="34"/>
                                        </p:tgtEl>
                                        <p:attrNameLst>
                                          <p:attrName>style.visibility</p:attrName>
                                        </p:attrNameLst>
                                      </p:cBhvr>
                                      <p:to>
                                        <p:strVal val="visible"/>
                                      </p:to>
                                    </p:set>
                                  </p:childTnLst>
                                </p:cTn>
                              </p:par>
                              <p:par>
                                <p:cTn id="107" presetID="1" presetClass="exit" presetSubtype="0" fill="hold" grpId="1" nodeType="withEffect">
                                  <p:stCondLst>
                                    <p:cond delay="375"/>
                                  </p:stCondLst>
                                  <p:childTnLst>
                                    <p:set>
                                      <p:cBhvr>
                                        <p:cTn id="108" dur="1" fill="hold">
                                          <p:stCondLst>
                                            <p:cond delay="0"/>
                                          </p:stCondLst>
                                        </p:cTn>
                                        <p:tgtEl>
                                          <p:spTgt spid="33"/>
                                        </p:tgtEl>
                                        <p:attrNameLst>
                                          <p:attrName>style.visibility</p:attrName>
                                        </p:attrNameLst>
                                      </p:cBhvr>
                                      <p:to>
                                        <p:strVal val="hidden"/>
                                      </p:to>
                                    </p:set>
                                  </p:childTnLst>
                                </p:cTn>
                              </p:par>
                              <p:par>
                                <p:cTn id="109" presetID="1" presetClass="entr" presetSubtype="0" fill="hold" grpId="0" nodeType="withEffect">
                                  <p:stCondLst>
                                    <p:cond delay="417"/>
                                  </p:stCondLst>
                                  <p:childTnLst>
                                    <p:set>
                                      <p:cBhvr>
                                        <p:cTn id="110" dur="1" fill="hold">
                                          <p:stCondLst>
                                            <p:cond delay="0"/>
                                          </p:stCondLst>
                                        </p:cTn>
                                        <p:tgtEl>
                                          <p:spTgt spid="35"/>
                                        </p:tgtEl>
                                        <p:attrNameLst>
                                          <p:attrName>style.visibility</p:attrName>
                                        </p:attrNameLst>
                                      </p:cBhvr>
                                      <p:to>
                                        <p:strVal val="visible"/>
                                      </p:to>
                                    </p:set>
                                  </p:childTnLst>
                                </p:cTn>
                              </p:par>
                              <p:par>
                                <p:cTn id="111" presetID="1" presetClass="exit" presetSubtype="0" fill="hold" grpId="1" nodeType="withEffect">
                                  <p:stCondLst>
                                    <p:cond delay="417"/>
                                  </p:stCondLst>
                                  <p:childTnLst>
                                    <p:set>
                                      <p:cBhvr>
                                        <p:cTn id="112" dur="1" fill="hold">
                                          <p:stCondLst>
                                            <p:cond delay="0"/>
                                          </p:stCondLst>
                                        </p:cTn>
                                        <p:tgtEl>
                                          <p:spTgt spid="34"/>
                                        </p:tgtEl>
                                        <p:attrNameLst>
                                          <p:attrName>style.visibility</p:attrName>
                                        </p:attrNameLst>
                                      </p:cBhvr>
                                      <p:to>
                                        <p:strVal val="hidden"/>
                                      </p:to>
                                    </p:set>
                                  </p:childTnLst>
                                </p:cTn>
                              </p:par>
                              <p:par>
                                <p:cTn id="113" presetID="1" presetClass="entr" presetSubtype="0" fill="hold" grpId="0" nodeType="withEffect">
                                  <p:stCondLst>
                                    <p:cond delay="458"/>
                                  </p:stCondLst>
                                  <p:childTnLst>
                                    <p:set>
                                      <p:cBhvr>
                                        <p:cTn id="114" dur="1" fill="hold">
                                          <p:stCondLst>
                                            <p:cond delay="0"/>
                                          </p:stCondLst>
                                        </p:cTn>
                                        <p:tgtEl>
                                          <p:spTgt spid="36"/>
                                        </p:tgtEl>
                                        <p:attrNameLst>
                                          <p:attrName>style.visibility</p:attrName>
                                        </p:attrNameLst>
                                      </p:cBhvr>
                                      <p:to>
                                        <p:strVal val="visible"/>
                                      </p:to>
                                    </p:set>
                                  </p:childTnLst>
                                </p:cTn>
                              </p:par>
                              <p:par>
                                <p:cTn id="115" presetID="1" presetClass="exit" presetSubtype="0" fill="hold" grpId="1" nodeType="withEffect">
                                  <p:stCondLst>
                                    <p:cond delay="458"/>
                                  </p:stCondLst>
                                  <p:childTnLst>
                                    <p:set>
                                      <p:cBhvr>
                                        <p:cTn id="116" dur="1" fill="hold">
                                          <p:stCondLst>
                                            <p:cond delay="0"/>
                                          </p:stCondLst>
                                        </p:cTn>
                                        <p:tgtEl>
                                          <p:spTgt spid="35"/>
                                        </p:tgtEl>
                                        <p:attrNameLst>
                                          <p:attrName>style.visibility</p:attrName>
                                        </p:attrNameLst>
                                      </p:cBhvr>
                                      <p:to>
                                        <p:strVal val="hidden"/>
                                      </p:to>
                                    </p:set>
                                  </p:childTnLst>
                                </p:cTn>
                              </p:par>
                              <p:par>
                                <p:cTn id="117" presetID="1" presetClass="entr" presetSubtype="0" fill="hold" grpId="0" nodeType="withEffect">
                                  <p:stCondLst>
                                    <p:cond delay="500"/>
                                  </p:stCondLst>
                                  <p:childTnLst>
                                    <p:set>
                                      <p:cBhvr>
                                        <p:cTn id="118" dur="1" fill="hold">
                                          <p:stCondLst>
                                            <p:cond delay="0"/>
                                          </p:stCondLst>
                                        </p:cTn>
                                        <p:tgtEl>
                                          <p:spTgt spid="37"/>
                                        </p:tgtEl>
                                        <p:attrNameLst>
                                          <p:attrName>style.visibility</p:attrName>
                                        </p:attrNameLst>
                                      </p:cBhvr>
                                      <p:to>
                                        <p:strVal val="visible"/>
                                      </p:to>
                                    </p:set>
                                  </p:childTnLst>
                                </p:cTn>
                              </p:par>
                              <p:par>
                                <p:cTn id="119" presetID="1" presetClass="exit" presetSubtype="0" fill="hold" grpId="1" nodeType="withEffect">
                                  <p:stCondLst>
                                    <p:cond delay="500"/>
                                  </p:stCondLst>
                                  <p:childTnLst>
                                    <p:set>
                                      <p:cBhvr>
                                        <p:cTn id="120" dur="1" fill="hold">
                                          <p:stCondLst>
                                            <p:cond delay="0"/>
                                          </p:stCondLst>
                                        </p:cTn>
                                        <p:tgtEl>
                                          <p:spTgt spid="36"/>
                                        </p:tgtEl>
                                        <p:attrNameLst>
                                          <p:attrName>style.visibility</p:attrName>
                                        </p:attrNameLst>
                                      </p:cBhvr>
                                      <p:to>
                                        <p:strVal val="hidden"/>
                                      </p:to>
                                    </p:set>
                                  </p:childTnLst>
                                </p:cTn>
                              </p:par>
                              <p:par>
                                <p:cTn id="121" presetID="1" presetClass="entr" presetSubtype="0" fill="hold" grpId="0" nodeType="withEffect">
                                  <p:stCondLst>
                                    <p:cond delay="42"/>
                                  </p:stCondLst>
                                  <p:childTnLst>
                                    <p:set>
                                      <p:cBhvr>
                                        <p:cTn id="122" dur="1" fill="hold">
                                          <p:stCondLst>
                                            <p:cond delay="0"/>
                                          </p:stCondLst>
                                        </p:cTn>
                                        <p:tgtEl>
                                          <p:spTgt spid="38"/>
                                        </p:tgtEl>
                                        <p:attrNameLst>
                                          <p:attrName>style.visibility</p:attrName>
                                        </p:attrNameLst>
                                      </p:cBhvr>
                                      <p:to>
                                        <p:strVal val="visible"/>
                                      </p:to>
                                    </p:set>
                                  </p:childTnLst>
                                </p:cTn>
                              </p:par>
                              <p:par>
                                <p:cTn id="123" presetID="1" presetClass="exit" presetSubtype="0" fill="hold" grpId="0" nodeType="withEffect">
                                  <p:stCondLst>
                                    <p:cond delay="42"/>
                                  </p:stCondLst>
                                  <p:childTnLst>
                                    <p:set>
                                      <p:cBhvr>
                                        <p:cTn id="124" dur="1" fill="hold">
                                          <p:stCondLst>
                                            <p:cond delay="0"/>
                                          </p:stCondLst>
                                        </p:cTn>
                                        <p:tgtEl>
                                          <p:spTgt spid="11"/>
                                        </p:tgtEl>
                                        <p:attrNameLst>
                                          <p:attrName>style.visibility</p:attrName>
                                        </p:attrNameLst>
                                      </p:cBhvr>
                                      <p:to>
                                        <p:strVal val="hidden"/>
                                      </p:to>
                                    </p:set>
                                  </p:childTnLst>
                                </p:cTn>
                              </p:par>
                              <p:par>
                                <p:cTn id="125" presetID="1" presetClass="entr" presetSubtype="0" fill="hold" grpId="0" nodeType="withEffect">
                                  <p:stCondLst>
                                    <p:cond delay="83"/>
                                  </p:stCondLst>
                                  <p:childTnLst>
                                    <p:set>
                                      <p:cBhvr>
                                        <p:cTn id="126" dur="1" fill="hold">
                                          <p:stCondLst>
                                            <p:cond delay="0"/>
                                          </p:stCondLst>
                                        </p:cTn>
                                        <p:tgtEl>
                                          <p:spTgt spid="39"/>
                                        </p:tgtEl>
                                        <p:attrNameLst>
                                          <p:attrName>style.visibility</p:attrName>
                                        </p:attrNameLst>
                                      </p:cBhvr>
                                      <p:to>
                                        <p:strVal val="visible"/>
                                      </p:to>
                                    </p:set>
                                  </p:childTnLst>
                                </p:cTn>
                              </p:par>
                              <p:par>
                                <p:cTn id="127" presetID="1" presetClass="exit" presetSubtype="0" fill="hold" grpId="1" nodeType="withEffect">
                                  <p:stCondLst>
                                    <p:cond delay="83"/>
                                  </p:stCondLst>
                                  <p:childTnLst>
                                    <p:set>
                                      <p:cBhvr>
                                        <p:cTn id="128" dur="1" fill="hold">
                                          <p:stCondLst>
                                            <p:cond delay="0"/>
                                          </p:stCondLst>
                                        </p:cTn>
                                        <p:tgtEl>
                                          <p:spTgt spid="38"/>
                                        </p:tgtEl>
                                        <p:attrNameLst>
                                          <p:attrName>style.visibility</p:attrName>
                                        </p:attrNameLst>
                                      </p:cBhvr>
                                      <p:to>
                                        <p:strVal val="hidden"/>
                                      </p:to>
                                    </p:set>
                                  </p:childTnLst>
                                </p:cTn>
                              </p:par>
                              <p:par>
                                <p:cTn id="129" presetID="1" presetClass="entr" presetSubtype="0" fill="hold" grpId="0" nodeType="withEffect">
                                  <p:stCondLst>
                                    <p:cond delay="125"/>
                                  </p:stCondLst>
                                  <p:childTnLst>
                                    <p:set>
                                      <p:cBhvr>
                                        <p:cTn id="130" dur="1" fill="hold">
                                          <p:stCondLst>
                                            <p:cond delay="0"/>
                                          </p:stCondLst>
                                        </p:cTn>
                                        <p:tgtEl>
                                          <p:spTgt spid="40"/>
                                        </p:tgtEl>
                                        <p:attrNameLst>
                                          <p:attrName>style.visibility</p:attrName>
                                        </p:attrNameLst>
                                      </p:cBhvr>
                                      <p:to>
                                        <p:strVal val="visible"/>
                                      </p:to>
                                    </p:set>
                                  </p:childTnLst>
                                </p:cTn>
                              </p:par>
                              <p:par>
                                <p:cTn id="131" presetID="1" presetClass="exit" presetSubtype="0" fill="hold" grpId="1" nodeType="withEffect">
                                  <p:stCondLst>
                                    <p:cond delay="125"/>
                                  </p:stCondLst>
                                  <p:childTnLst>
                                    <p:set>
                                      <p:cBhvr>
                                        <p:cTn id="132" dur="1" fill="hold">
                                          <p:stCondLst>
                                            <p:cond delay="0"/>
                                          </p:stCondLst>
                                        </p:cTn>
                                        <p:tgtEl>
                                          <p:spTgt spid="39"/>
                                        </p:tgtEl>
                                        <p:attrNameLst>
                                          <p:attrName>style.visibility</p:attrName>
                                        </p:attrNameLst>
                                      </p:cBhvr>
                                      <p:to>
                                        <p:strVal val="hidden"/>
                                      </p:to>
                                    </p:set>
                                  </p:childTnLst>
                                </p:cTn>
                              </p:par>
                              <p:par>
                                <p:cTn id="133" presetID="1" presetClass="entr" presetSubtype="0" fill="hold" grpId="0" nodeType="withEffect">
                                  <p:stCondLst>
                                    <p:cond delay="167"/>
                                  </p:stCondLst>
                                  <p:childTnLst>
                                    <p:set>
                                      <p:cBhvr>
                                        <p:cTn id="134" dur="1" fill="hold">
                                          <p:stCondLst>
                                            <p:cond delay="0"/>
                                          </p:stCondLst>
                                        </p:cTn>
                                        <p:tgtEl>
                                          <p:spTgt spid="41"/>
                                        </p:tgtEl>
                                        <p:attrNameLst>
                                          <p:attrName>style.visibility</p:attrName>
                                        </p:attrNameLst>
                                      </p:cBhvr>
                                      <p:to>
                                        <p:strVal val="visible"/>
                                      </p:to>
                                    </p:set>
                                  </p:childTnLst>
                                </p:cTn>
                              </p:par>
                              <p:par>
                                <p:cTn id="135" presetID="1" presetClass="exit" presetSubtype="0" fill="hold" grpId="1" nodeType="withEffect">
                                  <p:stCondLst>
                                    <p:cond delay="167"/>
                                  </p:stCondLst>
                                  <p:childTnLst>
                                    <p:set>
                                      <p:cBhvr>
                                        <p:cTn id="136" dur="1" fill="hold">
                                          <p:stCondLst>
                                            <p:cond delay="0"/>
                                          </p:stCondLst>
                                        </p:cTn>
                                        <p:tgtEl>
                                          <p:spTgt spid="40"/>
                                        </p:tgtEl>
                                        <p:attrNameLst>
                                          <p:attrName>style.visibility</p:attrName>
                                        </p:attrNameLst>
                                      </p:cBhvr>
                                      <p:to>
                                        <p:strVal val="hidden"/>
                                      </p:to>
                                    </p:set>
                                  </p:childTnLst>
                                </p:cTn>
                              </p:par>
                              <p:par>
                                <p:cTn id="137" presetID="1" presetClass="entr" presetSubtype="0" fill="hold" grpId="0" nodeType="withEffect">
                                  <p:stCondLst>
                                    <p:cond delay="208"/>
                                  </p:stCondLst>
                                  <p:childTnLst>
                                    <p:set>
                                      <p:cBhvr>
                                        <p:cTn id="138" dur="1" fill="hold">
                                          <p:stCondLst>
                                            <p:cond delay="0"/>
                                          </p:stCondLst>
                                        </p:cTn>
                                        <p:tgtEl>
                                          <p:spTgt spid="42"/>
                                        </p:tgtEl>
                                        <p:attrNameLst>
                                          <p:attrName>style.visibility</p:attrName>
                                        </p:attrNameLst>
                                      </p:cBhvr>
                                      <p:to>
                                        <p:strVal val="visible"/>
                                      </p:to>
                                    </p:set>
                                  </p:childTnLst>
                                </p:cTn>
                              </p:par>
                              <p:par>
                                <p:cTn id="139" presetID="1" presetClass="exit" presetSubtype="0" fill="hold" grpId="1" nodeType="withEffect">
                                  <p:stCondLst>
                                    <p:cond delay="208"/>
                                  </p:stCondLst>
                                  <p:childTnLst>
                                    <p:set>
                                      <p:cBhvr>
                                        <p:cTn id="140" dur="1" fill="hold">
                                          <p:stCondLst>
                                            <p:cond delay="0"/>
                                          </p:stCondLst>
                                        </p:cTn>
                                        <p:tgtEl>
                                          <p:spTgt spid="41"/>
                                        </p:tgtEl>
                                        <p:attrNameLst>
                                          <p:attrName>style.visibility</p:attrName>
                                        </p:attrNameLst>
                                      </p:cBhvr>
                                      <p:to>
                                        <p:strVal val="hidden"/>
                                      </p:to>
                                    </p:set>
                                  </p:childTnLst>
                                </p:cTn>
                              </p:par>
                              <p:par>
                                <p:cTn id="141" presetID="1" presetClass="entr" presetSubtype="0" fill="hold" grpId="0" nodeType="withEffect">
                                  <p:stCondLst>
                                    <p:cond delay="250"/>
                                  </p:stCondLst>
                                  <p:childTnLst>
                                    <p:set>
                                      <p:cBhvr>
                                        <p:cTn id="142" dur="1" fill="hold">
                                          <p:stCondLst>
                                            <p:cond delay="0"/>
                                          </p:stCondLst>
                                        </p:cTn>
                                        <p:tgtEl>
                                          <p:spTgt spid="43"/>
                                        </p:tgtEl>
                                        <p:attrNameLst>
                                          <p:attrName>style.visibility</p:attrName>
                                        </p:attrNameLst>
                                      </p:cBhvr>
                                      <p:to>
                                        <p:strVal val="visible"/>
                                      </p:to>
                                    </p:set>
                                  </p:childTnLst>
                                </p:cTn>
                              </p:par>
                              <p:par>
                                <p:cTn id="143" presetID="1" presetClass="exit" presetSubtype="0" fill="hold" grpId="1" nodeType="withEffect">
                                  <p:stCondLst>
                                    <p:cond delay="250"/>
                                  </p:stCondLst>
                                  <p:childTnLst>
                                    <p:set>
                                      <p:cBhvr>
                                        <p:cTn id="144" dur="1" fill="hold">
                                          <p:stCondLst>
                                            <p:cond delay="0"/>
                                          </p:stCondLst>
                                        </p:cTn>
                                        <p:tgtEl>
                                          <p:spTgt spid="42"/>
                                        </p:tgtEl>
                                        <p:attrNameLst>
                                          <p:attrName>style.visibility</p:attrName>
                                        </p:attrNameLst>
                                      </p:cBhvr>
                                      <p:to>
                                        <p:strVal val="hidden"/>
                                      </p:to>
                                    </p:set>
                                  </p:childTnLst>
                                </p:cTn>
                              </p:par>
                              <p:par>
                                <p:cTn id="145" presetID="1" presetClass="entr" presetSubtype="0" fill="hold" grpId="0" nodeType="withEffect">
                                  <p:stCondLst>
                                    <p:cond delay="292"/>
                                  </p:stCondLst>
                                  <p:childTnLst>
                                    <p:set>
                                      <p:cBhvr>
                                        <p:cTn id="146" dur="1" fill="hold">
                                          <p:stCondLst>
                                            <p:cond delay="0"/>
                                          </p:stCondLst>
                                        </p:cTn>
                                        <p:tgtEl>
                                          <p:spTgt spid="44"/>
                                        </p:tgtEl>
                                        <p:attrNameLst>
                                          <p:attrName>style.visibility</p:attrName>
                                        </p:attrNameLst>
                                      </p:cBhvr>
                                      <p:to>
                                        <p:strVal val="visible"/>
                                      </p:to>
                                    </p:set>
                                  </p:childTnLst>
                                </p:cTn>
                              </p:par>
                              <p:par>
                                <p:cTn id="147" presetID="1" presetClass="exit" presetSubtype="0" fill="hold" grpId="1" nodeType="withEffect">
                                  <p:stCondLst>
                                    <p:cond delay="292"/>
                                  </p:stCondLst>
                                  <p:childTnLst>
                                    <p:set>
                                      <p:cBhvr>
                                        <p:cTn id="148" dur="1" fill="hold">
                                          <p:stCondLst>
                                            <p:cond delay="0"/>
                                          </p:stCondLst>
                                        </p:cTn>
                                        <p:tgtEl>
                                          <p:spTgt spid="43"/>
                                        </p:tgtEl>
                                        <p:attrNameLst>
                                          <p:attrName>style.visibility</p:attrName>
                                        </p:attrNameLst>
                                      </p:cBhvr>
                                      <p:to>
                                        <p:strVal val="hidden"/>
                                      </p:to>
                                    </p:set>
                                  </p:childTnLst>
                                </p:cTn>
                              </p:par>
                              <p:par>
                                <p:cTn id="149" presetID="1" presetClass="entr" presetSubtype="0" fill="hold" grpId="0" nodeType="withEffect">
                                  <p:stCondLst>
                                    <p:cond delay="333"/>
                                  </p:stCondLst>
                                  <p:childTnLst>
                                    <p:set>
                                      <p:cBhvr>
                                        <p:cTn id="150" dur="1" fill="hold">
                                          <p:stCondLst>
                                            <p:cond delay="0"/>
                                          </p:stCondLst>
                                        </p:cTn>
                                        <p:tgtEl>
                                          <p:spTgt spid="45"/>
                                        </p:tgtEl>
                                        <p:attrNameLst>
                                          <p:attrName>style.visibility</p:attrName>
                                        </p:attrNameLst>
                                      </p:cBhvr>
                                      <p:to>
                                        <p:strVal val="visible"/>
                                      </p:to>
                                    </p:set>
                                  </p:childTnLst>
                                </p:cTn>
                              </p:par>
                              <p:par>
                                <p:cTn id="151" presetID="1" presetClass="exit" presetSubtype="0" fill="hold" grpId="1" nodeType="withEffect">
                                  <p:stCondLst>
                                    <p:cond delay="333"/>
                                  </p:stCondLst>
                                  <p:childTnLst>
                                    <p:set>
                                      <p:cBhvr>
                                        <p:cTn id="152" dur="1" fill="hold">
                                          <p:stCondLst>
                                            <p:cond delay="0"/>
                                          </p:stCondLst>
                                        </p:cTn>
                                        <p:tgtEl>
                                          <p:spTgt spid="44"/>
                                        </p:tgtEl>
                                        <p:attrNameLst>
                                          <p:attrName>style.visibility</p:attrName>
                                        </p:attrNameLst>
                                      </p:cBhvr>
                                      <p:to>
                                        <p:strVal val="hidden"/>
                                      </p:to>
                                    </p:set>
                                  </p:childTnLst>
                                </p:cTn>
                              </p:par>
                              <p:par>
                                <p:cTn id="153" presetID="1" presetClass="entr" presetSubtype="0" fill="hold" grpId="0" nodeType="withEffect">
                                  <p:stCondLst>
                                    <p:cond delay="375"/>
                                  </p:stCondLst>
                                  <p:childTnLst>
                                    <p:set>
                                      <p:cBhvr>
                                        <p:cTn id="154" dur="1" fill="hold">
                                          <p:stCondLst>
                                            <p:cond delay="0"/>
                                          </p:stCondLst>
                                        </p:cTn>
                                        <p:tgtEl>
                                          <p:spTgt spid="46"/>
                                        </p:tgtEl>
                                        <p:attrNameLst>
                                          <p:attrName>style.visibility</p:attrName>
                                        </p:attrNameLst>
                                      </p:cBhvr>
                                      <p:to>
                                        <p:strVal val="visible"/>
                                      </p:to>
                                    </p:set>
                                  </p:childTnLst>
                                </p:cTn>
                              </p:par>
                              <p:par>
                                <p:cTn id="155" presetID="1" presetClass="exit" presetSubtype="0" fill="hold" grpId="1" nodeType="withEffect">
                                  <p:stCondLst>
                                    <p:cond delay="375"/>
                                  </p:stCondLst>
                                  <p:childTnLst>
                                    <p:set>
                                      <p:cBhvr>
                                        <p:cTn id="156" dur="1" fill="hold">
                                          <p:stCondLst>
                                            <p:cond delay="0"/>
                                          </p:stCondLst>
                                        </p:cTn>
                                        <p:tgtEl>
                                          <p:spTgt spid="45"/>
                                        </p:tgtEl>
                                        <p:attrNameLst>
                                          <p:attrName>style.visibility</p:attrName>
                                        </p:attrNameLst>
                                      </p:cBhvr>
                                      <p:to>
                                        <p:strVal val="hidden"/>
                                      </p:to>
                                    </p:set>
                                  </p:childTnLst>
                                </p:cTn>
                              </p:par>
                              <p:par>
                                <p:cTn id="157" presetID="1" presetClass="entr" presetSubtype="0" fill="hold" grpId="0" nodeType="withEffect">
                                  <p:stCondLst>
                                    <p:cond delay="417"/>
                                  </p:stCondLst>
                                  <p:childTnLst>
                                    <p:set>
                                      <p:cBhvr>
                                        <p:cTn id="158" dur="1" fill="hold">
                                          <p:stCondLst>
                                            <p:cond delay="0"/>
                                          </p:stCondLst>
                                        </p:cTn>
                                        <p:tgtEl>
                                          <p:spTgt spid="47"/>
                                        </p:tgtEl>
                                        <p:attrNameLst>
                                          <p:attrName>style.visibility</p:attrName>
                                        </p:attrNameLst>
                                      </p:cBhvr>
                                      <p:to>
                                        <p:strVal val="visible"/>
                                      </p:to>
                                    </p:set>
                                  </p:childTnLst>
                                </p:cTn>
                              </p:par>
                              <p:par>
                                <p:cTn id="159" presetID="1" presetClass="exit" presetSubtype="0" fill="hold" grpId="1" nodeType="withEffect">
                                  <p:stCondLst>
                                    <p:cond delay="417"/>
                                  </p:stCondLst>
                                  <p:childTnLst>
                                    <p:set>
                                      <p:cBhvr>
                                        <p:cTn id="160" dur="1" fill="hold">
                                          <p:stCondLst>
                                            <p:cond delay="0"/>
                                          </p:stCondLst>
                                        </p:cTn>
                                        <p:tgtEl>
                                          <p:spTgt spid="46"/>
                                        </p:tgtEl>
                                        <p:attrNameLst>
                                          <p:attrName>style.visibility</p:attrName>
                                        </p:attrNameLst>
                                      </p:cBhvr>
                                      <p:to>
                                        <p:strVal val="hidden"/>
                                      </p:to>
                                    </p:set>
                                  </p:childTnLst>
                                </p:cTn>
                              </p:par>
                              <p:par>
                                <p:cTn id="161" presetID="1" presetClass="entr" presetSubtype="0" fill="hold" grpId="0" nodeType="withEffect">
                                  <p:stCondLst>
                                    <p:cond delay="458"/>
                                  </p:stCondLst>
                                  <p:childTnLst>
                                    <p:set>
                                      <p:cBhvr>
                                        <p:cTn id="162" dur="1" fill="hold">
                                          <p:stCondLst>
                                            <p:cond delay="0"/>
                                          </p:stCondLst>
                                        </p:cTn>
                                        <p:tgtEl>
                                          <p:spTgt spid="48"/>
                                        </p:tgtEl>
                                        <p:attrNameLst>
                                          <p:attrName>style.visibility</p:attrName>
                                        </p:attrNameLst>
                                      </p:cBhvr>
                                      <p:to>
                                        <p:strVal val="visible"/>
                                      </p:to>
                                    </p:set>
                                  </p:childTnLst>
                                </p:cTn>
                              </p:par>
                              <p:par>
                                <p:cTn id="163" presetID="1" presetClass="exit" presetSubtype="0" fill="hold" grpId="1" nodeType="withEffect">
                                  <p:stCondLst>
                                    <p:cond delay="458"/>
                                  </p:stCondLst>
                                  <p:childTnLst>
                                    <p:set>
                                      <p:cBhvr>
                                        <p:cTn id="164" dur="1" fill="hold">
                                          <p:stCondLst>
                                            <p:cond delay="0"/>
                                          </p:stCondLst>
                                        </p:cTn>
                                        <p:tgtEl>
                                          <p:spTgt spid="47"/>
                                        </p:tgtEl>
                                        <p:attrNameLst>
                                          <p:attrName>style.visibility</p:attrName>
                                        </p:attrNameLst>
                                      </p:cBhvr>
                                      <p:to>
                                        <p:strVal val="hidden"/>
                                      </p:to>
                                    </p:set>
                                  </p:childTnLst>
                                </p:cTn>
                              </p:par>
                              <p:par>
                                <p:cTn id="165" presetID="1" presetClass="entr" presetSubtype="0" fill="hold" grpId="0" nodeType="withEffect">
                                  <p:stCondLst>
                                    <p:cond delay="500"/>
                                  </p:stCondLst>
                                  <p:childTnLst>
                                    <p:set>
                                      <p:cBhvr>
                                        <p:cTn id="166" dur="1" fill="hold">
                                          <p:stCondLst>
                                            <p:cond delay="0"/>
                                          </p:stCondLst>
                                        </p:cTn>
                                        <p:tgtEl>
                                          <p:spTgt spid="49"/>
                                        </p:tgtEl>
                                        <p:attrNameLst>
                                          <p:attrName>style.visibility</p:attrName>
                                        </p:attrNameLst>
                                      </p:cBhvr>
                                      <p:to>
                                        <p:strVal val="visible"/>
                                      </p:to>
                                    </p:set>
                                  </p:childTnLst>
                                </p:cTn>
                              </p:par>
                              <p:par>
                                <p:cTn id="167" presetID="1" presetClass="exit" presetSubtype="0" fill="hold" grpId="1" nodeType="withEffect">
                                  <p:stCondLst>
                                    <p:cond delay="500"/>
                                  </p:stCondLst>
                                  <p:childTnLst>
                                    <p:set>
                                      <p:cBhvr>
                                        <p:cTn id="168" dur="1" fill="hold">
                                          <p:stCondLst>
                                            <p:cond delay="0"/>
                                          </p:stCondLst>
                                        </p:cTn>
                                        <p:tgtEl>
                                          <p:spTgt spid="48"/>
                                        </p:tgtEl>
                                        <p:attrNameLst>
                                          <p:attrName>style.visibility</p:attrName>
                                        </p:attrNameLst>
                                      </p:cBhvr>
                                      <p:to>
                                        <p:strVal val="hidden"/>
                                      </p:to>
                                    </p:set>
                                  </p:childTnLst>
                                </p:cTn>
                              </p:par>
                              <p:par>
                                <p:cTn id="169" presetID="1" presetClass="entr" presetSubtype="0" fill="hold" grpId="0" nodeType="withEffect">
                                  <p:stCondLst>
                                    <p:cond delay="42"/>
                                  </p:stCondLst>
                                  <p:childTnLst>
                                    <p:set>
                                      <p:cBhvr>
                                        <p:cTn id="170" dur="1" fill="hold">
                                          <p:stCondLst>
                                            <p:cond delay="0"/>
                                          </p:stCondLst>
                                        </p:cTn>
                                        <p:tgtEl>
                                          <p:spTgt spid="50"/>
                                        </p:tgtEl>
                                        <p:attrNameLst>
                                          <p:attrName>style.visibility</p:attrName>
                                        </p:attrNameLst>
                                      </p:cBhvr>
                                      <p:to>
                                        <p:strVal val="visible"/>
                                      </p:to>
                                    </p:set>
                                  </p:childTnLst>
                                </p:cTn>
                              </p:par>
                              <p:par>
                                <p:cTn id="171" presetID="1" presetClass="exit" presetSubtype="0" fill="hold" grpId="0" nodeType="withEffect">
                                  <p:stCondLst>
                                    <p:cond delay="42"/>
                                  </p:stCondLst>
                                  <p:childTnLst>
                                    <p:set>
                                      <p:cBhvr>
                                        <p:cTn id="172" dur="1" fill="hold">
                                          <p:stCondLst>
                                            <p:cond delay="0"/>
                                          </p:stCondLst>
                                        </p:cTn>
                                        <p:tgtEl>
                                          <p:spTgt spid="13"/>
                                        </p:tgtEl>
                                        <p:attrNameLst>
                                          <p:attrName>style.visibility</p:attrName>
                                        </p:attrNameLst>
                                      </p:cBhvr>
                                      <p:to>
                                        <p:strVal val="hidden"/>
                                      </p:to>
                                    </p:set>
                                  </p:childTnLst>
                                </p:cTn>
                              </p:par>
                              <p:par>
                                <p:cTn id="173" presetID="1" presetClass="entr" presetSubtype="0" fill="hold" grpId="0" nodeType="withEffect">
                                  <p:stCondLst>
                                    <p:cond delay="83"/>
                                  </p:stCondLst>
                                  <p:childTnLst>
                                    <p:set>
                                      <p:cBhvr>
                                        <p:cTn id="174" dur="1" fill="hold">
                                          <p:stCondLst>
                                            <p:cond delay="0"/>
                                          </p:stCondLst>
                                        </p:cTn>
                                        <p:tgtEl>
                                          <p:spTgt spid="51"/>
                                        </p:tgtEl>
                                        <p:attrNameLst>
                                          <p:attrName>style.visibility</p:attrName>
                                        </p:attrNameLst>
                                      </p:cBhvr>
                                      <p:to>
                                        <p:strVal val="visible"/>
                                      </p:to>
                                    </p:set>
                                  </p:childTnLst>
                                </p:cTn>
                              </p:par>
                              <p:par>
                                <p:cTn id="175" presetID="1" presetClass="exit" presetSubtype="0" fill="hold" grpId="1" nodeType="withEffect">
                                  <p:stCondLst>
                                    <p:cond delay="83"/>
                                  </p:stCondLst>
                                  <p:childTnLst>
                                    <p:set>
                                      <p:cBhvr>
                                        <p:cTn id="176" dur="1" fill="hold">
                                          <p:stCondLst>
                                            <p:cond delay="0"/>
                                          </p:stCondLst>
                                        </p:cTn>
                                        <p:tgtEl>
                                          <p:spTgt spid="50"/>
                                        </p:tgtEl>
                                        <p:attrNameLst>
                                          <p:attrName>style.visibility</p:attrName>
                                        </p:attrNameLst>
                                      </p:cBhvr>
                                      <p:to>
                                        <p:strVal val="hidden"/>
                                      </p:to>
                                    </p:set>
                                  </p:childTnLst>
                                </p:cTn>
                              </p:par>
                              <p:par>
                                <p:cTn id="177" presetID="1" presetClass="entr" presetSubtype="0" fill="hold" grpId="0" nodeType="withEffect">
                                  <p:stCondLst>
                                    <p:cond delay="125"/>
                                  </p:stCondLst>
                                  <p:childTnLst>
                                    <p:set>
                                      <p:cBhvr>
                                        <p:cTn id="178" dur="1" fill="hold">
                                          <p:stCondLst>
                                            <p:cond delay="0"/>
                                          </p:stCondLst>
                                        </p:cTn>
                                        <p:tgtEl>
                                          <p:spTgt spid="52"/>
                                        </p:tgtEl>
                                        <p:attrNameLst>
                                          <p:attrName>style.visibility</p:attrName>
                                        </p:attrNameLst>
                                      </p:cBhvr>
                                      <p:to>
                                        <p:strVal val="visible"/>
                                      </p:to>
                                    </p:set>
                                  </p:childTnLst>
                                </p:cTn>
                              </p:par>
                              <p:par>
                                <p:cTn id="179" presetID="1" presetClass="exit" presetSubtype="0" fill="hold" grpId="1" nodeType="withEffect">
                                  <p:stCondLst>
                                    <p:cond delay="125"/>
                                  </p:stCondLst>
                                  <p:childTnLst>
                                    <p:set>
                                      <p:cBhvr>
                                        <p:cTn id="180" dur="1" fill="hold">
                                          <p:stCondLst>
                                            <p:cond delay="0"/>
                                          </p:stCondLst>
                                        </p:cTn>
                                        <p:tgtEl>
                                          <p:spTgt spid="51"/>
                                        </p:tgtEl>
                                        <p:attrNameLst>
                                          <p:attrName>style.visibility</p:attrName>
                                        </p:attrNameLst>
                                      </p:cBhvr>
                                      <p:to>
                                        <p:strVal val="hidden"/>
                                      </p:to>
                                    </p:set>
                                  </p:childTnLst>
                                </p:cTn>
                              </p:par>
                              <p:par>
                                <p:cTn id="181" presetID="1" presetClass="entr" presetSubtype="0" fill="hold" grpId="0" nodeType="withEffect">
                                  <p:stCondLst>
                                    <p:cond delay="167"/>
                                  </p:stCondLst>
                                  <p:childTnLst>
                                    <p:set>
                                      <p:cBhvr>
                                        <p:cTn id="182" dur="1" fill="hold">
                                          <p:stCondLst>
                                            <p:cond delay="0"/>
                                          </p:stCondLst>
                                        </p:cTn>
                                        <p:tgtEl>
                                          <p:spTgt spid="53"/>
                                        </p:tgtEl>
                                        <p:attrNameLst>
                                          <p:attrName>style.visibility</p:attrName>
                                        </p:attrNameLst>
                                      </p:cBhvr>
                                      <p:to>
                                        <p:strVal val="visible"/>
                                      </p:to>
                                    </p:set>
                                  </p:childTnLst>
                                </p:cTn>
                              </p:par>
                              <p:par>
                                <p:cTn id="183" presetID="1" presetClass="exit" presetSubtype="0" fill="hold" grpId="1" nodeType="withEffect">
                                  <p:stCondLst>
                                    <p:cond delay="167"/>
                                  </p:stCondLst>
                                  <p:childTnLst>
                                    <p:set>
                                      <p:cBhvr>
                                        <p:cTn id="184" dur="1" fill="hold">
                                          <p:stCondLst>
                                            <p:cond delay="0"/>
                                          </p:stCondLst>
                                        </p:cTn>
                                        <p:tgtEl>
                                          <p:spTgt spid="52"/>
                                        </p:tgtEl>
                                        <p:attrNameLst>
                                          <p:attrName>style.visibility</p:attrName>
                                        </p:attrNameLst>
                                      </p:cBhvr>
                                      <p:to>
                                        <p:strVal val="hidden"/>
                                      </p:to>
                                    </p:set>
                                  </p:childTnLst>
                                </p:cTn>
                              </p:par>
                              <p:par>
                                <p:cTn id="185" presetID="1" presetClass="entr" presetSubtype="0" fill="hold" grpId="0" nodeType="withEffect">
                                  <p:stCondLst>
                                    <p:cond delay="208"/>
                                  </p:stCondLst>
                                  <p:childTnLst>
                                    <p:set>
                                      <p:cBhvr>
                                        <p:cTn id="186" dur="1" fill="hold">
                                          <p:stCondLst>
                                            <p:cond delay="0"/>
                                          </p:stCondLst>
                                        </p:cTn>
                                        <p:tgtEl>
                                          <p:spTgt spid="54"/>
                                        </p:tgtEl>
                                        <p:attrNameLst>
                                          <p:attrName>style.visibility</p:attrName>
                                        </p:attrNameLst>
                                      </p:cBhvr>
                                      <p:to>
                                        <p:strVal val="visible"/>
                                      </p:to>
                                    </p:set>
                                  </p:childTnLst>
                                </p:cTn>
                              </p:par>
                              <p:par>
                                <p:cTn id="187" presetID="1" presetClass="exit" presetSubtype="0" fill="hold" grpId="1" nodeType="withEffect">
                                  <p:stCondLst>
                                    <p:cond delay="208"/>
                                  </p:stCondLst>
                                  <p:childTnLst>
                                    <p:set>
                                      <p:cBhvr>
                                        <p:cTn id="188" dur="1" fill="hold">
                                          <p:stCondLst>
                                            <p:cond delay="0"/>
                                          </p:stCondLst>
                                        </p:cTn>
                                        <p:tgtEl>
                                          <p:spTgt spid="53"/>
                                        </p:tgtEl>
                                        <p:attrNameLst>
                                          <p:attrName>style.visibility</p:attrName>
                                        </p:attrNameLst>
                                      </p:cBhvr>
                                      <p:to>
                                        <p:strVal val="hidden"/>
                                      </p:to>
                                    </p:set>
                                  </p:childTnLst>
                                </p:cTn>
                              </p:par>
                              <p:par>
                                <p:cTn id="189" presetID="1" presetClass="entr" presetSubtype="0" fill="hold" grpId="0" nodeType="withEffect">
                                  <p:stCondLst>
                                    <p:cond delay="250"/>
                                  </p:stCondLst>
                                  <p:childTnLst>
                                    <p:set>
                                      <p:cBhvr>
                                        <p:cTn id="190" dur="1" fill="hold">
                                          <p:stCondLst>
                                            <p:cond delay="0"/>
                                          </p:stCondLst>
                                        </p:cTn>
                                        <p:tgtEl>
                                          <p:spTgt spid="55"/>
                                        </p:tgtEl>
                                        <p:attrNameLst>
                                          <p:attrName>style.visibility</p:attrName>
                                        </p:attrNameLst>
                                      </p:cBhvr>
                                      <p:to>
                                        <p:strVal val="visible"/>
                                      </p:to>
                                    </p:set>
                                  </p:childTnLst>
                                </p:cTn>
                              </p:par>
                              <p:par>
                                <p:cTn id="191" presetID="1" presetClass="exit" presetSubtype="0" fill="hold" grpId="1" nodeType="withEffect">
                                  <p:stCondLst>
                                    <p:cond delay="250"/>
                                  </p:stCondLst>
                                  <p:childTnLst>
                                    <p:set>
                                      <p:cBhvr>
                                        <p:cTn id="192" dur="1" fill="hold">
                                          <p:stCondLst>
                                            <p:cond delay="0"/>
                                          </p:stCondLst>
                                        </p:cTn>
                                        <p:tgtEl>
                                          <p:spTgt spid="54"/>
                                        </p:tgtEl>
                                        <p:attrNameLst>
                                          <p:attrName>style.visibility</p:attrName>
                                        </p:attrNameLst>
                                      </p:cBhvr>
                                      <p:to>
                                        <p:strVal val="hidden"/>
                                      </p:to>
                                    </p:set>
                                  </p:childTnLst>
                                </p:cTn>
                              </p:par>
                              <p:par>
                                <p:cTn id="193" presetID="1" presetClass="entr" presetSubtype="0" fill="hold" grpId="0" nodeType="withEffect">
                                  <p:stCondLst>
                                    <p:cond delay="292"/>
                                  </p:stCondLst>
                                  <p:childTnLst>
                                    <p:set>
                                      <p:cBhvr>
                                        <p:cTn id="194" dur="1" fill="hold">
                                          <p:stCondLst>
                                            <p:cond delay="0"/>
                                          </p:stCondLst>
                                        </p:cTn>
                                        <p:tgtEl>
                                          <p:spTgt spid="56"/>
                                        </p:tgtEl>
                                        <p:attrNameLst>
                                          <p:attrName>style.visibility</p:attrName>
                                        </p:attrNameLst>
                                      </p:cBhvr>
                                      <p:to>
                                        <p:strVal val="visible"/>
                                      </p:to>
                                    </p:set>
                                  </p:childTnLst>
                                </p:cTn>
                              </p:par>
                              <p:par>
                                <p:cTn id="195" presetID="1" presetClass="exit" presetSubtype="0" fill="hold" grpId="1" nodeType="withEffect">
                                  <p:stCondLst>
                                    <p:cond delay="292"/>
                                  </p:stCondLst>
                                  <p:childTnLst>
                                    <p:set>
                                      <p:cBhvr>
                                        <p:cTn id="196" dur="1" fill="hold">
                                          <p:stCondLst>
                                            <p:cond delay="0"/>
                                          </p:stCondLst>
                                        </p:cTn>
                                        <p:tgtEl>
                                          <p:spTgt spid="55"/>
                                        </p:tgtEl>
                                        <p:attrNameLst>
                                          <p:attrName>style.visibility</p:attrName>
                                        </p:attrNameLst>
                                      </p:cBhvr>
                                      <p:to>
                                        <p:strVal val="hidden"/>
                                      </p:to>
                                    </p:set>
                                  </p:childTnLst>
                                </p:cTn>
                              </p:par>
                              <p:par>
                                <p:cTn id="197" presetID="1" presetClass="entr" presetSubtype="0" fill="hold" grpId="0" nodeType="withEffect">
                                  <p:stCondLst>
                                    <p:cond delay="333"/>
                                  </p:stCondLst>
                                  <p:childTnLst>
                                    <p:set>
                                      <p:cBhvr>
                                        <p:cTn id="198" dur="1" fill="hold">
                                          <p:stCondLst>
                                            <p:cond delay="0"/>
                                          </p:stCondLst>
                                        </p:cTn>
                                        <p:tgtEl>
                                          <p:spTgt spid="57"/>
                                        </p:tgtEl>
                                        <p:attrNameLst>
                                          <p:attrName>style.visibility</p:attrName>
                                        </p:attrNameLst>
                                      </p:cBhvr>
                                      <p:to>
                                        <p:strVal val="visible"/>
                                      </p:to>
                                    </p:set>
                                  </p:childTnLst>
                                </p:cTn>
                              </p:par>
                              <p:par>
                                <p:cTn id="199" presetID="1" presetClass="exit" presetSubtype="0" fill="hold" grpId="1" nodeType="withEffect">
                                  <p:stCondLst>
                                    <p:cond delay="333"/>
                                  </p:stCondLst>
                                  <p:childTnLst>
                                    <p:set>
                                      <p:cBhvr>
                                        <p:cTn id="200" dur="1" fill="hold">
                                          <p:stCondLst>
                                            <p:cond delay="0"/>
                                          </p:stCondLst>
                                        </p:cTn>
                                        <p:tgtEl>
                                          <p:spTgt spid="56"/>
                                        </p:tgtEl>
                                        <p:attrNameLst>
                                          <p:attrName>style.visibility</p:attrName>
                                        </p:attrNameLst>
                                      </p:cBhvr>
                                      <p:to>
                                        <p:strVal val="hidden"/>
                                      </p:to>
                                    </p:set>
                                  </p:childTnLst>
                                </p:cTn>
                              </p:par>
                              <p:par>
                                <p:cTn id="201" presetID="1" presetClass="entr" presetSubtype="0" fill="hold" grpId="0" nodeType="withEffect">
                                  <p:stCondLst>
                                    <p:cond delay="375"/>
                                  </p:stCondLst>
                                  <p:childTnLst>
                                    <p:set>
                                      <p:cBhvr>
                                        <p:cTn id="202" dur="1" fill="hold">
                                          <p:stCondLst>
                                            <p:cond delay="0"/>
                                          </p:stCondLst>
                                        </p:cTn>
                                        <p:tgtEl>
                                          <p:spTgt spid="58"/>
                                        </p:tgtEl>
                                        <p:attrNameLst>
                                          <p:attrName>style.visibility</p:attrName>
                                        </p:attrNameLst>
                                      </p:cBhvr>
                                      <p:to>
                                        <p:strVal val="visible"/>
                                      </p:to>
                                    </p:set>
                                  </p:childTnLst>
                                </p:cTn>
                              </p:par>
                              <p:par>
                                <p:cTn id="203" presetID="1" presetClass="exit" presetSubtype="0" fill="hold" grpId="1" nodeType="withEffect">
                                  <p:stCondLst>
                                    <p:cond delay="375"/>
                                  </p:stCondLst>
                                  <p:childTnLst>
                                    <p:set>
                                      <p:cBhvr>
                                        <p:cTn id="204" dur="1" fill="hold">
                                          <p:stCondLst>
                                            <p:cond delay="0"/>
                                          </p:stCondLst>
                                        </p:cTn>
                                        <p:tgtEl>
                                          <p:spTgt spid="57"/>
                                        </p:tgtEl>
                                        <p:attrNameLst>
                                          <p:attrName>style.visibility</p:attrName>
                                        </p:attrNameLst>
                                      </p:cBhvr>
                                      <p:to>
                                        <p:strVal val="hidden"/>
                                      </p:to>
                                    </p:set>
                                  </p:childTnLst>
                                </p:cTn>
                              </p:par>
                              <p:par>
                                <p:cTn id="205" presetID="1" presetClass="entr" presetSubtype="0" fill="hold" grpId="0" nodeType="withEffect">
                                  <p:stCondLst>
                                    <p:cond delay="417"/>
                                  </p:stCondLst>
                                  <p:childTnLst>
                                    <p:set>
                                      <p:cBhvr>
                                        <p:cTn id="206" dur="1" fill="hold">
                                          <p:stCondLst>
                                            <p:cond delay="0"/>
                                          </p:stCondLst>
                                        </p:cTn>
                                        <p:tgtEl>
                                          <p:spTgt spid="59"/>
                                        </p:tgtEl>
                                        <p:attrNameLst>
                                          <p:attrName>style.visibility</p:attrName>
                                        </p:attrNameLst>
                                      </p:cBhvr>
                                      <p:to>
                                        <p:strVal val="visible"/>
                                      </p:to>
                                    </p:set>
                                  </p:childTnLst>
                                </p:cTn>
                              </p:par>
                              <p:par>
                                <p:cTn id="207" presetID="1" presetClass="exit" presetSubtype="0" fill="hold" grpId="1" nodeType="withEffect">
                                  <p:stCondLst>
                                    <p:cond delay="417"/>
                                  </p:stCondLst>
                                  <p:childTnLst>
                                    <p:set>
                                      <p:cBhvr>
                                        <p:cTn id="208" dur="1" fill="hold">
                                          <p:stCondLst>
                                            <p:cond delay="0"/>
                                          </p:stCondLst>
                                        </p:cTn>
                                        <p:tgtEl>
                                          <p:spTgt spid="58"/>
                                        </p:tgtEl>
                                        <p:attrNameLst>
                                          <p:attrName>style.visibility</p:attrName>
                                        </p:attrNameLst>
                                      </p:cBhvr>
                                      <p:to>
                                        <p:strVal val="hidden"/>
                                      </p:to>
                                    </p:set>
                                  </p:childTnLst>
                                </p:cTn>
                              </p:par>
                              <p:par>
                                <p:cTn id="209" presetID="1" presetClass="entr" presetSubtype="0" fill="hold" grpId="0" nodeType="withEffect">
                                  <p:stCondLst>
                                    <p:cond delay="458"/>
                                  </p:stCondLst>
                                  <p:childTnLst>
                                    <p:set>
                                      <p:cBhvr>
                                        <p:cTn id="210" dur="1" fill="hold">
                                          <p:stCondLst>
                                            <p:cond delay="0"/>
                                          </p:stCondLst>
                                        </p:cTn>
                                        <p:tgtEl>
                                          <p:spTgt spid="60"/>
                                        </p:tgtEl>
                                        <p:attrNameLst>
                                          <p:attrName>style.visibility</p:attrName>
                                        </p:attrNameLst>
                                      </p:cBhvr>
                                      <p:to>
                                        <p:strVal val="visible"/>
                                      </p:to>
                                    </p:set>
                                  </p:childTnLst>
                                </p:cTn>
                              </p:par>
                              <p:par>
                                <p:cTn id="211" presetID="1" presetClass="exit" presetSubtype="0" fill="hold" grpId="1" nodeType="withEffect">
                                  <p:stCondLst>
                                    <p:cond delay="458"/>
                                  </p:stCondLst>
                                  <p:childTnLst>
                                    <p:set>
                                      <p:cBhvr>
                                        <p:cTn id="212" dur="1" fill="hold">
                                          <p:stCondLst>
                                            <p:cond delay="0"/>
                                          </p:stCondLst>
                                        </p:cTn>
                                        <p:tgtEl>
                                          <p:spTgt spid="59"/>
                                        </p:tgtEl>
                                        <p:attrNameLst>
                                          <p:attrName>style.visibility</p:attrName>
                                        </p:attrNameLst>
                                      </p:cBhvr>
                                      <p:to>
                                        <p:strVal val="hidden"/>
                                      </p:to>
                                    </p:set>
                                  </p:childTnLst>
                                </p:cTn>
                              </p:par>
                              <p:par>
                                <p:cTn id="213" presetID="1" presetClass="entr" presetSubtype="0" fill="hold" grpId="0" nodeType="withEffect">
                                  <p:stCondLst>
                                    <p:cond delay="500"/>
                                  </p:stCondLst>
                                  <p:childTnLst>
                                    <p:set>
                                      <p:cBhvr>
                                        <p:cTn id="214" dur="1" fill="hold">
                                          <p:stCondLst>
                                            <p:cond delay="0"/>
                                          </p:stCondLst>
                                        </p:cTn>
                                        <p:tgtEl>
                                          <p:spTgt spid="61"/>
                                        </p:tgtEl>
                                        <p:attrNameLst>
                                          <p:attrName>style.visibility</p:attrName>
                                        </p:attrNameLst>
                                      </p:cBhvr>
                                      <p:to>
                                        <p:strVal val="visible"/>
                                      </p:to>
                                    </p:set>
                                  </p:childTnLst>
                                </p:cTn>
                              </p:par>
                              <p:par>
                                <p:cTn id="215" presetID="1" presetClass="exit" presetSubtype="0" fill="hold" grpId="1" nodeType="withEffect">
                                  <p:stCondLst>
                                    <p:cond delay="500"/>
                                  </p:stCondLst>
                                  <p:childTnLst>
                                    <p:set>
                                      <p:cBhvr>
                                        <p:cTn id="216"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3" grpId="0"/>
      <p:bldP spid="14" grpId="0"/>
      <p:bldP spid="14"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0" grpId="0"/>
      <p:bldP spid="60" grpId="1"/>
      <p:bldP spid="61" grpId="0"/>
    </p:bldLst>
  </p:timing>
</p:sld>
</file>

<file path=ppt/slides/slide81.xml><?xml version="1.0" encoding="utf-8"?>
<p:sld xmlns:a="http://schemas.openxmlformats.org/drawingml/2006/main" xmlns:r="http://schemas.openxmlformats.org/officeDocument/2006/relationships" xmlns:p="http://schemas.openxmlformats.org/presentationml/2006/main">
  <p:cSld name="PPSlideMulti_201801031417257160_f51c3a1">
    <p:spTree>
      <p:nvGrpSpPr>
        <p:cNvPr id="1" name=""/>
        <p:cNvGrpSpPr/>
        <p:nvPr/>
      </p:nvGrpSpPr>
      <p:grpSpPr>
        <a:xfrm>
          <a:off x="0" y="0"/>
          <a:ext cx="0" cy="0"/>
          <a:chOff x="0" y="0"/>
          <a:chExt cx="0" cy="0"/>
        </a:xfrm>
      </p:grpSpPr>
      <p:sp>
        <p:nvSpPr>
          <p:cNvPr id="12" name="Title 1"/>
          <p:cNvSpPr>
            <a:spLocks noGrp="1"/>
          </p:cNvSpPr>
          <p:nvPr>
            <p:ph type="title"/>
          </p:nvPr>
        </p:nvSpPr>
        <p:spPr>
          <a:xfrm>
            <a:off x="442600" y="0"/>
            <a:ext cx="11115675" cy="1325563"/>
          </a:xfrm>
        </p:spPr>
        <p:txBody>
          <a:bodyPr/>
          <a:lstStyle/>
          <a:p>
            <a:r>
              <a:rPr lang="en-SG" dirty="0"/>
              <a:t>Evaluation : Fidelity of Complex Topologies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83" y="2098111"/>
            <a:ext cx="1865589" cy="75994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839" y="2142976"/>
            <a:ext cx="1913645" cy="71508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600" y="3318035"/>
            <a:ext cx="1267618" cy="12409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5487" y="3595195"/>
            <a:ext cx="1040348" cy="717163"/>
          </a:xfrm>
          <a:prstGeom prst="rect">
            <a:avLst/>
          </a:prstGeom>
        </p:spPr>
      </p:pic>
      <p:sp>
        <p:nvSpPr>
          <p:cNvPr id="6" name="TextBox 5"/>
          <p:cNvSpPr txBox="1"/>
          <p:nvPr/>
        </p:nvSpPr>
        <p:spPr>
          <a:xfrm>
            <a:off x="537883" y="2858060"/>
            <a:ext cx="1252264" cy="230832"/>
          </a:xfrm>
          <a:prstGeom prst="rect">
            <a:avLst/>
          </a:prstGeom>
          <a:noFill/>
        </p:spPr>
        <p:txBody>
          <a:bodyPr wrap="square" rtlCol="0">
            <a:spAutoFit/>
          </a:bodyPr>
          <a:lstStyle/>
          <a:p>
            <a:r>
              <a:rPr lang="en-US" sz="900" dirty="0"/>
              <a:t>Single-Rooted Tree</a:t>
            </a:r>
          </a:p>
        </p:txBody>
      </p:sp>
      <p:sp>
        <p:nvSpPr>
          <p:cNvPr id="10" name="TextBox 9"/>
          <p:cNvSpPr txBox="1"/>
          <p:nvPr/>
        </p:nvSpPr>
        <p:spPr>
          <a:xfrm>
            <a:off x="2805953" y="2847076"/>
            <a:ext cx="909345" cy="230832"/>
          </a:xfrm>
          <a:prstGeom prst="rect">
            <a:avLst/>
          </a:prstGeom>
          <a:noFill/>
        </p:spPr>
        <p:txBody>
          <a:bodyPr wrap="square" rtlCol="0">
            <a:spAutoFit/>
          </a:bodyPr>
          <a:lstStyle/>
          <a:p>
            <a:r>
              <a:rPr lang="en-US" sz="900" dirty="0"/>
              <a:t>Fat Tree</a:t>
            </a:r>
          </a:p>
        </p:txBody>
      </p:sp>
      <p:sp>
        <p:nvSpPr>
          <p:cNvPr id="11" name="TextBox 10"/>
          <p:cNvSpPr txBox="1"/>
          <p:nvPr/>
        </p:nvSpPr>
        <p:spPr>
          <a:xfrm>
            <a:off x="750605" y="4558935"/>
            <a:ext cx="1149911" cy="230832"/>
          </a:xfrm>
          <a:prstGeom prst="rect">
            <a:avLst/>
          </a:prstGeom>
          <a:noFill/>
        </p:spPr>
        <p:txBody>
          <a:bodyPr wrap="square" rtlCol="0">
            <a:spAutoFit/>
          </a:bodyPr>
          <a:lstStyle/>
          <a:p>
            <a:r>
              <a:rPr lang="en-US" sz="900" dirty="0"/>
              <a:t>Jellyfish</a:t>
            </a:r>
          </a:p>
        </p:txBody>
      </p:sp>
      <p:sp>
        <p:nvSpPr>
          <p:cNvPr id="13" name="TextBox 12"/>
          <p:cNvSpPr txBox="1"/>
          <p:nvPr/>
        </p:nvSpPr>
        <p:spPr>
          <a:xfrm>
            <a:off x="2871636" y="4558935"/>
            <a:ext cx="1170848" cy="230832"/>
          </a:xfrm>
          <a:prstGeom prst="rect">
            <a:avLst/>
          </a:prstGeom>
          <a:noFill/>
        </p:spPr>
        <p:txBody>
          <a:bodyPr wrap="square" rtlCol="0">
            <a:spAutoFit/>
          </a:bodyPr>
          <a:lstStyle/>
          <a:p>
            <a:r>
              <a:rPr lang="en-US" sz="900" dirty="0"/>
              <a:t>Star</a:t>
            </a:r>
          </a:p>
        </p:txBody>
      </p:sp>
      <p:pic>
        <p:nvPicPr>
          <p:cNvPr id="7" name="Picture 6"/>
          <p:cNvPicPr>
            <a:picLocks noChangeAspect="1"/>
          </p:cNvPicPr>
          <p:nvPr/>
        </p:nvPicPr>
        <p:blipFill rotWithShape="1">
          <a:blip r:embed="rId7"/>
          <a:srcRect b="1552"/>
          <a:stretch/>
        </p:blipFill>
        <p:spPr>
          <a:xfrm>
            <a:off x="4282949" y="1394359"/>
            <a:ext cx="7371291" cy="4333341"/>
          </a:xfrm>
          <a:prstGeom prst="rect">
            <a:avLst/>
          </a:prstGeom>
        </p:spPr>
      </p:pic>
    </p:spTree>
    <p:extLst>
      <p:ext uri="{BB962C8B-B14F-4D97-AF65-F5344CB8AC3E}">
        <p14:creationId xmlns:p14="http://schemas.microsoft.com/office/powerpoint/2010/main" val="172700283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name="PPSlideAnimated201801031417255650">
    <p:spTree>
      <p:nvGrpSpPr>
        <p:cNvPr id="1" name=""/>
        <p:cNvGrpSpPr/>
        <p:nvPr/>
      </p:nvGrpSpPr>
      <p:grpSpPr>
        <a:xfrm>
          <a:off x="0" y="0"/>
          <a:ext cx="0" cy="0"/>
          <a:chOff x="0" y="0"/>
          <a:chExt cx="0" cy="0"/>
        </a:xfrm>
      </p:grpSpPr>
      <p:sp>
        <p:nvSpPr>
          <p:cNvPr id="12" name="Title 1"/>
          <p:cNvSpPr>
            <a:spLocks noGrp="1"/>
          </p:cNvSpPr>
          <p:nvPr>
            <p:ph type="title"/>
          </p:nvPr>
        </p:nvSpPr>
        <p:spPr>
          <a:xfrm>
            <a:off x="442600" y="0"/>
            <a:ext cx="11115675" cy="1325563"/>
          </a:xfrm>
        </p:spPr>
        <p:txBody>
          <a:bodyPr/>
          <a:lstStyle/>
          <a:p>
            <a:r>
              <a:rPr lang="en-SG" dirty="0"/>
              <a:t>Evaluation : Fidelity of Complex Topologies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83" y="2098111"/>
            <a:ext cx="1865589" cy="75994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839" y="2142976"/>
            <a:ext cx="1913645" cy="71508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600" y="3318035"/>
            <a:ext cx="1267618" cy="12409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5487" y="3595195"/>
            <a:ext cx="1040348" cy="717163"/>
          </a:xfrm>
          <a:prstGeom prst="rect">
            <a:avLst/>
          </a:prstGeom>
        </p:spPr>
      </p:pic>
      <p:sp>
        <p:nvSpPr>
          <p:cNvPr id="6" name="TextBox 5"/>
          <p:cNvSpPr txBox="1"/>
          <p:nvPr/>
        </p:nvSpPr>
        <p:spPr>
          <a:xfrm>
            <a:off x="537883" y="2858060"/>
            <a:ext cx="1252264" cy="230832"/>
          </a:xfrm>
          <a:prstGeom prst="rect">
            <a:avLst/>
          </a:prstGeom>
          <a:noFill/>
        </p:spPr>
        <p:txBody>
          <a:bodyPr wrap="square" rtlCol="0">
            <a:spAutoFit/>
          </a:bodyPr>
          <a:lstStyle/>
          <a:p>
            <a:r>
              <a:rPr lang="en-US" sz="900" dirty="0"/>
              <a:t>Single-Rooted Tree</a:t>
            </a:r>
          </a:p>
        </p:txBody>
      </p:sp>
      <p:sp>
        <p:nvSpPr>
          <p:cNvPr id="10" name="TextBox 9"/>
          <p:cNvSpPr txBox="1"/>
          <p:nvPr/>
        </p:nvSpPr>
        <p:spPr>
          <a:xfrm>
            <a:off x="2805953" y="2847076"/>
            <a:ext cx="909345" cy="230832"/>
          </a:xfrm>
          <a:prstGeom prst="rect">
            <a:avLst/>
          </a:prstGeom>
          <a:noFill/>
        </p:spPr>
        <p:txBody>
          <a:bodyPr wrap="square" rtlCol="0">
            <a:spAutoFit/>
          </a:bodyPr>
          <a:lstStyle/>
          <a:p>
            <a:r>
              <a:rPr lang="en-US" sz="900" dirty="0"/>
              <a:t>Fat Tree</a:t>
            </a:r>
          </a:p>
        </p:txBody>
      </p:sp>
      <p:sp>
        <p:nvSpPr>
          <p:cNvPr id="11" name="TextBox 10"/>
          <p:cNvSpPr txBox="1"/>
          <p:nvPr/>
        </p:nvSpPr>
        <p:spPr>
          <a:xfrm>
            <a:off x="750605" y="4558935"/>
            <a:ext cx="1149911" cy="230832"/>
          </a:xfrm>
          <a:prstGeom prst="rect">
            <a:avLst/>
          </a:prstGeom>
          <a:noFill/>
        </p:spPr>
        <p:txBody>
          <a:bodyPr wrap="square" rtlCol="0">
            <a:spAutoFit/>
          </a:bodyPr>
          <a:lstStyle/>
          <a:p>
            <a:r>
              <a:rPr lang="en-US" sz="900" dirty="0"/>
              <a:t>Jellyfish</a:t>
            </a:r>
          </a:p>
        </p:txBody>
      </p:sp>
      <p:sp>
        <p:nvSpPr>
          <p:cNvPr id="13" name="TextBox 12"/>
          <p:cNvSpPr txBox="1"/>
          <p:nvPr/>
        </p:nvSpPr>
        <p:spPr>
          <a:xfrm>
            <a:off x="2871636" y="4558935"/>
            <a:ext cx="1170848" cy="230832"/>
          </a:xfrm>
          <a:prstGeom prst="rect">
            <a:avLst/>
          </a:prstGeom>
          <a:noFill/>
        </p:spPr>
        <p:txBody>
          <a:bodyPr wrap="square" rtlCol="0">
            <a:spAutoFit/>
          </a:bodyPr>
          <a:lstStyle/>
          <a:p>
            <a:r>
              <a:rPr lang="en-US" sz="900" dirty="0"/>
              <a:t>Star</a:t>
            </a:r>
          </a:p>
        </p:txBody>
      </p:sp>
      <p:pic>
        <p:nvPicPr>
          <p:cNvPr id="7" name="Picture 6"/>
          <p:cNvPicPr>
            <a:picLocks noChangeAspect="1"/>
          </p:cNvPicPr>
          <p:nvPr/>
        </p:nvPicPr>
        <p:blipFill rotWithShape="1">
          <a:blip r:embed="rId6"/>
          <a:srcRect b="1552"/>
          <a:stretch/>
        </p:blipFill>
        <p:spPr>
          <a:xfrm>
            <a:off x="4282949" y="1394359"/>
            <a:ext cx="7371291" cy="4333341"/>
          </a:xfrm>
          <a:prstGeom prst="rect">
            <a:avLst/>
          </a:prstGeom>
        </p:spPr>
      </p:pic>
      <p:pic>
        <p:nvPicPr>
          <p:cNvPr id="8" name="PPTIndicator201801031417257250"/>
          <p:cNvPicPr>
            <a:picLocks/>
          </p:cNvPicPr>
          <p:nvPr/>
        </p:nvPicPr>
        <p:blipFill>
          <a:blip r:embed="rId7">
            <a:extLst>
              <a:ext uri="{28A0092B-C50C-407E-A947-70E740481C1C}">
                <a14:useLocalDpi xmlns:a14="http://schemas.microsoft.com/office/drawing/2010/main" val="0"/>
              </a:ext>
            </a:extLst>
          </a:blip>
          <a:stretch>
            <a:fillRect/>
          </a:stretch>
        </p:blipFill>
        <p:spPr>
          <a:xfrm>
            <a:off x="10668000" y="0"/>
            <a:ext cx="1524000" cy="1066800"/>
          </a:xfrm>
          <a:prstGeom prst="rect">
            <a:avLst/>
          </a:prstGeom>
        </p:spPr>
      </p:pic>
    </p:spTree>
    <p:extLst>
      <p:ext uri="{BB962C8B-B14F-4D97-AF65-F5344CB8AC3E}">
        <p14:creationId xmlns:p14="http://schemas.microsoft.com/office/powerpoint/2010/main" val="177873661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0" presetClass="exit" presetSubtype="0" fill="hold" nodeType="with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42" presetClass="path" presetSubtype="0" fill="hold" nodeType="withEffect">
                                  <p:stCondLst>
                                    <p:cond delay="0"/>
                                  </p:stCondLst>
                                  <p:childTnLst>
                                    <p:animMotion origin="layout" path="M 0 0 C -0.07923295 0.06816361 -0.07923295 0.06816361 -0.1584659 0.1363272 E" pathEditMode="relative" ptsTypes="">
                                      <p:cBhvr>
                                        <p:cTn id="22" dur="500" fill="hold"/>
                                        <p:tgtEl>
                                          <p:spTgt spid="3"/>
                                        </p:tgtEl>
                                        <p:attrNameLst>
                                          <p:attrName>ppt_x</p:attrName>
                                          <p:attrName>ppt_y</p:attrName>
                                        </p:attrNameLst>
                                      </p:cBhvr>
                                    </p:animMotion>
                                  </p:childTnLst>
                                </p:cTn>
                              </p:par>
                              <p:par>
                                <p:cTn id="23" presetID="42" presetClass="path" presetSubtype="0" fill="hold" nodeType="withEffect">
                                  <p:stCondLst>
                                    <p:cond delay="0"/>
                                  </p:stCondLst>
                                  <p:childTnLst>
                                    <p:animMotion origin="layout" path="M 0 0 C 0.08849287 -0.05584304 0.08849287 -0.05584304 0.1769857 -0.1116861 E" pathEditMode="relative" ptsTypes="">
                                      <p:cBhvr>
                                        <p:cTn id="24" dur="500" fill="hold"/>
                                        <p:tgtEl>
                                          <p:spTgt spid="4"/>
                                        </p:tgtEl>
                                        <p:attrNameLst>
                                          <p:attrName>ppt_x</p:attrName>
                                          <p:attrName>ppt_y</p:attrName>
                                        </p:attrNameLst>
                                      </p:cBhvr>
                                    </p:animMotion>
                                  </p:childTnLst>
                                </p:cTn>
                              </p:par>
                              <p:par>
                                <p:cTn id="25" presetID="42" presetClass="path" presetSubtype="0" fill="hold" grpId="0" nodeType="withEffect">
                                  <p:stCondLst>
                                    <p:cond delay="0"/>
                                  </p:stCondLst>
                                  <p:childTnLst>
                                    <p:animMotion origin="layout" path="M 0 0 C -0.08089841 0.06896441 -0.08089841 0.06896441 -0.1617968 0.1379288 E" pathEditMode="relative" ptsTypes="">
                                      <p:cBhvr>
                                        <p:cTn id="26" dur="500" fill="hold"/>
                                        <p:tgtEl>
                                          <p:spTgt spid="10"/>
                                        </p:tgtEl>
                                        <p:attrNameLst>
                                          <p:attrName>ppt_x</p:attrName>
                                          <p:attrName>ppt_y</p:attrName>
                                        </p:attrNameLst>
                                      </p:cBhvr>
                                    </p:animMotion>
                                  </p:childTnLst>
                                </p:cTn>
                              </p:par>
                              <p:par>
                                <p:cTn id="27" presetID="42" presetClass="path" presetSubtype="0" fill="hold" grpId="0" nodeType="withEffect">
                                  <p:stCondLst>
                                    <p:cond delay="0"/>
                                  </p:stCondLst>
                                  <p:childTnLst>
                                    <p:animMotion origin="layout" path="M 0 0 C 0.09094496 -0.05584301 0.09094496 -0.05584301 0.1818899 -0.111686 E" pathEditMode="relative" ptsTypes="">
                                      <p:cBhvr>
                                        <p:cTn id="28" dur="5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p:cSld name="PPSlideEnd_201801031417257160_a3c0e30">
    <p:spTree>
      <p:nvGrpSpPr>
        <p:cNvPr id="1" name=""/>
        <p:cNvGrpSpPr/>
        <p:nvPr/>
      </p:nvGrpSpPr>
      <p:grpSpPr>
        <a:xfrm>
          <a:off x="0" y="0"/>
          <a:ext cx="0" cy="0"/>
          <a:chOff x="0" y="0"/>
          <a:chExt cx="0" cy="0"/>
        </a:xfrm>
      </p:grpSpPr>
      <p:sp>
        <p:nvSpPr>
          <p:cNvPr id="12" name="Title 1"/>
          <p:cNvSpPr>
            <a:spLocks noGrp="1"/>
          </p:cNvSpPr>
          <p:nvPr>
            <p:ph type="title"/>
          </p:nvPr>
        </p:nvSpPr>
        <p:spPr>
          <a:xfrm>
            <a:off x="442600" y="0"/>
            <a:ext cx="11115675" cy="1325563"/>
          </a:xfrm>
        </p:spPr>
        <p:txBody>
          <a:bodyPr/>
          <a:lstStyle/>
          <a:p>
            <a:r>
              <a:rPr lang="en-SG" dirty="0"/>
              <a:t>Evaluation : Fidelity of Complex Topologies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23" y="3077908"/>
            <a:ext cx="1913645" cy="71508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0410" y="2552092"/>
            <a:ext cx="1267618" cy="1240900"/>
          </a:xfrm>
          <a:prstGeom prst="rect">
            <a:avLst/>
          </a:prstGeom>
        </p:spPr>
      </p:pic>
      <p:sp>
        <p:nvSpPr>
          <p:cNvPr id="10" name="TextBox 9"/>
          <p:cNvSpPr txBox="1"/>
          <p:nvPr/>
        </p:nvSpPr>
        <p:spPr>
          <a:xfrm>
            <a:off x="833326" y="3792992"/>
            <a:ext cx="909345" cy="230832"/>
          </a:xfrm>
          <a:prstGeom prst="rect">
            <a:avLst/>
          </a:prstGeom>
          <a:noFill/>
        </p:spPr>
        <p:txBody>
          <a:bodyPr wrap="square" rtlCol="0">
            <a:spAutoFit/>
          </a:bodyPr>
          <a:lstStyle/>
          <a:p>
            <a:r>
              <a:rPr lang="en-US" sz="900" dirty="0"/>
              <a:t>Fat Tree</a:t>
            </a:r>
          </a:p>
        </p:txBody>
      </p:sp>
      <p:sp>
        <p:nvSpPr>
          <p:cNvPr id="11" name="TextBox 10"/>
          <p:cNvSpPr txBox="1"/>
          <p:nvPr/>
        </p:nvSpPr>
        <p:spPr>
          <a:xfrm>
            <a:off x="2968207" y="3792992"/>
            <a:ext cx="1149911" cy="230832"/>
          </a:xfrm>
          <a:prstGeom prst="rect">
            <a:avLst/>
          </a:prstGeom>
          <a:noFill/>
        </p:spPr>
        <p:txBody>
          <a:bodyPr wrap="square" rtlCol="0">
            <a:spAutoFit/>
          </a:bodyPr>
          <a:lstStyle/>
          <a:p>
            <a:r>
              <a:rPr lang="en-US" sz="900" dirty="0"/>
              <a:t>Jellyfish</a:t>
            </a:r>
          </a:p>
        </p:txBody>
      </p:sp>
      <p:pic>
        <p:nvPicPr>
          <p:cNvPr id="14" name="Picture 6"/>
          <p:cNvPicPr>
            <a:picLocks noChangeAspect="1"/>
          </p:cNvPicPr>
          <p:nvPr/>
        </p:nvPicPr>
        <p:blipFill rotWithShape="1">
          <a:blip r:embed="rId5"/>
          <a:srcRect b="1552"/>
          <a:stretch/>
        </p:blipFill>
        <p:spPr>
          <a:xfrm>
            <a:off x="4282949" y="1394359"/>
            <a:ext cx="7371291" cy="4333341"/>
          </a:xfrm>
          <a:prstGeom prst="rect">
            <a:avLst/>
          </a:prstGeom>
        </p:spPr>
      </p:pic>
      <p:sp>
        <p:nvSpPr>
          <p:cNvPr id="2" name="TextBox 1">
            <a:extLst>
              <a:ext uri="{FF2B5EF4-FFF2-40B4-BE49-F238E27FC236}">
                <a16:creationId xmlns:a16="http://schemas.microsoft.com/office/drawing/2014/main" xmlns="" id="{F17896D4-F05B-4A4D-B4D4-43E7DA39CBC4}"/>
              </a:ext>
            </a:extLst>
          </p:cNvPr>
          <p:cNvSpPr txBox="1"/>
          <p:nvPr/>
        </p:nvSpPr>
        <p:spPr>
          <a:xfrm>
            <a:off x="7968594" y="4251693"/>
            <a:ext cx="710451" cy="369332"/>
          </a:xfrm>
          <a:prstGeom prst="rect">
            <a:avLst/>
          </a:prstGeom>
          <a:noFill/>
        </p:spPr>
        <p:txBody>
          <a:bodyPr wrap="none" rtlCol="0">
            <a:spAutoFit/>
          </a:bodyPr>
          <a:lstStyle/>
          <a:p>
            <a:r>
              <a:rPr lang="en-US" dirty="0"/>
              <a:t>28.02</a:t>
            </a:r>
          </a:p>
        </p:txBody>
      </p:sp>
      <p:sp>
        <p:nvSpPr>
          <p:cNvPr id="9" name="TextBox 8">
            <a:extLst>
              <a:ext uri="{FF2B5EF4-FFF2-40B4-BE49-F238E27FC236}">
                <a16:creationId xmlns:a16="http://schemas.microsoft.com/office/drawing/2014/main" xmlns="" id="{B02EDFCF-3E21-49A8-AF34-1730C02830E8}"/>
              </a:ext>
            </a:extLst>
          </p:cNvPr>
          <p:cNvSpPr txBox="1"/>
          <p:nvPr/>
        </p:nvSpPr>
        <p:spPr>
          <a:xfrm>
            <a:off x="9228346" y="4251693"/>
            <a:ext cx="710451" cy="369332"/>
          </a:xfrm>
          <a:prstGeom prst="rect">
            <a:avLst/>
          </a:prstGeom>
          <a:noFill/>
        </p:spPr>
        <p:txBody>
          <a:bodyPr wrap="none" rtlCol="0">
            <a:spAutoFit/>
          </a:bodyPr>
          <a:lstStyle/>
          <a:p>
            <a:r>
              <a:rPr lang="en-US" dirty="0"/>
              <a:t>26.32</a:t>
            </a:r>
          </a:p>
        </p:txBody>
      </p:sp>
      <p:sp>
        <p:nvSpPr>
          <p:cNvPr id="5" name="Right Brace 4">
            <a:extLst>
              <a:ext uri="{FF2B5EF4-FFF2-40B4-BE49-F238E27FC236}">
                <a16:creationId xmlns:a16="http://schemas.microsoft.com/office/drawing/2014/main" xmlns="" id="{75C53BF9-20EF-4419-882A-A7AA18203216}"/>
              </a:ext>
            </a:extLst>
          </p:cNvPr>
          <p:cNvSpPr/>
          <p:nvPr/>
        </p:nvSpPr>
        <p:spPr>
          <a:xfrm rot="16200000">
            <a:off x="8469018" y="2493492"/>
            <a:ext cx="363697" cy="1721796"/>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xmlns="" id="{B7C45CC8-EBB6-4838-AC31-F37E3F72F79C}"/>
              </a:ext>
            </a:extLst>
          </p:cNvPr>
          <p:cNvSpPr txBox="1"/>
          <p:nvPr/>
        </p:nvSpPr>
        <p:spPr>
          <a:xfrm>
            <a:off x="8036754" y="2491649"/>
            <a:ext cx="1284582" cy="646331"/>
          </a:xfrm>
          <a:prstGeom prst="rect">
            <a:avLst/>
          </a:prstGeom>
          <a:noFill/>
        </p:spPr>
        <p:txBody>
          <a:bodyPr wrap="none" rtlCol="0">
            <a:spAutoFit/>
          </a:bodyPr>
          <a:lstStyle/>
          <a:p>
            <a:r>
              <a:rPr lang="en-US" dirty="0"/>
              <a:t>   Jellyfish </a:t>
            </a:r>
          </a:p>
          <a:p>
            <a:r>
              <a:rPr lang="en-US" dirty="0"/>
              <a:t>7-8% Lower</a:t>
            </a:r>
          </a:p>
        </p:txBody>
      </p:sp>
      <p:sp>
        <p:nvSpPr>
          <p:cNvPr id="7" name="TextBox 6">
            <a:extLst>
              <a:ext uri="{FF2B5EF4-FFF2-40B4-BE49-F238E27FC236}">
                <a16:creationId xmlns:a16="http://schemas.microsoft.com/office/drawing/2014/main" xmlns="" id="{F266A278-FBB0-4A87-B19D-03261E78779D}"/>
              </a:ext>
            </a:extLst>
          </p:cNvPr>
          <p:cNvSpPr txBox="1"/>
          <p:nvPr/>
        </p:nvSpPr>
        <p:spPr>
          <a:xfrm>
            <a:off x="1166498" y="4092577"/>
            <a:ext cx="2484911" cy="646331"/>
          </a:xfrm>
          <a:prstGeom prst="rect">
            <a:avLst/>
          </a:prstGeom>
          <a:noFill/>
        </p:spPr>
        <p:txBody>
          <a:bodyPr wrap="none" rtlCol="0">
            <a:spAutoFit/>
          </a:bodyPr>
          <a:lstStyle/>
          <a:p>
            <a:r>
              <a:rPr lang="en-US" dirty="0"/>
              <a:t>Low Intra-pod locality</a:t>
            </a:r>
          </a:p>
          <a:p>
            <a:r>
              <a:rPr lang="en-US" dirty="0"/>
              <a:t>Heavy cross rack traffic!!</a:t>
            </a:r>
          </a:p>
        </p:txBody>
      </p:sp>
    </p:spTree>
    <p:extLst>
      <p:ext uri="{BB962C8B-B14F-4D97-AF65-F5344CB8AC3E}">
        <p14:creationId xmlns:p14="http://schemas.microsoft.com/office/powerpoint/2010/main" val="262117817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42600" y="0"/>
            <a:ext cx="11115675" cy="1325563"/>
          </a:xfrm>
        </p:spPr>
        <p:txBody>
          <a:bodyPr/>
          <a:lstStyle/>
          <a:p>
            <a:r>
              <a:rPr lang="en-SG" dirty="0"/>
              <a:t>Evaluation : Fidelity of Complex Topologies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23" y="3077908"/>
            <a:ext cx="1913645" cy="71508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0410" y="2552092"/>
            <a:ext cx="1267618" cy="1240900"/>
          </a:xfrm>
          <a:prstGeom prst="rect">
            <a:avLst/>
          </a:prstGeom>
        </p:spPr>
      </p:pic>
      <p:sp>
        <p:nvSpPr>
          <p:cNvPr id="10" name="TextBox 9"/>
          <p:cNvSpPr txBox="1"/>
          <p:nvPr/>
        </p:nvSpPr>
        <p:spPr>
          <a:xfrm>
            <a:off x="833326" y="3792992"/>
            <a:ext cx="909345" cy="230832"/>
          </a:xfrm>
          <a:prstGeom prst="rect">
            <a:avLst/>
          </a:prstGeom>
          <a:noFill/>
        </p:spPr>
        <p:txBody>
          <a:bodyPr wrap="square" rtlCol="0">
            <a:spAutoFit/>
          </a:bodyPr>
          <a:lstStyle/>
          <a:p>
            <a:r>
              <a:rPr lang="en-US" sz="900" dirty="0"/>
              <a:t>Fat Tree</a:t>
            </a:r>
          </a:p>
        </p:txBody>
      </p:sp>
      <p:sp>
        <p:nvSpPr>
          <p:cNvPr id="11" name="TextBox 10"/>
          <p:cNvSpPr txBox="1"/>
          <p:nvPr/>
        </p:nvSpPr>
        <p:spPr>
          <a:xfrm>
            <a:off x="2968207" y="3792992"/>
            <a:ext cx="1149911" cy="230832"/>
          </a:xfrm>
          <a:prstGeom prst="rect">
            <a:avLst/>
          </a:prstGeom>
          <a:noFill/>
        </p:spPr>
        <p:txBody>
          <a:bodyPr wrap="square" rtlCol="0">
            <a:spAutoFit/>
          </a:bodyPr>
          <a:lstStyle/>
          <a:p>
            <a:r>
              <a:rPr lang="en-US" sz="900" dirty="0"/>
              <a:t>Jellyfish</a:t>
            </a:r>
          </a:p>
        </p:txBody>
      </p:sp>
      <p:pic>
        <p:nvPicPr>
          <p:cNvPr id="2" name="Picture 1"/>
          <p:cNvPicPr>
            <a:picLocks noChangeAspect="1"/>
          </p:cNvPicPr>
          <p:nvPr/>
        </p:nvPicPr>
        <p:blipFill>
          <a:blip r:embed="rId5"/>
          <a:stretch>
            <a:fillRect/>
          </a:stretch>
        </p:blipFill>
        <p:spPr>
          <a:xfrm>
            <a:off x="4632689" y="1393444"/>
            <a:ext cx="7186382" cy="4334256"/>
          </a:xfrm>
          <a:prstGeom prst="rect">
            <a:avLst/>
          </a:prstGeom>
        </p:spPr>
      </p:pic>
      <p:sp>
        <p:nvSpPr>
          <p:cNvPr id="8" name="TextBox 1">
            <a:extLst>
              <a:ext uri="{FF2B5EF4-FFF2-40B4-BE49-F238E27FC236}">
                <a16:creationId xmlns:a16="http://schemas.microsoft.com/office/drawing/2014/main" xmlns="" id="{7923C576-EB3E-4C03-A9A0-AE480D1FB84F}"/>
              </a:ext>
            </a:extLst>
          </p:cNvPr>
          <p:cNvSpPr txBox="1"/>
          <p:nvPr/>
        </p:nvSpPr>
        <p:spPr>
          <a:xfrm>
            <a:off x="8425794" y="2189945"/>
            <a:ext cx="710451" cy="369332"/>
          </a:xfrm>
          <a:prstGeom prst="rect">
            <a:avLst/>
          </a:prstGeom>
          <a:noFill/>
        </p:spPr>
        <p:txBody>
          <a:bodyPr wrap="none" rtlCol="0">
            <a:spAutoFit/>
          </a:bodyPr>
          <a:lstStyle/>
          <a:p>
            <a:r>
              <a:rPr lang="en-US" dirty="0"/>
              <a:t>19.06</a:t>
            </a:r>
          </a:p>
        </p:txBody>
      </p:sp>
      <p:sp>
        <p:nvSpPr>
          <p:cNvPr id="9" name="TextBox 1">
            <a:extLst>
              <a:ext uri="{FF2B5EF4-FFF2-40B4-BE49-F238E27FC236}">
                <a16:creationId xmlns:a16="http://schemas.microsoft.com/office/drawing/2014/main" xmlns="" id="{5EF07A55-A1EE-46C6-BD58-FDC6FA9347A6}"/>
              </a:ext>
            </a:extLst>
          </p:cNvPr>
          <p:cNvSpPr txBox="1"/>
          <p:nvPr/>
        </p:nvSpPr>
        <p:spPr>
          <a:xfrm>
            <a:off x="7050951" y="2189945"/>
            <a:ext cx="827471" cy="369332"/>
          </a:xfrm>
          <a:prstGeom prst="rect">
            <a:avLst/>
          </a:prstGeom>
          <a:noFill/>
        </p:spPr>
        <p:txBody>
          <a:bodyPr wrap="none" rtlCol="0">
            <a:spAutoFit/>
          </a:bodyPr>
          <a:lstStyle/>
          <a:p>
            <a:r>
              <a:rPr lang="en-US" dirty="0"/>
              <a:t>17.647</a:t>
            </a:r>
          </a:p>
        </p:txBody>
      </p:sp>
      <p:sp>
        <p:nvSpPr>
          <p:cNvPr id="13" name="TextBox 6">
            <a:extLst>
              <a:ext uri="{FF2B5EF4-FFF2-40B4-BE49-F238E27FC236}">
                <a16:creationId xmlns:a16="http://schemas.microsoft.com/office/drawing/2014/main" xmlns="" id="{AC8DECAF-1E1B-4570-A1BA-B0BDD0CC5E99}"/>
              </a:ext>
            </a:extLst>
          </p:cNvPr>
          <p:cNvSpPr txBox="1"/>
          <p:nvPr/>
        </p:nvSpPr>
        <p:spPr>
          <a:xfrm>
            <a:off x="1287998" y="4092577"/>
            <a:ext cx="2337819" cy="646331"/>
          </a:xfrm>
          <a:prstGeom prst="rect">
            <a:avLst/>
          </a:prstGeom>
          <a:noFill/>
        </p:spPr>
        <p:txBody>
          <a:bodyPr wrap="none" rtlCol="0">
            <a:spAutoFit/>
          </a:bodyPr>
          <a:lstStyle/>
          <a:p>
            <a:r>
              <a:rPr lang="en-US" dirty="0" smtClean="0"/>
              <a:t>High </a:t>
            </a:r>
            <a:r>
              <a:rPr lang="en-US" dirty="0"/>
              <a:t>Intra-pod locality</a:t>
            </a:r>
          </a:p>
          <a:p>
            <a:r>
              <a:rPr lang="en-US" dirty="0"/>
              <a:t>Low cross rack traffic!!</a:t>
            </a:r>
          </a:p>
        </p:txBody>
      </p:sp>
      <p:sp>
        <p:nvSpPr>
          <p:cNvPr id="14" name="TextBox 5">
            <a:extLst>
              <a:ext uri="{FF2B5EF4-FFF2-40B4-BE49-F238E27FC236}">
                <a16:creationId xmlns:a16="http://schemas.microsoft.com/office/drawing/2014/main" xmlns="" id="{149547AA-2B2C-4137-9404-77AA1531912D}"/>
              </a:ext>
            </a:extLst>
          </p:cNvPr>
          <p:cNvSpPr txBox="1"/>
          <p:nvPr/>
        </p:nvSpPr>
        <p:spPr>
          <a:xfrm>
            <a:off x="7992983" y="2627158"/>
            <a:ext cx="1143262" cy="646331"/>
          </a:xfrm>
          <a:prstGeom prst="rect">
            <a:avLst/>
          </a:prstGeom>
          <a:noFill/>
        </p:spPr>
        <p:txBody>
          <a:bodyPr wrap="none" rtlCol="0">
            <a:spAutoFit/>
          </a:bodyPr>
          <a:lstStyle/>
          <a:p>
            <a:r>
              <a:rPr lang="en-US" dirty="0"/>
              <a:t>   Jellyfish </a:t>
            </a:r>
          </a:p>
          <a:p>
            <a:r>
              <a:rPr lang="en-US" dirty="0"/>
              <a:t>8% Higher</a:t>
            </a:r>
          </a:p>
        </p:txBody>
      </p:sp>
      <p:sp>
        <p:nvSpPr>
          <p:cNvPr id="5" name="TextBox 4">
            <a:extLst>
              <a:ext uri="{FF2B5EF4-FFF2-40B4-BE49-F238E27FC236}">
                <a16:creationId xmlns:a16="http://schemas.microsoft.com/office/drawing/2014/main" xmlns="" id="{9585388C-0C63-4C70-BA5C-8DAC3C2AA5E4}"/>
              </a:ext>
            </a:extLst>
          </p:cNvPr>
          <p:cNvSpPr txBox="1"/>
          <p:nvPr/>
        </p:nvSpPr>
        <p:spPr>
          <a:xfrm>
            <a:off x="0" y="6260421"/>
            <a:ext cx="12192000" cy="646331"/>
          </a:xfrm>
          <a:prstGeom prst="rect">
            <a:avLst/>
          </a:prstGeom>
          <a:noFill/>
        </p:spPr>
        <p:txBody>
          <a:bodyPr wrap="square" rtlCol="0">
            <a:spAutoFit/>
          </a:bodyPr>
          <a:lstStyle/>
          <a:p>
            <a:r>
              <a:rPr lang="en-US" b="1" dirty="0"/>
              <a:t>Take-away:</a:t>
            </a:r>
            <a:r>
              <a:rPr lang="en-US" dirty="0"/>
              <a:t>  BNV emulates the intrinsic characteristics of the topologies, otherwise observed with  heavy wiring &amp; building costs </a:t>
            </a:r>
          </a:p>
          <a:p>
            <a:endParaRPr lang="en-US" dirty="0"/>
          </a:p>
        </p:txBody>
      </p:sp>
      <p:sp>
        <p:nvSpPr>
          <p:cNvPr id="6" name="TextBox 5">
            <a:extLst>
              <a:ext uri="{FF2B5EF4-FFF2-40B4-BE49-F238E27FC236}">
                <a16:creationId xmlns:a16="http://schemas.microsoft.com/office/drawing/2014/main" xmlns="" id="{DB111FE2-CF88-46AD-98B4-1E97BB3B7CDE}"/>
              </a:ext>
            </a:extLst>
          </p:cNvPr>
          <p:cNvSpPr txBox="1"/>
          <p:nvPr/>
        </p:nvSpPr>
        <p:spPr>
          <a:xfrm>
            <a:off x="2797564" y="5887188"/>
            <a:ext cx="6596871" cy="369332"/>
          </a:xfrm>
          <a:prstGeom prst="rect">
            <a:avLst/>
          </a:prstGeom>
          <a:noFill/>
        </p:spPr>
        <p:txBody>
          <a:bodyPr wrap="none" rtlCol="0">
            <a:spAutoFit/>
          </a:bodyPr>
          <a:lstStyle/>
          <a:p>
            <a:r>
              <a:rPr lang="en-US" dirty="0"/>
              <a:t>This observation is backed by Tale of Two Topologies [SIGCOMM ’17]</a:t>
            </a:r>
          </a:p>
        </p:txBody>
      </p:sp>
    </p:spTree>
    <p:extLst>
      <p:ext uri="{BB962C8B-B14F-4D97-AF65-F5344CB8AC3E}">
        <p14:creationId xmlns:p14="http://schemas.microsoft.com/office/powerpoint/2010/main" val="196536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896" r="1488"/>
          <a:stretch/>
        </p:blipFill>
        <p:spPr>
          <a:xfrm>
            <a:off x="5679257" y="1325561"/>
            <a:ext cx="5166361" cy="5532437"/>
          </a:xfrm>
          <a:prstGeom prst="rect">
            <a:avLst/>
          </a:prstGeom>
        </p:spPr>
      </p:pic>
      <p:sp>
        <p:nvSpPr>
          <p:cNvPr id="12" name="Title 1"/>
          <p:cNvSpPr>
            <a:spLocks noGrp="1"/>
          </p:cNvSpPr>
          <p:nvPr>
            <p:ph type="title"/>
          </p:nvPr>
        </p:nvSpPr>
        <p:spPr>
          <a:xfrm>
            <a:off x="442600" y="0"/>
            <a:ext cx="11115675" cy="1325563"/>
          </a:xfrm>
        </p:spPr>
        <p:txBody>
          <a:bodyPr/>
          <a:lstStyle/>
          <a:p>
            <a:r>
              <a:rPr lang="en-SG" dirty="0"/>
              <a:t>Evaluation : Isolation of multiple tenants</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896" r="39497"/>
          <a:stretch/>
        </p:blipFill>
        <p:spPr>
          <a:xfrm>
            <a:off x="5684519" y="1325563"/>
            <a:ext cx="3154681" cy="5532437"/>
          </a:xfrm>
          <a:prstGeom prst="rect">
            <a:avLst/>
          </a:prstGeom>
        </p:spPr>
      </p:pic>
      <p:pic>
        <p:nvPicPr>
          <p:cNvPr id="16"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4162" y="3161017"/>
            <a:ext cx="1267618" cy="1240900"/>
          </a:xfrm>
          <a:prstGeom prst="rect">
            <a:avLst/>
          </a:prstGeom>
        </p:spPr>
      </p:pic>
      <p:sp>
        <p:nvSpPr>
          <p:cNvPr id="17" name="TextBox 9"/>
          <p:cNvSpPr txBox="1"/>
          <p:nvPr/>
        </p:nvSpPr>
        <p:spPr>
          <a:xfrm>
            <a:off x="4235079" y="2439767"/>
            <a:ext cx="909345" cy="230832"/>
          </a:xfrm>
          <a:prstGeom prst="rect">
            <a:avLst/>
          </a:prstGeom>
          <a:noFill/>
        </p:spPr>
        <p:txBody>
          <a:bodyPr wrap="square" rtlCol="0">
            <a:spAutoFit/>
          </a:bodyPr>
          <a:lstStyle/>
          <a:p>
            <a:r>
              <a:rPr lang="en-US" sz="900" dirty="0"/>
              <a:t>Fat Tree</a:t>
            </a:r>
          </a:p>
        </p:txBody>
      </p:sp>
      <p:sp>
        <p:nvSpPr>
          <p:cNvPr id="18" name="TextBox 10"/>
          <p:cNvSpPr txBox="1"/>
          <p:nvPr/>
        </p:nvSpPr>
        <p:spPr>
          <a:xfrm>
            <a:off x="4288238" y="4406783"/>
            <a:ext cx="1149911" cy="230832"/>
          </a:xfrm>
          <a:prstGeom prst="rect">
            <a:avLst/>
          </a:prstGeom>
          <a:noFill/>
        </p:spPr>
        <p:txBody>
          <a:bodyPr wrap="square" rtlCol="0">
            <a:spAutoFit/>
          </a:bodyPr>
          <a:lstStyle/>
          <a:p>
            <a:r>
              <a:rPr lang="en-US" sz="900" dirty="0"/>
              <a:t>Jellyfish</a:t>
            </a:r>
          </a:p>
        </p:txBody>
      </p:sp>
      <p:pic>
        <p:nvPicPr>
          <p:cNvPr id="19"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4504" y="1727148"/>
            <a:ext cx="1913645" cy="715084"/>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683498" flipH="1">
            <a:off x="4012059" y="5074442"/>
            <a:ext cx="1091824" cy="1004887"/>
          </a:xfrm>
          <a:prstGeom prst="rect">
            <a:avLst/>
          </a:prstGeom>
        </p:spPr>
      </p:pic>
      <p:sp>
        <p:nvSpPr>
          <p:cNvPr id="20" name="TextBox 10"/>
          <p:cNvSpPr txBox="1"/>
          <p:nvPr/>
        </p:nvSpPr>
        <p:spPr>
          <a:xfrm>
            <a:off x="3789272" y="6135636"/>
            <a:ext cx="1699159" cy="230832"/>
          </a:xfrm>
          <a:prstGeom prst="rect">
            <a:avLst/>
          </a:prstGeom>
          <a:noFill/>
        </p:spPr>
        <p:txBody>
          <a:bodyPr wrap="square" rtlCol="0">
            <a:spAutoFit/>
          </a:bodyPr>
          <a:lstStyle/>
          <a:p>
            <a:r>
              <a:rPr lang="en-US" sz="900" dirty="0"/>
              <a:t>Random (Rest of the nodes)</a:t>
            </a:r>
          </a:p>
        </p:txBody>
      </p:sp>
      <p:sp>
        <p:nvSpPr>
          <p:cNvPr id="10" name="TextBox 4">
            <a:extLst>
              <a:ext uri="{FF2B5EF4-FFF2-40B4-BE49-F238E27FC236}">
                <a16:creationId xmlns:a16="http://schemas.microsoft.com/office/drawing/2014/main" xmlns="" id="{8FC89DDA-825C-4369-A3E4-36E213528BD7}"/>
              </a:ext>
            </a:extLst>
          </p:cNvPr>
          <p:cNvSpPr txBox="1"/>
          <p:nvPr/>
        </p:nvSpPr>
        <p:spPr>
          <a:xfrm>
            <a:off x="204717" y="3161017"/>
            <a:ext cx="3112680" cy="1200329"/>
          </a:xfrm>
          <a:prstGeom prst="rect">
            <a:avLst/>
          </a:prstGeom>
          <a:noFill/>
        </p:spPr>
        <p:txBody>
          <a:bodyPr wrap="square" rtlCol="0">
            <a:spAutoFit/>
          </a:bodyPr>
          <a:lstStyle/>
          <a:p>
            <a:r>
              <a:rPr lang="en-US" b="1" dirty="0"/>
              <a:t>Take-away:</a:t>
            </a:r>
            <a:r>
              <a:rPr lang="en-US" dirty="0"/>
              <a:t>  BNV can support multiple arbitrary tenants providing isolated &amp; repeatable environments.</a:t>
            </a:r>
          </a:p>
        </p:txBody>
      </p:sp>
      <p:sp>
        <p:nvSpPr>
          <p:cNvPr id="2" name="Oval 1"/>
          <p:cNvSpPr/>
          <p:nvPr/>
        </p:nvSpPr>
        <p:spPr>
          <a:xfrm>
            <a:off x="4652963" y="5991225"/>
            <a:ext cx="180975" cy="1444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319983" y="4976291"/>
            <a:ext cx="180975" cy="1444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896" r="52453"/>
          <a:stretch/>
        </p:blipFill>
        <p:spPr>
          <a:xfrm>
            <a:off x="5684519" y="1325562"/>
            <a:ext cx="2469019" cy="5532437"/>
          </a:xfrm>
          <a:prstGeom prst="rect">
            <a:avLst/>
          </a:prstGeom>
        </p:spPr>
      </p:pic>
    </p:spTree>
    <p:extLst>
      <p:ext uri="{BB962C8B-B14F-4D97-AF65-F5344CB8AC3E}">
        <p14:creationId xmlns:p14="http://schemas.microsoft.com/office/powerpoint/2010/main" val="312969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42600" y="0"/>
            <a:ext cx="11115675" cy="1325563"/>
          </a:xfrm>
        </p:spPr>
        <p:txBody>
          <a:bodyPr/>
          <a:lstStyle/>
          <a:p>
            <a:r>
              <a:rPr lang="en-SG" dirty="0"/>
              <a:t>Evaluation : Scale of Topologies</a:t>
            </a:r>
          </a:p>
        </p:txBody>
      </p:sp>
      <p:pic>
        <p:nvPicPr>
          <p:cNvPr id="2" name="Picture 1"/>
          <p:cNvPicPr>
            <a:picLocks noChangeAspect="1"/>
          </p:cNvPicPr>
          <p:nvPr/>
        </p:nvPicPr>
        <p:blipFill rotWithShape="1">
          <a:blip r:embed="rId3"/>
          <a:srcRect b="152"/>
          <a:stretch/>
        </p:blipFill>
        <p:spPr>
          <a:xfrm>
            <a:off x="1766047" y="2115671"/>
            <a:ext cx="8961146" cy="3737442"/>
          </a:xfrm>
          <a:prstGeom prst="rect">
            <a:avLst/>
          </a:prstGeom>
        </p:spPr>
      </p:pic>
    </p:spTree>
    <p:extLst>
      <p:ext uri="{BB962C8B-B14F-4D97-AF65-F5344CB8AC3E}">
        <p14:creationId xmlns:p14="http://schemas.microsoft.com/office/powerpoint/2010/main" val="304888138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42600" y="0"/>
            <a:ext cx="11115675" cy="1325563"/>
          </a:xfrm>
        </p:spPr>
        <p:txBody>
          <a:bodyPr/>
          <a:lstStyle/>
          <a:p>
            <a:r>
              <a:rPr lang="en-SG" dirty="0"/>
              <a:t>Evaluation : Scale of Topologies</a:t>
            </a:r>
          </a:p>
        </p:txBody>
      </p:sp>
      <p:pic>
        <p:nvPicPr>
          <p:cNvPr id="3" name="Picture 2"/>
          <p:cNvPicPr>
            <a:picLocks noChangeAspect="1"/>
          </p:cNvPicPr>
          <p:nvPr/>
        </p:nvPicPr>
        <p:blipFill>
          <a:blip r:embed="rId3"/>
          <a:stretch>
            <a:fillRect/>
          </a:stretch>
        </p:blipFill>
        <p:spPr>
          <a:xfrm>
            <a:off x="4666832" y="1434353"/>
            <a:ext cx="7148143" cy="4334256"/>
          </a:xfrm>
          <a:prstGeom prst="rect">
            <a:avLst/>
          </a:prstGeom>
        </p:spPr>
      </p:pic>
      <p:pic>
        <p:nvPicPr>
          <p:cNvPr id="1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129" y="2904564"/>
            <a:ext cx="3241192" cy="1211157"/>
          </a:xfrm>
          <a:prstGeom prst="rect">
            <a:avLst/>
          </a:prstGeom>
        </p:spPr>
      </p:pic>
    </p:spTree>
    <p:extLst>
      <p:ext uri="{BB962C8B-B14F-4D97-AF65-F5344CB8AC3E}">
        <p14:creationId xmlns:p14="http://schemas.microsoft.com/office/powerpoint/2010/main" val="25861481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42600" y="0"/>
            <a:ext cx="11115675" cy="1325563"/>
          </a:xfrm>
        </p:spPr>
        <p:txBody>
          <a:bodyPr/>
          <a:lstStyle/>
          <a:p>
            <a:r>
              <a:rPr lang="en-SG" dirty="0"/>
              <a:t>Evaluation : Scale of Topologies</a:t>
            </a:r>
          </a:p>
        </p:txBody>
      </p:sp>
      <p:pic>
        <p:nvPicPr>
          <p:cNvPr id="3" name="Picture 2"/>
          <p:cNvPicPr>
            <a:picLocks noChangeAspect="1"/>
          </p:cNvPicPr>
          <p:nvPr/>
        </p:nvPicPr>
        <p:blipFill>
          <a:blip r:embed="rId3"/>
          <a:stretch>
            <a:fillRect/>
          </a:stretch>
        </p:blipFill>
        <p:spPr>
          <a:xfrm>
            <a:off x="4666832" y="1434353"/>
            <a:ext cx="7148143" cy="4334256"/>
          </a:xfrm>
          <a:prstGeom prst="rect">
            <a:avLst/>
          </a:prstGeom>
        </p:spPr>
      </p:pic>
      <p:pic>
        <p:nvPicPr>
          <p:cNvPr id="2" name="Picture 1"/>
          <p:cNvPicPr>
            <a:picLocks noChangeAspect="1"/>
          </p:cNvPicPr>
          <p:nvPr/>
        </p:nvPicPr>
        <p:blipFill>
          <a:blip r:embed="rId4"/>
          <a:stretch>
            <a:fillRect/>
          </a:stretch>
        </p:blipFill>
        <p:spPr>
          <a:xfrm>
            <a:off x="4673358" y="1434353"/>
            <a:ext cx="7141617" cy="4334256"/>
          </a:xfrm>
          <a:prstGeom prst="rect">
            <a:avLst/>
          </a:prstGeom>
        </p:spPr>
      </p:pic>
      <p:pic>
        <p:nvPicPr>
          <p:cNvPr id="7"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85" y="2324100"/>
            <a:ext cx="2535841" cy="2482393"/>
          </a:xfrm>
          <a:prstGeom prst="rect">
            <a:avLst/>
          </a:prstGeom>
        </p:spPr>
      </p:pic>
    </p:spTree>
    <p:extLst>
      <p:ext uri="{BB962C8B-B14F-4D97-AF65-F5344CB8AC3E}">
        <p14:creationId xmlns:p14="http://schemas.microsoft.com/office/powerpoint/2010/main" val="60501876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442600" y="0"/>
            <a:ext cx="11115675" cy="1325563"/>
          </a:xfrm>
        </p:spPr>
        <p:txBody>
          <a:bodyPr/>
          <a:lstStyle/>
          <a:p>
            <a:r>
              <a:rPr lang="en-SG" dirty="0"/>
              <a:t>Evaluation : Scale of Topologies</a:t>
            </a:r>
          </a:p>
        </p:txBody>
      </p:sp>
      <p:pic>
        <p:nvPicPr>
          <p:cNvPr id="4" name="Picture 3"/>
          <p:cNvPicPr>
            <a:picLocks noChangeAspect="1"/>
          </p:cNvPicPr>
          <p:nvPr/>
        </p:nvPicPr>
        <p:blipFill>
          <a:blip r:embed="rId3"/>
          <a:stretch>
            <a:fillRect/>
          </a:stretch>
        </p:blipFill>
        <p:spPr>
          <a:xfrm>
            <a:off x="442600" y="2466974"/>
            <a:ext cx="1481338" cy="885825"/>
          </a:xfrm>
          <a:prstGeom prst="rect">
            <a:avLst/>
          </a:prstGeom>
        </p:spPr>
      </p:pic>
      <p:pic>
        <p:nvPicPr>
          <p:cNvPr id="5" name="Picture 4"/>
          <p:cNvPicPr>
            <a:picLocks noChangeAspect="1"/>
          </p:cNvPicPr>
          <p:nvPr/>
        </p:nvPicPr>
        <p:blipFill>
          <a:blip r:embed="rId4"/>
          <a:stretch>
            <a:fillRect/>
          </a:stretch>
        </p:blipFill>
        <p:spPr>
          <a:xfrm>
            <a:off x="2582447" y="2456473"/>
            <a:ext cx="1460628" cy="900112"/>
          </a:xfrm>
          <a:prstGeom prst="rect">
            <a:avLst/>
          </a:prstGeom>
        </p:spPr>
      </p:pic>
      <p:pic>
        <p:nvPicPr>
          <p:cNvPr id="8" name="Picture 7"/>
          <p:cNvPicPr>
            <a:picLocks noChangeAspect="1"/>
          </p:cNvPicPr>
          <p:nvPr/>
        </p:nvPicPr>
        <p:blipFill>
          <a:blip r:embed="rId5"/>
          <a:stretch>
            <a:fillRect/>
          </a:stretch>
        </p:blipFill>
        <p:spPr>
          <a:xfrm>
            <a:off x="1348079" y="2696606"/>
            <a:ext cx="1456226" cy="904875"/>
          </a:xfrm>
          <a:prstGeom prst="rect">
            <a:avLst/>
          </a:prstGeom>
        </p:spPr>
      </p:pic>
      <p:pic>
        <p:nvPicPr>
          <p:cNvPr id="9" name="Picture 8"/>
          <p:cNvPicPr>
            <a:picLocks noChangeAspect="1"/>
          </p:cNvPicPr>
          <p:nvPr/>
        </p:nvPicPr>
        <p:blipFill>
          <a:blip r:embed="rId6"/>
          <a:stretch>
            <a:fillRect/>
          </a:stretch>
        </p:blipFill>
        <p:spPr>
          <a:xfrm>
            <a:off x="442600" y="3521624"/>
            <a:ext cx="1703196" cy="1053546"/>
          </a:xfrm>
          <a:prstGeom prst="rect">
            <a:avLst/>
          </a:prstGeom>
        </p:spPr>
      </p:pic>
      <p:pic>
        <p:nvPicPr>
          <p:cNvPr id="10" name="Picture 9"/>
          <p:cNvPicPr>
            <a:picLocks noChangeAspect="1"/>
          </p:cNvPicPr>
          <p:nvPr/>
        </p:nvPicPr>
        <p:blipFill>
          <a:blip r:embed="rId7"/>
          <a:stretch>
            <a:fillRect/>
          </a:stretch>
        </p:blipFill>
        <p:spPr>
          <a:xfrm>
            <a:off x="2613372" y="3579808"/>
            <a:ext cx="1598187" cy="995362"/>
          </a:xfrm>
          <a:prstGeom prst="rect">
            <a:avLst/>
          </a:prstGeom>
        </p:spPr>
      </p:pic>
      <p:pic>
        <p:nvPicPr>
          <p:cNvPr id="11" name="Picture 10"/>
          <p:cNvPicPr>
            <a:picLocks noChangeAspect="1"/>
          </p:cNvPicPr>
          <p:nvPr/>
        </p:nvPicPr>
        <p:blipFill>
          <a:blip r:embed="rId8"/>
          <a:stretch>
            <a:fillRect/>
          </a:stretch>
        </p:blipFill>
        <p:spPr>
          <a:xfrm>
            <a:off x="1842587" y="3336376"/>
            <a:ext cx="1541569" cy="962512"/>
          </a:xfrm>
          <a:prstGeom prst="rect">
            <a:avLst/>
          </a:prstGeom>
        </p:spPr>
      </p:pic>
      <p:pic>
        <p:nvPicPr>
          <p:cNvPr id="13" name="Picture 12">
            <a:extLst>
              <a:ext uri="{FF2B5EF4-FFF2-40B4-BE49-F238E27FC236}">
                <a16:creationId xmlns:a16="http://schemas.microsoft.com/office/drawing/2014/main" xmlns="" id="{FC78AD5F-F1A3-4510-BE2A-E78448415D5B}"/>
              </a:ext>
            </a:extLst>
          </p:cNvPr>
          <p:cNvPicPr>
            <a:picLocks noChangeAspect="1"/>
          </p:cNvPicPr>
          <p:nvPr/>
        </p:nvPicPr>
        <p:blipFill>
          <a:blip r:embed="rId9"/>
          <a:stretch>
            <a:fillRect/>
          </a:stretch>
        </p:blipFill>
        <p:spPr>
          <a:xfrm>
            <a:off x="4629613" y="1434353"/>
            <a:ext cx="7185362" cy="4334256"/>
          </a:xfrm>
          <a:prstGeom prst="rect">
            <a:avLst/>
          </a:prstGeom>
        </p:spPr>
      </p:pic>
      <p:sp>
        <p:nvSpPr>
          <p:cNvPr id="14" name="TextBox 4">
            <a:extLst>
              <a:ext uri="{FF2B5EF4-FFF2-40B4-BE49-F238E27FC236}">
                <a16:creationId xmlns:a16="http://schemas.microsoft.com/office/drawing/2014/main" xmlns="" id="{F779BD04-C61B-4833-AB15-469C237DA575}"/>
              </a:ext>
            </a:extLst>
          </p:cNvPr>
          <p:cNvSpPr txBox="1"/>
          <p:nvPr/>
        </p:nvSpPr>
        <p:spPr>
          <a:xfrm>
            <a:off x="0" y="5952968"/>
            <a:ext cx="12192000" cy="1200329"/>
          </a:xfrm>
          <a:prstGeom prst="rect">
            <a:avLst/>
          </a:prstGeom>
          <a:noFill/>
        </p:spPr>
        <p:txBody>
          <a:bodyPr wrap="square" rtlCol="0">
            <a:spAutoFit/>
          </a:bodyPr>
          <a:lstStyle/>
          <a:p>
            <a:pPr algn="ctr"/>
            <a:r>
              <a:rPr lang="en-US" sz="2400" b="1" dirty="0"/>
              <a:t>Take-away:</a:t>
            </a:r>
            <a:r>
              <a:rPr lang="en-US" sz="2400" dirty="0"/>
              <a:t>  Addition of loopback links increases the scalability significantly.</a:t>
            </a:r>
          </a:p>
          <a:p>
            <a:pPr algn="ctr"/>
            <a:r>
              <a:rPr lang="en-US" sz="2400" dirty="0"/>
              <a:t>Can emulate topologies with 130 switches and 300 links with just 5 </a:t>
            </a:r>
            <a:r>
              <a:rPr lang="en-US" sz="2400" dirty="0" err="1"/>
              <a:t>ToR</a:t>
            </a:r>
            <a:r>
              <a:rPr lang="en-US" sz="2400" dirty="0"/>
              <a:t> switches</a:t>
            </a:r>
          </a:p>
          <a:p>
            <a:pPr algn="ctr"/>
            <a:endParaRPr lang="en-US" sz="2400" dirty="0"/>
          </a:p>
        </p:txBody>
      </p:sp>
      <p:sp>
        <p:nvSpPr>
          <p:cNvPr id="2" name="TextBox 1"/>
          <p:cNvSpPr txBox="1"/>
          <p:nvPr/>
        </p:nvSpPr>
        <p:spPr>
          <a:xfrm>
            <a:off x="859419" y="4735837"/>
            <a:ext cx="2992614" cy="369332"/>
          </a:xfrm>
          <a:prstGeom prst="rect">
            <a:avLst/>
          </a:prstGeom>
          <a:noFill/>
        </p:spPr>
        <p:txBody>
          <a:bodyPr wrap="none" rtlCol="0">
            <a:spAutoFit/>
          </a:bodyPr>
          <a:lstStyle/>
          <a:p>
            <a:r>
              <a:rPr lang="en-US" dirty="0" smtClean="0"/>
              <a:t>Internet Topology Zoo dataset</a:t>
            </a:r>
            <a:endParaRPr lang="en-US" dirty="0"/>
          </a:p>
        </p:txBody>
      </p:sp>
    </p:spTree>
    <p:extLst>
      <p:ext uri="{BB962C8B-B14F-4D97-AF65-F5344CB8AC3E}">
        <p14:creationId xmlns:p14="http://schemas.microsoft.com/office/powerpoint/2010/main" val="371404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A7EDCF-A74B-478E-B281-73E4DA053E1C}"/>
              </a:ext>
            </a:extLst>
          </p:cNvPr>
          <p:cNvSpPr>
            <a:spLocks noGrp="1"/>
          </p:cNvSpPr>
          <p:nvPr>
            <p:ph type="title"/>
          </p:nvPr>
        </p:nvSpPr>
        <p:spPr/>
        <p:txBody>
          <a:bodyPr/>
          <a:lstStyle/>
          <a:p>
            <a:r>
              <a:rPr lang="en-US" dirty="0"/>
              <a:t>Placement of Rules at Ingress</a:t>
            </a:r>
          </a:p>
        </p:txBody>
      </p:sp>
      <p:grpSp>
        <p:nvGrpSpPr>
          <p:cNvPr id="40" name="Group 39">
            <a:extLst>
              <a:ext uri="{FF2B5EF4-FFF2-40B4-BE49-F238E27FC236}">
                <a16:creationId xmlns:a16="http://schemas.microsoft.com/office/drawing/2014/main" xmlns="" id="{2ACCB646-63DB-4560-8EBD-6D93DE487DA1}"/>
              </a:ext>
            </a:extLst>
          </p:cNvPr>
          <p:cNvGrpSpPr/>
          <p:nvPr/>
        </p:nvGrpSpPr>
        <p:grpSpPr>
          <a:xfrm>
            <a:off x="5244289" y="2098414"/>
            <a:ext cx="6947710" cy="3177048"/>
            <a:chOff x="18009" y="316964"/>
            <a:chExt cx="12604542" cy="5774044"/>
          </a:xfrm>
        </p:grpSpPr>
        <p:sp>
          <p:nvSpPr>
            <p:cNvPr id="4" name="TextBox 3">
              <a:extLst>
                <a:ext uri="{FF2B5EF4-FFF2-40B4-BE49-F238E27FC236}">
                  <a16:creationId xmlns:a16="http://schemas.microsoft.com/office/drawing/2014/main" xmlns="" id="{B614D083-55C5-48A1-BF32-111DCCF0EF73}"/>
                </a:ext>
              </a:extLst>
            </p:cNvPr>
            <p:cNvSpPr txBox="1"/>
            <p:nvPr/>
          </p:nvSpPr>
          <p:spPr>
            <a:xfrm>
              <a:off x="9021609" y="332961"/>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S6</a:t>
              </a:r>
              <a:endParaRPr lang="en-US" sz="1050" b="1" dirty="0">
                <a:latin typeface="Helvetica" panose="020B0500000000000000" pitchFamily="34" charset="0"/>
                <a:cs typeface="Andalus" panose="02020603050405020304" pitchFamily="18" charset="-78"/>
              </a:endParaRPr>
            </a:p>
          </p:txBody>
        </p:sp>
        <p:sp>
          <p:nvSpPr>
            <p:cNvPr id="5" name="TextBox 4">
              <a:extLst>
                <a:ext uri="{FF2B5EF4-FFF2-40B4-BE49-F238E27FC236}">
                  <a16:creationId xmlns:a16="http://schemas.microsoft.com/office/drawing/2014/main" xmlns="" id="{9177A824-0465-48E4-8C93-71A1A7DC0BD6}"/>
                </a:ext>
              </a:extLst>
            </p:cNvPr>
            <p:cNvSpPr txBox="1"/>
            <p:nvPr/>
          </p:nvSpPr>
          <p:spPr>
            <a:xfrm>
              <a:off x="4666825" y="316964"/>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S3</a:t>
              </a:r>
              <a:endParaRPr lang="en-US" sz="1050" b="1" dirty="0">
                <a:latin typeface="Helvetica" panose="020B0500000000000000" pitchFamily="34" charset="0"/>
                <a:cs typeface="Andalus" panose="02020603050405020304" pitchFamily="18" charset="-78"/>
              </a:endParaRPr>
            </a:p>
          </p:txBody>
        </p:sp>
        <p:grpSp>
          <p:nvGrpSpPr>
            <p:cNvPr id="6" name="Group 5">
              <a:extLst>
                <a:ext uri="{FF2B5EF4-FFF2-40B4-BE49-F238E27FC236}">
                  <a16:creationId xmlns:a16="http://schemas.microsoft.com/office/drawing/2014/main" xmlns="" id="{9A84993F-FD38-4499-93B7-3188E16592BE}"/>
                </a:ext>
              </a:extLst>
            </p:cNvPr>
            <p:cNvGrpSpPr/>
            <p:nvPr/>
          </p:nvGrpSpPr>
          <p:grpSpPr>
            <a:xfrm>
              <a:off x="18009" y="798972"/>
              <a:ext cx="12604542" cy="4322912"/>
              <a:chOff x="18007" y="798968"/>
              <a:chExt cx="12604543" cy="4322913"/>
            </a:xfrm>
          </p:grpSpPr>
          <p:cxnSp>
            <p:nvCxnSpPr>
              <p:cNvPr id="7" name="Straight Arrow Connector 6">
                <a:extLst>
                  <a:ext uri="{FF2B5EF4-FFF2-40B4-BE49-F238E27FC236}">
                    <a16:creationId xmlns:a16="http://schemas.microsoft.com/office/drawing/2014/main" xmlns="" id="{49CDF8A7-51DF-47D0-9922-A3913B87EBBE}"/>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xmlns="" id="{344431E8-1336-4C80-8287-F304B4488A89}"/>
                  </a:ext>
                </a:extLst>
              </p:cNvPr>
              <p:cNvCxnSpPr/>
              <p:nvPr/>
            </p:nvCxnSpPr>
            <p:spPr>
              <a:xfrm flipV="1">
                <a:off x="3352800" y="3694566"/>
                <a:ext cx="1069685" cy="13258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xmlns="" id="{EEBADC74-F337-4A7F-8F0E-FB7B5B43EF23}"/>
                  </a:ext>
                </a:extLst>
              </p:cNvPr>
              <p:cNvCxnSpPr/>
              <p:nvPr/>
            </p:nvCxnSpPr>
            <p:spPr>
              <a:xfrm flipV="1">
                <a:off x="3352800" y="1367764"/>
                <a:ext cx="1069685" cy="35276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xmlns="" id="{393DC49C-47FB-4C8E-A307-58495A54E365}"/>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xmlns="" id="{348F1295-332F-4BED-8BEE-819E651AB564}"/>
                  </a:ext>
                </a:extLst>
              </p:cNvPr>
              <p:cNvCxnSpPr/>
              <p:nvPr/>
            </p:nvCxnSpPr>
            <p:spPr>
              <a:xfrm flipV="1">
                <a:off x="7826732" y="1367654"/>
                <a:ext cx="919445" cy="11655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xmlns="" id="{217CBEC4-5B06-4D23-B99E-973101B0CEFA}"/>
                  </a:ext>
                </a:extLst>
              </p:cNvPr>
              <p:cNvCxnSpPr/>
              <p:nvPr/>
            </p:nvCxnSpPr>
            <p:spPr>
              <a:xfrm>
                <a:off x="7826732" y="2533175"/>
                <a:ext cx="919445" cy="11422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xmlns="" id="{DB6177E6-FF41-4512-9398-9E3BE0372A7E}"/>
                  </a:ext>
                </a:extLst>
              </p:cNvPr>
              <p:cNvCxnSpPr/>
              <p:nvPr/>
            </p:nvCxnSpPr>
            <p:spPr>
              <a:xfrm flipV="1">
                <a:off x="5827307" y="2533175"/>
                <a:ext cx="594603"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xmlns="" id="{439E0312-7AC8-4A70-968C-494D439B2EFA}"/>
                  </a:ext>
                </a:extLst>
              </p:cNvPr>
              <p:cNvSpPr txBox="1"/>
              <p:nvPr/>
            </p:nvSpPr>
            <p:spPr>
              <a:xfrm>
                <a:off x="2235613" y="1470201"/>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S1</a:t>
                </a:r>
                <a:endParaRPr lang="en-US" sz="1050" b="1" dirty="0">
                  <a:latin typeface="Helvetica" panose="020B0500000000000000" pitchFamily="34" charset="0"/>
                  <a:cs typeface="Andalus" panose="02020603050405020304" pitchFamily="18" charset="-78"/>
                </a:endParaRPr>
              </a:p>
            </p:txBody>
          </p:sp>
          <p:sp>
            <p:nvSpPr>
              <p:cNvPr id="16" name="TextBox 15">
                <a:extLst>
                  <a:ext uri="{FF2B5EF4-FFF2-40B4-BE49-F238E27FC236}">
                    <a16:creationId xmlns:a16="http://schemas.microsoft.com/office/drawing/2014/main" xmlns="" id="{AA43AECB-E49C-4880-BBEC-5665AC14678B}"/>
                  </a:ext>
                </a:extLst>
              </p:cNvPr>
              <p:cNvSpPr txBox="1"/>
              <p:nvPr/>
            </p:nvSpPr>
            <p:spPr>
              <a:xfrm>
                <a:off x="2271350" y="3885903"/>
                <a:ext cx="101324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S2</a:t>
                </a:r>
                <a:endParaRPr lang="en-US" sz="1050" b="1" dirty="0">
                  <a:latin typeface="Helvetica" panose="020B0500000000000000" pitchFamily="34" charset="0"/>
                  <a:cs typeface="Andalus" panose="02020603050405020304" pitchFamily="18" charset="-78"/>
                </a:endParaRPr>
              </a:p>
            </p:txBody>
          </p:sp>
          <p:sp>
            <p:nvSpPr>
              <p:cNvPr id="17" name="TextBox 16">
                <a:extLst>
                  <a:ext uri="{FF2B5EF4-FFF2-40B4-BE49-F238E27FC236}">
                    <a16:creationId xmlns:a16="http://schemas.microsoft.com/office/drawing/2014/main" xmlns="" id="{05A8EB3E-5535-4138-B1D9-3EC36B76423F}"/>
                  </a:ext>
                </a:extLst>
              </p:cNvPr>
              <p:cNvSpPr txBox="1"/>
              <p:nvPr/>
            </p:nvSpPr>
            <p:spPr>
              <a:xfrm>
                <a:off x="9040178" y="2558339"/>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S7</a:t>
                </a:r>
                <a:endParaRPr lang="en-US" sz="1050" b="1" dirty="0">
                  <a:latin typeface="Helvetica" panose="020B0500000000000000" pitchFamily="34" charset="0"/>
                  <a:cs typeface="Andalus" panose="02020603050405020304" pitchFamily="18" charset="-78"/>
                </a:endParaRPr>
              </a:p>
            </p:txBody>
          </p:sp>
          <p:sp>
            <p:nvSpPr>
              <p:cNvPr id="18" name="TextBox 17">
                <a:extLst>
                  <a:ext uri="{FF2B5EF4-FFF2-40B4-BE49-F238E27FC236}">
                    <a16:creationId xmlns:a16="http://schemas.microsoft.com/office/drawing/2014/main" xmlns="" id="{21663926-2774-478E-83BD-AC4B8997C32B}"/>
                  </a:ext>
                </a:extLst>
              </p:cNvPr>
              <p:cNvSpPr txBox="1"/>
              <p:nvPr/>
            </p:nvSpPr>
            <p:spPr>
              <a:xfrm>
                <a:off x="4702103" y="2626238"/>
                <a:ext cx="84685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S4</a:t>
                </a:r>
                <a:endParaRPr lang="en-US" sz="1050" b="1" dirty="0">
                  <a:latin typeface="Helvetica" panose="020B0500000000000000" pitchFamily="34" charset="0"/>
                  <a:cs typeface="Andalus" panose="02020603050405020304" pitchFamily="18" charset="-78"/>
                </a:endParaRPr>
              </a:p>
            </p:txBody>
          </p:sp>
          <p:cxnSp>
            <p:nvCxnSpPr>
              <p:cNvPr id="19" name="Straight Arrow Connector 18">
                <a:extLst>
                  <a:ext uri="{FF2B5EF4-FFF2-40B4-BE49-F238E27FC236}">
                    <a16:creationId xmlns:a16="http://schemas.microsoft.com/office/drawing/2014/main" xmlns="" id="{48BA6F14-F92E-4677-8A13-92CA5C94ACC8}"/>
                  </a:ext>
                </a:extLst>
              </p:cNvPr>
              <p:cNvCxnSpPr/>
              <p:nvPr/>
            </p:nvCxnSpPr>
            <p:spPr>
              <a:xfrm>
                <a:off x="1344207" y="2224913"/>
                <a:ext cx="603771" cy="30826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xmlns="" id="{44A22AE1-9BC6-4BFE-A00F-AACB6B43727D}"/>
                  </a:ext>
                </a:extLst>
              </p:cNvPr>
              <p:cNvCxnSpPr/>
              <p:nvPr/>
            </p:nvCxnSpPr>
            <p:spPr>
              <a:xfrm flipV="1">
                <a:off x="1344207" y="4895375"/>
                <a:ext cx="603771" cy="22650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xmlns="" id="{148D389F-BB26-4829-B9F7-34517682480B}"/>
                  </a:ext>
                </a:extLst>
              </p:cNvPr>
              <p:cNvCxnSpPr/>
              <p:nvPr/>
            </p:nvCxnSpPr>
            <p:spPr>
              <a:xfrm>
                <a:off x="10150999" y="1367654"/>
                <a:ext cx="761710" cy="85725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xmlns="" id="{DBFA69E9-ACF0-4AAF-B3F3-B4CDF509FD9F}"/>
                  </a:ext>
                </a:extLst>
              </p:cNvPr>
              <p:cNvCxnSpPr/>
              <p:nvPr/>
            </p:nvCxnSpPr>
            <p:spPr>
              <a:xfrm>
                <a:off x="10150999" y="3675381"/>
                <a:ext cx="693506" cy="116395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xmlns="" id="{C23CAA5C-5F4A-443B-BCF2-7D8A81B00F67}"/>
                  </a:ext>
                </a:extLst>
              </p:cNvPr>
              <p:cNvSpPr txBox="1"/>
              <p:nvPr/>
            </p:nvSpPr>
            <p:spPr>
              <a:xfrm flipH="1">
                <a:off x="32967" y="798968"/>
                <a:ext cx="18843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H1 (00)</a:t>
                </a:r>
                <a:endParaRPr lang="en-US" sz="1050" b="1" dirty="0">
                  <a:latin typeface="Helvetica" panose="020B0500000000000000" pitchFamily="34" charset="0"/>
                  <a:cs typeface="Andalus" panose="02020603050405020304" pitchFamily="18" charset="-78"/>
                </a:endParaRPr>
              </a:p>
            </p:txBody>
          </p:sp>
          <p:sp>
            <p:nvSpPr>
              <p:cNvPr id="24" name="TextBox 23">
                <a:extLst>
                  <a:ext uri="{FF2B5EF4-FFF2-40B4-BE49-F238E27FC236}">
                    <a16:creationId xmlns:a16="http://schemas.microsoft.com/office/drawing/2014/main" xmlns="" id="{85A4E28B-CDBB-46F4-A165-29ABD2F81866}"/>
                  </a:ext>
                </a:extLst>
              </p:cNvPr>
              <p:cNvSpPr txBox="1"/>
              <p:nvPr/>
            </p:nvSpPr>
            <p:spPr>
              <a:xfrm flipH="1">
                <a:off x="18007" y="3629505"/>
                <a:ext cx="1782616"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H2 (01)</a:t>
                </a:r>
                <a:endParaRPr lang="en-US" sz="1050" b="1" dirty="0">
                  <a:latin typeface="Helvetica" panose="020B0500000000000000" pitchFamily="34" charset="0"/>
                  <a:cs typeface="Andalus" panose="02020603050405020304" pitchFamily="18" charset="-78"/>
                </a:endParaRPr>
              </a:p>
            </p:txBody>
          </p:sp>
          <p:sp>
            <p:nvSpPr>
              <p:cNvPr id="25" name="TextBox 24">
                <a:extLst>
                  <a:ext uri="{FF2B5EF4-FFF2-40B4-BE49-F238E27FC236}">
                    <a16:creationId xmlns:a16="http://schemas.microsoft.com/office/drawing/2014/main" xmlns="" id="{5A697D37-8B5B-424F-80A5-C00B509901B9}"/>
                  </a:ext>
                </a:extLst>
              </p:cNvPr>
              <p:cNvSpPr txBox="1"/>
              <p:nvPr/>
            </p:nvSpPr>
            <p:spPr>
              <a:xfrm flipH="1">
                <a:off x="10844502" y="846990"/>
                <a:ext cx="1778048"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H3 (10)</a:t>
                </a:r>
                <a:endParaRPr lang="en-US" sz="1050" b="1" dirty="0">
                  <a:latin typeface="Helvetica" panose="020B0500000000000000" pitchFamily="34" charset="0"/>
                  <a:cs typeface="Andalus" panose="02020603050405020304" pitchFamily="18" charset="-78"/>
                </a:endParaRPr>
              </a:p>
            </p:txBody>
          </p:sp>
          <p:sp>
            <p:nvSpPr>
              <p:cNvPr id="26" name="TextBox 25">
                <a:extLst>
                  <a:ext uri="{FF2B5EF4-FFF2-40B4-BE49-F238E27FC236}">
                    <a16:creationId xmlns:a16="http://schemas.microsoft.com/office/drawing/2014/main" xmlns="" id="{1349469D-D4A9-492D-B7C6-92C8F097CF7B}"/>
                  </a:ext>
                </a:extLst>
              </p:cNvPr>
              <p:cNvSpPr txBox="1"/>
              <p:nvPr/>
            </p:nvSpPr>
            <p:spPr>
              <a:xfrm flipH="1">
                <a:off x="10690116" y="3694565"/>
                <a:ext cx="1778049" cy="671233"/>
              </a:xfrm>
              <a:prstGeom prst="rect">
                <a:avLst/>
              </a:prstGeom>
              <a:noFill/>
            </p:spPr>
            <p:txBody>
              <a:bodyPr wrap="square" rtlCol="0">
                <a:spAutoFit/>
              </a:bodyPr>
              <a:lstStyle/>
              <a:p>
                <a:r>
                  <a:rPr lang="en-US" b="1" dirty="0">
                    <a:latin typeface="Helvetica" panose="020B0500000000000000" pitchFamily="34" charset="0"/>
                    <a:cs typeface="Andalus" panose="02020603050405020304" pitchFamily="18" charset="-78"/>
                  </a:rPr>
                  <a:t>H4 (11)</a:t>
                </a:r>
                <a:endParaRPr lang="en-US" sz="1050" b="1" dirty="0">
                  <a:latin typeface="Helvetica" panose="020B0500000000000000" pitchFamily="34" charset="0"/>
                  <a:cs typeface="Andalus" panose="02020603050405020304" pitchFamily="18" charset="-78"/>
                </a:endParaRPr>
              </a:p>
            </p:txBody>
          </p:sp>
          <p:sp>
            <p:nvSpPr>
              <p:cNvPr id="27" name="TextBox 26">
                <a:extLst>
                  <a:ext uri="{FF2B5EF4-FFF2-40B4-BE49-F238E27FC236}">
                    <a16:creationId xmlns:a16="http://schemas.microsoft.com/office/drawing/2014/main" xmlns="" id="{5262FA25-3246-4BB3-B0C0-BA9ED71C8DDC}"/>
                  </a:ext>
                </a:extLst>
              </p:cNvPr>
              <p:cNvSpPr txBox="1"/>
              <p:nvPr/>
            </p:nvSpPr>
            <p:spPr>
              <a:xfrm>
                <a:off x="6682914" y="1518223"/>
                <a:ext cx="846858" cy="671233"/>
              </a:xfrm>
              <a:prstGeom prst="rect">
                <a:avLst/>
              </a:prstGeom>
              <a:noFill/>
            </p:spPr>
            <p:txBody>
              <a:bodyPr wrap="none" rtlCol="0">
                <a:spAutoFit/>
              </a:bodyPr>
              <a:lstStyle/>
              <a:p>
                <a:r>
                  <a:rPr lang="en-US" b="1" dirty="0">
                    <a:latin typeface="Helvetica" panose="020B0500000000000000" pitchFamily="34" charset="0"/>
                    <a:cs typeface="Andalus" panose="02020603050405020304" pitchFamily="18" charset="-78"/>
                  </a:rPr>
                  <a:t>S5</a:t>
                </a:r>
                <a:endParaRPr lang="en-US" sz="1050" b="1" dirty="0">
                  <a:latin typeface="Helvetica" panose="020B0500000000000000" pitchFamily="34" charset="0"/>
                  <a:cs typeface="Andalus" panose="02020603050405020304" pitchFamily="18" charset="-78"/>
                </a:endParaRPr>
              </a:p>
            </p:txBody>
          </p:sp>
          <p:cxnSp>
            <p:nvCxnSpPr>
              <p:cNvPr id="28" name="Straight Arrow Connector 27">
                <a:extLst>
                  <a:ext uri="{FF2B5EF4-FFF2-40B4-BE49-F238E27FC236}">
                    <a16:creationId xmlns:a16="http://schemas.microsoft.com/office/drawing/2014/main" xmlns="" id="{8EA240EA-A579-412E-AA47-529A2F604C62}"/>
                  </a:ext>
                </a:extLst>
              </p:cNvPr>
              <p:cNvCxnSpPr/>
              <p:nvPr/>
            </p:nvCxnSpPr>
            <p:spPr>
              <a:xfrm>
                <a:off x="5802265" y="1381923"/>
                <a:ext cx="619645" cy="115125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29" name="Picture 2" descr="https://openclipart.org/image/2400px/svg_to_png/215022/blue-switch.png">
              <a:extLst>
                <a:ext uri="{FF2B5EF4-FFF2-40B4-BE49-F238E27FC236}">
                  <a16:creationId xmlns:a16="http://schemas.microsoft.com/office/drawing/2014/main" xmlns="" id="{1DAD8724-A159-486F-9DD2-36BE1CD1C69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901872" y="2035459"/>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openclipart.org/image/2400px/svg_to_png/215022/blue-switch.png">
              <a:extLst>
                <a:ext uri="{FF2B5EF4-FFF2-40B4-BE49-F238E27FC236}">
                  <a16:creationId xmlns:a16="http://schemas.microsoft.com/office/drawing/2014/main" xmlns="" id="{C4455C10-D248-4128-B94F-4384DCFF9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880805" y="4405870"/>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openclipart.org/image/2400px/svg_to_png/215022/blue-switch.png">
              <a:extLst>
                <a:ext uri="{FF2B5EF4-FFF2-40B4-BE49-F238E27FC236}">
                  <a16:creationId xmlns:a16="http://schemas.microsoft.com/office/drawing/2014/main" xmlns="" id="{A62C18AC-6D17-4DE3-8A66-41B71D3027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1" y="93075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openclipart.org/image/2400px/svg_to_png/215022/blue-switch.png">
              <a:extLst>
                <a:ext uri="{FF2B5EF4-FFF2-40B4-BE49-F238E27FC236}">
                  <a16:creationId xmlns:a16="http://schemas.microsoft.com/office/drawing/2014/main" xmlns="" id="{E9F57909-CCA4-4E1F-9F1F-A9FB68113A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392450" y="3161597"/>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openclipart.org/image/2400px/svg_to_png/215022/blue-switch.png">
              <a:extLst>
                <a:ext uri="{FF2B5EF4-FFF2-40B4-BE49-F238E27FC236}">
                  <a16:creationId xmlns:a16="http://schemas.microsoft.com/office/drawing/2014/main" xmlns="" id="{FAA5E421-7CF8-4325-BF79-B72F1A07117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396191" y="2068674"/>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openclipart.org/image/2400px/svg_to_png/215022/blue-switch.png">
              <a:extLst>
                <a:ext uri="{FF2B5EF4-FFF2-40B4-BE49-F238E27FC236}">
                  <a16:creationId xmlns:a16="http://schemas.microsoft.com/office/drawing/2014/main" xmlns="" id="{02B8AD2B-74D1-4C64-BF5A-748B82C770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11217" y="916658"/>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s://openclipart.org/image/2400px/svg_to_png/215022/blue-switch.png">
              <a:extLst>
                <a:ext uri="{FF2B5EF4-FFF2-40B4-BE49-F238E27FC236}">
                  <a16:creationId xmlns:a16="http://schemas.microsoft.com/office/drawing/2014/main" xmlns="" id="{EB5B13D8-1024-4EA5-A449-AB7DF4D795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709040" y="3148381"/>
              <a:ext cx="1471997" cy="11391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cliparts.co/cliparts/di4/5LA/di45LAr4T.png">
              <a:extLst>
                <a:ext uri="{FF2B5EF4-FFF2-40B4-BE49-F238E27FC236}">
                  <a16:creationId xmlns:a16="http://schemas.microsoft.com/office/drawing/2014/main" xmlns="" id="{5BAE346C-CEBC-4E83-A7E9-417A1D0AD7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070" y="1438902"/>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cliparts.co/cliparts/di4/5LA/di45LAr4T.png">
              <a:extLst>
                <a:ext uri="{FF2B5EF4-FFF2-40B4-BE49-F238E27FC236}">
                  <a16:creationId xmlns:a16="http://schemas.microsoft.com/office/drawing/2014/main" xmlns="" id="{29992F8E-BA8A-44FB-8824-0BBF714F65A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419" y="4185857"/>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http://cliparts.co/cliparts/di4/5LA/di45LAr4T.png">
              <a:extLst>
                <a:ext uri="{FF2B5EF4-FFF2-40B4-BE49-F238E27FC236}">
                  <a16:creationId xmlns:a16="http://schemas.microsoft.com/office/drawing/2014/main" xmlns="" id="{228FF393-9026-408F-AE83-D6C1B253FB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38414" y="1500324"/>
              <a:ext cx="1085790" cy="187205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cliparts.co/cliparts/di4/5LA/di45LAr4T.png">
              <a:extLst>
                <a:ext uri="{FF2B5EF4-FFF2-40B4-BE49-F238E27FC236}">
                  <a16:creationId xmlns:a16="http://schemas.microsoft.com/office/drawing/2014/main" xmlns="" id="{511D86A1-5AAD-4C79-8F61-7A802D531EB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12710" y="4218955"/>
              <a:ext cx="1085790" cy="187205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a:extLst>
              <a:ext uri="{FF2B5EF4-FFF2-40B4-BE49-F238E27FC236}">
                <a16:creationId xmlns:a16="http://schemas.microsoft.com/office/drawing/2014/main" xmlns="" id="{95AEE84A-4909-4207-BD8F-C4E56D5C8983}"/>
              </a:ext>
            </a:extLst>
          </p:cNvPr>
          <p:cNvGraphicFramePr>
            <a:graphicFrameLocks noGrp="1"/>
          </p:cNvGraphicFramePr>
          <p:nvPr>
            <p:extLst/>
          </p:nvPr>
        </p:nvGraphicFramePr>
        <p:xfrm>
          <a:off x="66215" y="2390051"/>
          <a:ext cx="4979276" cy="2843856"/>
        </p:xfrm>
        <a:graphic>
          <a:graphicData uri="http://schemas.openxmlformats.org/drawingml/2006/table">
            <a:tbl>
              <a:tblPr firstRow="1" bandRow="1">
                <a:tableStyleId>{69012ECD-51FC-41F1-AA8D-1B2483CD663E}</a:tableStyleId>
              </a:tblPr>
              <a:tblGrid>
                <a:gridCol w="519392">
                  <a:extLst>
                    <a:ext uri="{9D8B030D-6E8A-4147-A177-3AD203B41FA5}">
                      <a16:colId xmlns:a16="http://schemas.microsoft.com/office/drawing/2014/main" xmlns="" val="1753998968"/>
                    </a:ext>
                  </a:extLst>
                </a:gridCol>
                <a:gridCol w="1395205">
                  <a:extLst>
                    <a:ext uri="{9D8B030D-6E8A-4147-A177-3AD203B41FA5}">
                      <a16:colId xmlns:a16="http://schemas.microsoft.com/office/drawing/2014/main" xmlns="" val="1466261918"/>
                    </a:ext>
                  </a:extLst>
                </a:gridCol>
                <a:gridCol w="1967595">
                  <a:extLst>
                    <a:ext uri="{9D8B030D-6E8A-4147-A177-3AD203B41FA5}">
                      <a16:colId xmlns:a16="http://schemas.microsoft.com/office/drawing/2014/main" xmlns="" val="1828307588"/>
                    </a:ext>
                  </a:extLst>
                </a:gridCol>
                <a:gridCol w="1097084">
                  <a:extLst>
                    <a:ext uri="{9D8B030D-6E8A-4147-A177-3AD203B41FA5}">
                      <a16:colId xmlns:a16="http://schemas.microsoft.com/office/drawing/2014/main" xmlns="" val="240922728"/>
                    </a:ext>
                  </a:extLst>
                </a:gridCol>
              </a:tblGrid>
              <a:tr h="461808">
                <a:tc>
                  <a:txBody>
                    <a:bodyPr/>
                    <a:lstStyle/>
                    <a:p>
                      <a:r>
                        <a:rPr lang="en-US" dirty="0"/>
                        <a:t>ID</a:t>
                      </a:r>
                    </a:p>
                  </a:txBody>
                  <a:tcPr/>
                </a:tc>
                <a:tc>
                  <a:txBody>
                    <a:bodyPr/>
                    <a:lstStyle/>
                    <a:p>
                      <a:r>
                        <a:rPr lang="en-US" dirty="0"/>
                        <a:t>Source</a:t>
                      </a:r>
                    </a:p>
                  </a:txBody>
                  <a:tcPr/>
                </a:tc>
                <a:tc>
                  <a:txBody>
                    <a:bodyPr/>
                    <a:lstStyle/>
                    <a:p>
                      <a:r>
                        <a:rPr lang="en-US" dirty="0"/>
                        <a:t>Destination</a:t>
                      </a:r>
                    </a:p>
                  </a:txBody>
                  <a:tcPr/>
                </a:tc>
                <a:tc>
                  <a:txBody>
                    <a:bodyPr/>
                    <a:lstStyle/>
                    <a:p>
                      <a:r>
                        <a:rPr lang="en-US" dirty="0"/>
                        <a:t>Action</a:t>
                      </a:r>
                    </a:p>
                  </a:txBody>
                  <a:tcPr/>
                </a:tc>
                <a:extLst>
                  <a:ext uri="{0D108BD9-81ED-4DB2-BD59-A6C34878D82A}">
                    <a16:rowId xmlns:a16="http://schemas.microsoft.com/office/drawing/2014/main" xmlns="" val="129043110"/>
                  </a:ext>
                </a:extLst>
              </a:tr>
              <a:tr h="461808">
                <a:tc>
                  <a:txBody>
                    <a:bodyPr/>
                    <a:lstStyle/>
                    <a:p>
                      <a:r>
                        <a:rPr lang="en-US" dirty="0"/>
                        <a:t>1</a:t>
                      </a:r>
                    </a:p>
                  </a:txBody>
                  <a:tcPr>
                    <a:solidFill>
                      <a:srgbClr val="FFFF00"/>
                    </a:solidFill>
                  </a:tcPr>
                </a:tc>
                <a:tc>
                  <a:txBody>
                    <a:bodyPr/>
                    <a:lstStyle/>
                    <a:p>
                      <a:r>
                        <a:rPr lang="en-US" dirty="0"/>
                        <a:t>H1(00) and tcp-port:80</a:t>
                      </a:r>
                    </a:p>
                  </a:txBody>
                  <a:tcPr>
                    <a:solidFill>
                      <a:srgbClr val="FFFF00"/>
                    </a:solidFill>
                  </a:tcPr>
                </a:tc>
                <a:tc>
                  <a:txBody>
                    <a:bodyPr/>
                    <a:lstStyle/>
                    <a:p>
                      <a:r>
                        <a:rPr lang="en-US" dirty="0"/>
                        <a:t>H3(10) and tcp-port:80</a:t>
                      </a:r>
                    </a:p>
                  </a:txBody>
                  <a:tcPr>
                    <a:solidFill>
                      <a:srgbClr val="FFFF00"/>
                    </a:solidFill>
                  </a:tcPr>
                </a:tc>
                <a:tc>
                  <a:txBody>
                    <a:bodyPr/>
                    <a:lstStyle/>
                    <a:p>
                      <a:r>
                        <a:rPr lang="en-US" dirty="0"/>
                        <a:t>Drop</a:t>
                      </a:r>
                    </a:p>
                  </a:txBody>
                  <a:tcPr>
                    <a:solidFill>
                      <a:srgbClr val="FFFF00"/>
                    </a:solidFill>
                  </a:tcPr>
                </a:tc>
                <a:extLst>
                  <a:ext uri="{0D108BD9-81ED-4DB2-BD59-A6C34878D82A}">
                    <a16:rowId xmlns:a16="http://schemas.microsoft.com/office/drawing/2014/main" xmlns="" val="1315513448"/>
                  </a:ext>
                </a:extLst>
              </a:tr>
              <a:tr h="461808">
                <a:tc>
                  <a:txBody>
                    <a:bodyPr/>
                    <a:lstStyle/>
                    <a:p>
                      <a:r>
                        <a:rPr lang="en-US" dirty="0"/>
                        <a:t>2</a:t>
                      </a:r>
                    </a:p>
                  </a:txBody>
                  <a:tcPr/>
                </a:tc>
                <a:tc>
                  <a:txBody>
                    <a:bodyPr/>
                    <a:lstStyle/>
                    <a:p>
                      <a:r>
                        <a:rPr lang="en-US" dirty="0"/>
                        <a:t>H2(01)</a:t>
                      </a:r>
                    </a:p>
                  </a:txBody>
                  <a:tcPr/>
                </a:tc>
                <a:tc>
                  <a:txBody>
                    <a:bodyPr/>
                    <a:lstStyle/>
                    <a:p>
                      <a:r>
                        <a:rPr lang="en-US" dirty="0"/>
                        <a:t>H3,H4(1*) and tcp-port:443</a:t>
                      </a:r>
                    </a:p>
                  </a:txBody>
                  <a:tcPr/>
                </a:tc>
                <a:tc>
                  <a:txBody>
                    <a:bodyPr/>
                    <a:lstStyle/>
                    <a:p>
                      <a:r>
                        <a:rPr lang="en-US" dirty="0"/>
                        <a:t>Drop</a:t>
                      </a:r>
                    </a:p>
                  </a:txBody>
                  <a:tcPr/>
                </a:tc>
                <a:extLst>
                  <a:ext uri="{0D108BD9-81ED-4DB2-BD59-A6C34878D82A}">
                    <a16:rowId xmlns:a16="http://schemas.microsoft.com/office/drawing/2014/main" xmlns="" val="3117709454"/>
                  </a:ext>
                </a:extLst>
              </a:tr>
              <a:tr h="461808">
                <a:tc>
                  <a:txBody>
                    <a:bodyPr/>
                    <a:lstStyle/>
                    <a:p>
                      <a:r>
                        <a:rPr lang="en-US" dirty="0"/>
                        <a:t>3</a:t>
                      </a:r>
                    </a:p>
                  </a:txBody>
                  <a:tcPr/>
                </a:tc>
                <a:tc>
                  <a:txBody>
                    <a:bodyPr/>
                    <a:lstStyle/>
                    <a:p>
                      <a:r>
                        <a:rPr lang="en-US" dirty="0"/>
                        <a:t>All(*)</a:t>
                      </a:r>
                    </a:p>
                  </a:txBody>
                  <a:tcPr/>
                </a:tc>
                <a:tc>
                  <a:txBody>
                    <a:bodyPr/>
                    <a:lstStyle/>
                    <a:p>
                      <a:r>
                        <a:rPr lang="en-US" dirty="0"/>
                        <a:t>H4(11)</a:t>
                      </a:r>
                    </a:p>
                  </a:txBody>
                  <a:tcPr/>
                </a:tc>
                <a:tc>
                  <a:txBody>
                    <a:bodyPr/>
                    <a:lstStyle/>
                    <a:p>
                      <a:r>
                        <a:rPr lang="en-US" dirty="0"/>
                        <a:t>Counter</a:t>
                      </a:r>
                    </a:p>
                  </a:txBody>
                  <a:tcPr/>
                </a:tc>
                <a:extLst>
                  <a:ext uri="{0D108BD9-81ED-4DB2-BD59-A6C34878D82A}">
                    <a16:rowId xmlns:a16="http://schemas.microsoft.com/office/drawing/2014/main" xmlns="" val="4180184616"/>
                  </a:ext>
                </a:extLst>
              </a:tr>
              <a:tr h="419961">
                <a:tc>
                  <a:txBody>
                    <a:bodyPr/>
                    <a:lstStyle/>
                    <a:p>
                      <a:r>
                        <a:rPr lang="en-US" dirty="0"/>
                        <a:t>4</a:t>
                      </a:r>
                    </a:p>
                  </a:txBody>
                  <a:tcPr/>
                </a:tc>
                <a:tc>
                  <a:txBody>
                    <a:bodyPr/>
                    <a:lstStyle/>
                    <a:p>
                      <a:r>
                        <a:rPr lang="en-US" dirty="0"/>
                        <a:t>All(*)</a:t>
                      </a:r>
                    </a:p>
                  </a:txBody>
                  <a:tcPr/>
                </a:tc>
                <a:tc>
                  <a:txBody>
                    <a:bodyPr/>
                    <a:lstStyle/>
                    <a:p>
                      <a:r>
                        <a:rPr lang="en-US" dirty="0"/>
                        <a:t>All(*) and </a:t>
                      </a:r>
                      <a:r>
                        <a:rPr lang="en-US" dirty="0" err="1"/>
                        <a:t>tcp</a:t>
                      </a:r>
                      <a:r>
                        <a:rPr lang="en-US" dirty="0"/>
                        <a:t>-port :22</a:t>
                      </a:r>
                    </a:p>
                  </a:txBody>
                  <a:tcPr/>
                </a:tc>
                <a:tc>
                  <a:txBody>
                    <a:bodyPr/>
                    <a:lstStyle/>
                    <a:p>
                      <a:r>
                        <a:rPr lang="en-US" dirty="0"/>
                        <a:t>Drop</a:t>
                      </a:r>
                    </a:p>
                  </a:txBody>
                  <a:tcPr/>
                </a:tc>
                <a:extLst>
                  <a:ext uri="{0D108BD9-81ED-4DB2-BD59-A6C34878D82A}">
                    <a16:rowId xmlns:a16="http://schemas.microsoft.com/office/drawing/2014/main" xmlns="" val="769345114"/>
                  </a:ext>
                </a:extLst>
              </a:tr>
            </a:tbl>
          </a:graphicData>
        </a:graphic>
      </p:graphicFrame>
      <p:sp>
        <p:nvSpPr>
          <p:cNvPr id="3" name="Rectangle 2">
            <a:extLst>
              <a:ext uri="{FF2B5EF4-FFF2-40B4-BE49-F238E27FC236}">
                <a16:creationId xmlns:a16="http://schemas.microsoft.com/office/drawing/2014/main" xmlns="" id="{3679F9A8-335F-4947-8FB6-96C632F32397}"/>
              </a:ext>
            </a:extLst>
          </p:cNvPr>
          <p:cNvSpPr/>
          <p:nvPr/>
        </p:nvSpPr>
        <p:spPr>
          <a:xfrm>
            <a:off x="6555232" y="2522787"/>
            <a:ext cx="232480" cy="24226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1" name="TextBox 10">
            <a:extLst>
              <a:ext uri="{FF2B5EF4-FFF2-40B4-BE49-F238E27FC236}">
                <a16:creationId xmlns:a16="http://schemas.microsoft.com/office/drawing/2014/main" xmlns="" id="{E03C5EC3-D0EC-473C-B6B1-B27F9BC6CF83}"/>
              </a:ext>
            </a:extLst>
          </p:cNvPr>
          <p:cNvSpPr txBox="1"/>
          <p:nvPr/>
        </p:nvSpPr>
        <p:spPr>
          <a:xfrm>
            <a:off x="94530" y="6460958"/>
            <a:ext cx="817788" cy="369332"/>
          </a:xfrm>
          <a:prstGeom prst="rect">
            <a:avLst/>
          </a:prstGeom>
          <a:noFill/>
        </p:spPr>
        <p:txBody>
          <a:bodyPr wrap="none" rtlCol="0">
            <a:spAutoFit/>
          </a:bodyPr>
          <a:lstStyle/>
          <a:p>
            <a:r>
              <a:rPr lang="en-US" dirty="0"/>
              <a:t>Raptor</a:t>
            </a:r>
          </a:p>
        </p:txBody>
      </p:sp>
    </p:spTree>
    <p:extLst>
      <p:ext uri="{BB962C8B-B14F-4D97-AF65-F5344CB8AC3E}">
        <p14:creationId xmlns:p14="http://schemas.microsoft.com/office/powerpoint/2010/main" val="396415640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539172-51FF-430F-B0ED-0BFB71DEF58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xmlns="" id="{F365FE88-F4D8-4F75-A77C-9D4088890543}"/>
              </a:ext>
            </a:extLst>
          </p:cNvPr>
          <p:cNvSpPr>
            <a:spLocks noGrp="1"/>
          </p:cNvSpPr>
          <p:nvPr>
            <p:ph idx="1"/>
          </p:nvPr>
        </p:nvSpPr>
        <p:spPr/>
        <p:txBody>
          <a:bodyPr/>
          <a:lstStyle/>
          <a:p>
            <a:r>
              <a:rPr lang="en-US" dirty="0"/>
              <a:t>BNV provides High-fidelity network </a:t>
            </a:r>
            <a:r>
              <a:rPr lang="en-US" dirty="0" smtClean="0"/>
              <a:t>experimentation/cloud </a:t>
            </a:r>
            <a:r>
              <a:rPr lang="en-US" dirty="0"/>
              <a:t>platform.</a:t>
            </a:r>
          </a:p>
          <a:p>
            <a:r>
              <a:rPr lang="en-US" dirty="0"/>
              <a:t>BNV can scale a network to support arbitrary topologies using the existing network.</a:t>
            </a:r>
          </a:p>
          <a:p>
            <a:r>
              <a:rPr lang="en-US" dirty="0"/>
              <a:t>Can emulate networks of more than 100 network devices with just 5 </a:t>
            </a:r>
            <a:r>
              <a:rPr lang="en-US" dirty="0" err="1"/>
              <a:t>ToR</a:t>
            </a:r>
            <a:r>
              <a:rPr lang="en-US" dirty="0"/>
              <a:t> Switches.</a:t>
            </a:r>
          </a:p>
          <a:p>
            <a:r>
              <a:rPr lang="en-US" dirty="0" smtClean="0"/>
              <a:t>Implemented in NCL testbed for over six months for experimentation.</a:t>
            </a:r>
          </a:p>
          <a:p>
            <a:r>
              <a:rPr lang="en-US" dirty="0" smtClean="0"/>
              <a:t>In Submission to SOSR 2018.</a:t>
            </a:r>
            <a:endParaRPr lang="en-US" dirty="0"/>
          </a:p>
          <a:p>
            <a:endParaRPr lang="en-US" dirty="0"/>
          </a:p>
        </p:txBody>
      </p:sp>
    </p:spTree>
    <p:extLst>
      <p:ext uri="{BB962C8B-B14F-4D97-AF65-F5344CB8AC3E}">
        <p14:creationId xmlns:p14="http://schemas.microsoft.com/office/powerpoint/2010/main" val="276965955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4BDD02-FF9A-4A0A-A52A-BB8A95E8316C}"/>
              </a:ext>
            </a:extLst>
          </p:cNvPr>
          <p:cNvSpPr>
            <a:spLocks noGrp="1"/>
          </p:cNvSpPr>
          <p:nvPr>
            <p:ph type="title"/>
          </p:nvPr>
        </p:nvSpPr>
        <p:spPr/>
        <p:txBody>
          <a:bodyPr/>
          <a:lstStyle/>
          <a:p>
            <a:r>
              <a:rPr lang="en-US" dirty="0"/>
              <a:t>Ongoing Work	</a:t>
            </a:r>
          </a:p>
        </p:txBody>
      </p:sp>
      <p:sp>
        <p:nvSpPr>
          <p:cNvPr id="3" name="Content Placeholder 2">
            <a:extLst>
              <a:ext uri="{FF2B5EF4-FFF2-40B4-BE49-F238E27FC236}">
                <a16:creationId xmlns:a16="http://schemas.microsoft.com/office/drawing/2014/main" xmlns="" id="{3DC9B47A-55E4-440F-8AEA-F5761A548D2A}"/>
              </a:ext>
            </a:extLst>
          </p:cNvPr>
          <p:cNvSpPr>
            <a:spLocks noGrp="1"/>
          </p:cNvSpPr>
          <p:nvPr>
            <p:ph idx="1"/>
          </p:nvPr>
        </p:nvSpPr>
        <p:spPr/>
        <p:txBody>
          <a:bodyPr/>
          <a:lstStyle/>
          <a:p>
            <a:pPr marL="0" indent="0">
              <a:buNone/>
            </a:pPr>
            <a:r>
              <a:rPr lang="en-US" dirty="0"/>
              <a:t>Support Virtualization for Programmable Data-Plane P4:</a:t>
            </a:r>
          </a:p>
          <a:p>
            <a:pPr marL="0" indent="0">
              <a:buNone/>
            </a:pPr>
            <a:endParaRPr lang="en-US" dirty="0"/>
          </a:p>
          <a:p>
            <a:pPr marL="0" indent="0">
              <a:buNone/>
            </a:pPr>
            <a:r>
              <a:rPr lang="en-US" b="1" dirty="0"/>
              <a:t>Use-Cases:</a:t>
            </a:r>
          </a:p>
          <a:p>
            <a:pPr marL="514350" indent="-514350">
              <a:buAutoNum type="arabicParenR"/>
            </a:pPr>
            <a:r>
              <a:rPr lang="en-US" dirty="0"/>
              <a:t>Composable data-plane for modularity.</a:t>
            </a:r>
          </a:p>
          <a:p>
            <a:pPr marL="514350" indent="-514350">
              <a:buAutoNum type="arabicParenR"/>
            </a:pPr>
            <a:r>
              <a:rPr lang="en-US" dirty="0"/>
              <a:t>Different tenants running completely independent protocols.</a:t>
            </a:r>
          </a:p>
          <a:p>
            <a:pPr marL="514350" indent="-514350">
              <a:buAutoNum type="arabicParenR"/>
            </a:pPr>
            <a:r>
              <a:rPr lang="en-US" dirty="0"/>
              <a:t>A/B Testing of data-plane protocols.</a:t>
            </a:r>
          </a:p>
          <a:p>
            <a:pPr marL="514350" indent="-514350">
              <a:buAutoNum type="arabicParenR"/>
            </a:pPr>
            <a:r>
              <a:rPr lang="en-US" dirty="0"/>
              <a:t>Network upgrades and snapshots.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9056158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4BDD02-FF9A-4A0A-A52A-BB8A95E8316C}"/>
              </a:ext>
            </a:extLst>
          </p:cNvPr>
          <p:cNvSpPr>
            <a:spLocks noGrp="1"/>
          </p:cNvSpPr>
          <p:nvPr>
            <p:ph type="title"/>
          </p:nvPr>
        </p:nvSpPr>
        <p:spPr/>
        <p:txBody>
          <a:bodyPr/>
          <a:lstStyle/>
          <a:p>
            <a:r>
              <a:rPr lang="en-US" dirty="0"/>
              <a:t>Ongoing Work	</a:t>
            </a:r>
          </a:p>
        </p:txBody>
      </p:sp>
      <p:sp>
        <p:nvSpPr>
          <p:cNvPr id="3" name="Content Placeholder 2">
            <a:extLst>
              <a:ext uri="{FF2B5EF4-FFF2-40B4-BE49-F238E27FC236}">
                <a16:creationId xmlns:a16="http://schemas.microsoft.com/office/drawing/2014/main" xmlns="" id="{3DC9B47A-55E4-440F-8AEA-F5761A548D2A}"/>
              </a:ext>
            </a:extLst>
          </p:cNvPr>
          <p:cNvSpPr>
            <a:spLocks noGrp="1"/>
          </p:cNvSpPr>
          <p:nvPr>
            <p:ph idx="1"/>
          </p:nvPr>
        </p:nvSpPr>
        <p:spPr/>
        <p:txBody>
          <a:bodyPr/>
          <a:lstStyle/>
          <a:p>
            <a:pPr marL="0" indent="0">
              <a:buNone/>
            </a:pPr>
            <a:r>
              <a:rPr lang="en-US" b="1" dirty="0"/>
              <a:t>Approach : </a:t>
            </a:r>
          </a:p>
          <a:p>
            <a:pPr marL="0" indent="0">
              <a:buNone/>
            </a:pPr>
            <a:r>
              <a:rPr lang="en-US" dirty="0"/>
              <a:t>Compose multiple programs using compile-time analysis and re-factoring.</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4" name="Rectangle 13">
            <a:extLst>
              <a:ext uri="{FF2B5EF4-FFF2-40B4-BE49-F238E27FC236}">
                <a16:creationId xmlns:a16="http://schemas.microsoft.com/office/drawing/2014/main" xmlns="" id="{BFA8034A-CFE9-42BC-A5F5-9DB4472A3EC2}"/>
              </a:ext>
            </a:extLst>
          </p:cNvPr>
          <p:cNvSpPr/>
          <p:nvPr/>
        </p:nvSpPr>
        <p:spPr>
          <a:xfrm>
            <a:off x="4866861" y="5121687"/>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37BDA93E-86A4-495C-B776-76B6F1F98BD7}"/>
              </a:ext>
            </a:extLst>
          </p:cNvPr>
          <p:cNvSpPr/>
          <p:nvPr/>
        </p:nvSpPr>
        <p:spPr>
          <a:xfrm>
            <a:off x="8191500" y="3712921"/>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FB9D1251-72EF-459E-947D-DA9DB3A3DB89}"/>
              </a:ext>
            </a:extLst>
          </p:cNvPr>
          <p:cNvSpPr/>
          <p:nvPr/>
        </p:nvSpPr>
        <p:spPr>
          <a:xfrm>
            <a:off x="8840857" y="3558800"/>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F1118230-D804-44E3-A444-D9750B2A00F0}"/>
              </a:ext>
            </a:extLst>
          </p:cNvPr>
          <p:cNvSpPr/>
          <p:nvPr/>
        </p:nvSpPr>
        <p:spPr>
          <a:xfrm>
            <a:off x="9510091" y="3366639"/>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6831E7BF-30D1-4607-B165-B55B59B521AD}"/>
              </a:ext>
            </a:extLst>
          </p:cNvPr>
          <p:cNvSpPr/>
          <p:nvPr/>
        </p:nvSpPr>
        <p:spPr>
          <a:xfrm>
            <a:off x="9510091" y="3976240"/>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CFDA506B-82C8-4CCA-9C14-A0807FD3DBD9}"/>
              </a:ext>
            </a:extLst>
          </p:cNvPr>
          <p:cNvSpPr/>
          <p:nvPr/>
        </p:nvSpPr>
        <p:spPr>
          <a:xfrm>
            <a:off x="10474187" y="3610941"/>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1929E785-D3D7-465D-9C58-6FAD93B7FAB6}"/>
              </a:ext>
            </a:extLst>
          </p:cNvPr>
          <p:cNvSpPr/>
          <p:nvPr/>
        </p:nvSpPr>
        <p:spPr>
          <a:xfrm>
            <a:off x="8191500" y="5124278"/>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27D7009F-225D-4253-95DE-0BF482864064}"/>
              </a:ext>
            </a:extLst>
          </p:cNvPr>
          <p:cNvSpPr/>
          <p:nvPr/>
        </p:nvSpPr>
        <p:spPr>
          <a:xfrm>
            <a:off x="8893865" y="5131596"/>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EF8196DE-A402-4600-9AF7-E3B8181B7461}"/>
              </a:ext>
            </a:extLst>
          </p:cNvPr>
          <p:cNvSpPr/>
          <p:nvPr/>
        </p:nvSpPr>
        <p:spPr>
          <a:xfrm>
            <a:off x="9688995" y="5124000"/>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6FE270AB-11B5-42C2-8584-467BBFF5E22E}"/>
              </a:ext>
            </a:extLst>
          </p:cNvPr>
          <p:cNvSpPr/>
          <p:nvPr/>
        </p:nvSpPr>
        <p:spPr>
          <a:xfrm>
            <a:off x="10500692" y="4623160"/>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D1C417F8-59DE-4B12-BAF9-BA1044969C54}"/>
              </a:ext>
            </a:extLst>
          </p:cNvPr>
          <p:cNvSpPr/>
          <p:nvPr/>
        </p:nvSpPr>
        <p:spPr>
          <a:xfrm>
            <a:off x="10500692" y="5703061"/>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xmlns="" id="{218DEE84-DF3F-4CCD-AF1F-38332ED10328}"/>
              </a:ext>
            </a:extLst>
          </p:cNvPr>
          <p:cNvSpPr/>
          <p:nvPr/>
        </p:nvSpPr>
        <p:spPr>
          <a:xfrm>
            <a:off x="10500691" y="5110748"/>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43BDC455-6474-43D4-8FF6-7BA9C67C12CC}"/>
              </a:ext>
            </a:extLst>
          </p:cNvPr>
          <p:cNvSpPr/>
          <p:nvPr/>
        </p:nvSpPr>
        <p:spPr>
          <a:xfrm>
            <a:off x="7504872" y="4355803"/>
            <a:ext cx="357809" cy="27829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xmlns="" id="{F88CFD3F-1F7B-4991-8F07-3DCF254AC213}"/>
              </a:ext>
            </a:extLst>
          </p:cNvPr>
          <p:cNvGrpSpPr/>
          <p:nvPr/>
        </p:nvGrpSpPr>
        <p:grpSpPr>
          <a:xfrm>
            <a:off x="2557670" y="3377578"/>
            <a:ext cx="2640496" cy="887897"/>
            <a:chOff x="2557670" y="3377578"/>
            <a:chExt cx="2640496" cy="887897"/>
          </a:xfrm>
        </p:grpSpPr>
        <p:sp>
          <p:nvSpPr>
            <p:cNvPr id="4" name="Rectangle 3">
              <a:extLst>
                <a:ext uri="{FF2B5EF4-FFF2-40B4-BE49-F238E27FC236}">
                  <a16:creationId xmlns:a16="http://schemas.microsoft.com/office/drawing/2014/main" xmlns="" id="{E6749183-8E12-4832-933D-9EFD6E0B254A}"/>
                </a:ext>
              </a:extLst>
            </p:cNvPr>
            <p:cNvSpPr/>
            <p:nvPr/>
          </p:nvSpPr>
          <p:spPr>
            <a:xfrm>
              <a:off x="2557670" y="3723860"/>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xmlns="" id="{F243E980-F113-473B-8417-265524801666}"/>
                </a:ext>
              </a:extLst>
            </p:cNvPr>
            <p:cNvSpPr/>
            <p:nvPr/>
          </p:nvSpPr>
          <p:spPr>
            <a:xfrm>
              <a:off x="3120887" y="3583849"/>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xmlns="" id="{9CCE33F7-726B-4083-89F5-FA6C8060D182}"/>
                </a:ext>
              </a:extLst>
            </p:cNvPr>
            <p:cNvSpPr/>
            <p:nvPr/>
          </p:nvSpPr>
          <p:spPr>
            <a:xfrm>
              <a:off x="3876261" y="3377578"/>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FE83900B-DA8D-4D9C-AA37-60E4A293B46C}"/>
                </a:ext>
              </a:extLst>
            </p:cNvPr>
            <p:cNvSpPr/>
            <p:nvPr/>
          </p:nvSpPr>
          <p:spPr>
            <a:xfrm>
              <a:off x="3876261" y="3987179"/>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45BD308D-9D5C-4997-B25F-9C76BD936854}"/>
                </a:ext>
              </a:extLst>
            </p:cNvPr>
            <p:cNvSpPr/>
            <p:nvPr/>
          </p:nvSpPr>
          <p:spPr>
            <a:xfrm>
              <a:off x="4840357" y="3621880"/>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xmlns="" id="{881F3390-698F-447D-B60E-EB66CAA4DA73}"/>
                </a:ext>
              </a:extLst>
            </p:cNvPr>
            <p:cNvCxnSpPr/>
            <p:nvPr/>
          </p:nvCxnSpPr>
          <p:spPr>
            <a:xfrm flipV="1">
              <a:off x="2915479" y="3712921"/>
              <a:ext cx="205408" cy="139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93304803-47D3-4283-AB8B-099692E2E521}"/>
                </a:ext>
              </a:extLst>
            </p:cNvPr>
            <p:cNvCxnSpPr/>
            <p:nvPr/>
          </p:nvCxnSpPr>
          <p:spPr>
            <a:xfrm flipV="1">
              <a:off x="3478695" y="3516726"/>
              <a:ext cx="397566" cy="181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04D9DB8E-6168-4C76-851E-7D32806C631F}"/>
                </a:ext>
              </a:extLst>
            </p:cNvPr>
            <p:cNvCxnSpPr>
              <a:stCxn id="5" idx="3"/>
            </p:cNvCxnSpPr>
            <p:nvPr/>
          </p:nvCxnSpPr>
          <p:spPr>
            <a:xfrm>
              <a:off x="3478696" y="3722997"/>
              <a:ext cx="397565" cy="430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99FBED97-0D9D-4B9B-89BB-391396AD050C}"/>
                </a:ext>
              </a:extLst>
            </p:cNvPr>
            <p:cNvCxnSpPr>
              <a:stCxn id="6" idx="3"/>
              <a:endCxn id="8" idx="1"/>
            </p:cNvCxnSpPr>
            <p:nvPr/>
          </p:nvCxnSpPr>
          <p:spPr>
            <a:xfrm>
              <a:off x="4234070" y="3516726"/>
              <a:ext cx="606287" cy="244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99516B17-4CF9-42E8-879D-9143D08C16C1}"/>
                </a:ext>
              </a:extLst>
            </p:cNvPr>
            <p:cNvCxnSpPr>
              <a:stCxn id="7" idx="3"/>
            </p:cNvCxnSpPr>
            <p:nvPr/>
          </p:nvCxnSpPr>
          <p:spPr>
            <a:xfrm flipV="1">
              <a:off x="4234070" y="3797560"/>
              <a:ext cx="606287" cy="328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xmlns="" id="{447E1096-74CA-4636-9DC5-20C18BF4AD9C}"/>
              </a:ext>
            </a:extLst>
          </p:cNvPr>
          <p:cNvGrpSpPr/>
          <p:nvPr/>
        </p:nvGrpSpPr>
        <p:grpSpPr>
          <a:xfrm>
            <a:off x="2557670" y="4634099"/>
            <a:ext cx="2667001" cy="1358197"/>
            <a:chOff x="2557670" y="4634099"/>
            <a:chExt cx="2667001" cy="1358197"/>
          </a:xfrm>
        </p:grpSpPr>
        <p:sp>
          <p:nvSpPr>
            <p:cNvPr id="9" name="Rectangle 8">
              <a:extLst>
                <a:ext uri="{FF2B5EF4-FFF2-40B4-BE49-F238E27FC236}">
                  <a16:creationId xmlns:a16="http://schemas.microsoft.com/office/drawing/2014/main" xmlns="" id="{0CDB3CE2-09BA-4DF6-93D0-63D2B0DA1878}"/>
                </a:ext>
              </a:extLst>
            </p:cNvPr>
            <p:cNvSpPr/>
            <p:nvPr/>
          </p:nvSpPr>
          <p:spPr>
            <a:xfrm>
              <a:off x="2557670" y="5135217"/>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CA10B745-7601-4B7F-992E-62538E98AEFD}"/>
                </a:ext>
              </a:extLst>
            </p:cNvPr>
            <p:cNvSpPr/>
            <p:nvPr/>
          </p:nvSpPr>
          <p:spPr>
            <a:xfrm>
              <a:off x="3299791" y="5135217"/>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457F082B-9596-47CE-80A8-EA31CC3633BC}"/>
                </a:ext>
              </a:extLst>
            </p:cNvPr>
            <p:cNvSpPr/>
            <p:nvPr/>
          </p:nvSpPr>
          <p:spPr>
            <a:xfrm>
              <a:off x="4055165" y="5134939"/>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734FC8CA-ED2E-4CA2-809D-4BDAE717506A}"/>
                </a:ext>
              </a:extLst>
            </p:cNvPr>
            <p:cNvSpPr/>
            <p:nvPr/>
          </p:nvSpPr>
          <p:spPr>
            <a:xfrm>
              <a:off x="4866862" y="4634099"/>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A337D8AE-1155-418D-9D3D-3C9F5365C23A}"/>
                </a:ext>
              </a:extLst>
            </p:cNvPr>
            <p:cNvSpPr/>
            <p:nvPr/>
          </p:nvSpPr>
          <p:spPr>
            <a:xfrm>
              <a:off x="4866862" y="5714000"/>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xmlns="" id="{C58D1E4D-08B2-4454-8548-EECBD5953025}"/>
                </a:ext>
              </a:extLst>
            </p:cNvPr>
            <p:cNvCxnSpPr>
              <a:stCxn id="9" idx="3"/>
              <a:endCxn id="10" idx="1"/>
            </p:cNvCxnSpPr>
            <p:nvPr/>
          </p:nvCxnSpPr>
          <p:spPr>
            <a:xfrm>
              <a:off x="2915479" y="5274365"/>
              <a:ext cx="3843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xmlns="" id="{CAD86424-5B36-472E-B39F-B3D019E62BF1}"/>
                </a:ext>
              </a:extLst>
            </p:cNvPr>
            <p:cNvCxnSpPr>
              <a:stCxn id="10" idx="3"/>
              <a:endCxn id="11" idx="1"/>
            </p:cNvCxnSpPr>
            <p:nvPr/>
          </p:nvCxnSpPr>
          <p:spPr>
            <a:xfrm flipV="1">
              <a:off x="3657600" y="5274087"/>
              <a:ext cx="397565" cy="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A344612C-4DCB-4876-A194-02F03918683A}"/>
                </a:ext>
              </a:extLst>
            </p:cNvPr>
            <p:cNvCxnSpPr>
              <a:stCxn id="11" idx="3"/>
            </p:cNvCxnSpPr>
            <p:nvPr/>
          </p:nvCxnSpPr>
          <p:spPr>
            <a:xfrm flipV="1">
              <a:off x="4412974" y="4773247"/>
              <a:ext cx="427383" cy="500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xmlns="" id="{F0C1D5D7-1204-414B-AA5E-4195B7F268FA}"/>
                </a:ext>
              </a:extLst>
            </p:cNvPr>
            <p:cNvCxnSpPr>
              <a:stCxn id="11" idx="3"/>
              <a:endCxn id="14" idx="1"/>
            </p:cNvCxnSpPr>
            <p:nvPr/>
          </p:nvCxnSpPr>
          <p:spPr>
            <a:xfrm flipV="1">
              <a:off x="4412974" y="5260835"/>
              <a:ext cx="453887" cy="13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DF35357A-E326-4DBF-BDCF-76B0C36FB2DC}"/>
                </a:ext>
              </a:extLst>
            </p:cNvPr>
            <p:cNvCxnSpPr>
              <a:stCxn id="11" idx="3"/>
              <a:endCxn id="13" idx="1"/>
            </p:cNvCxnSpPr>
            <p:nvPr/>
          </p:nvCxnSpPr>
          <p:spPr>
            <a:xfrm>
              <a:off x="4412974" y="5274087"/>
              <a:ext cx="453888" cy="57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8" name="Straight Arrow Connector 47">
            <a:extLst>
              <a:ext uri="{FF2B5EF4-FFF2-40B4-BE49-F238E27FC236}">
                <a16:creationId xmlns:a16="http://schemas.microsoft.com/office/drawing/2014/main" xmlns="" id="{BF70A459-C88F-4641-8723-75805A64055B}"/>
              </a:ext>
            </a:extLst>
          </p:cNvPr>
          <p:cNvCxnSpPr/>
          <p:nvPr/>
        </p:nvCxnSpPr>
        <p:spPr>
          <a:xfrm flipV="1">
            <a:off x="7862681" y="3797560"/>
            <a:ext cx="328819" cy="697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xmlns="" id="{66356C44-8D71-43D3-8B3D-79E571EA0A06}"/>
              </a:ext>
            </a:extLst>
          </p:cNvPr>
          <p:cNvCxnSpPr>
            <a:endCxn id="20" idx="1"/>
          </p:cNvCxnSpPr>
          <p:nvPr/>
        </p:nvCxnSpPr>
        <p:spPr>
          <a:xfrm>
            <a:off x="7876761" y="4494951"/>
            <a:ext cx="314739" cy="768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xmlns="" id="{1A245002-88F9-48D6-B0ED-BE7507C59DCC}"/>
              </a:ext>
            </a:extLst>
          </p:cNvPr>
          <p:cNvCxnSpPr>
            <a:stCxn id="15" idx="3"/>
            <a:endCxn id="16" idx="1"/>
          </p:cNvCxnSpPr>
          <p:nvPr/>
        </p:nvCxnSpPr>
        <p:spPr>
          <a:xfrm flipV="1">
            <a:off x="8549309" y="3697948"/>
            <a:ext cx="291548" cy="154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xmlns="" id="{60038212-83D5-40E3-8B05-399EF5DA5624}"/>
              </a:ext>
            </a:extLst>
          </p:cNvPr>
          <p:cNvCxnSpPr>
            <a:stCxn id="20" idx="3"/>
            <a:endCxn id="21" idx="1"/>
          </p:cNvCxnSpPr>
          <p:nvPr/>
        </p:nvCxnSpPr>
        <p:spPr>
          <a:xfrm>
            <a:off x="8549309" y="5263426"/>
            <a:ext cx="344556" cy="7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xmlns="" id="{7FD84769-7858-491C-8B47-96B3B7AD6623}"/>
              </a:ext>
            </a:extLst>
          </p:cNvPr>
          <p:cNvCxnSpPr>
            <a:cxnSpLocks/>
            <a:endCxn id="17" idx="1"/>
          </p:cNvCxnSpPr>
          <p:nvPr/>
        </p:nvCxnSpPr>
        <p:spPr>
          <a:xfrm flipV="1">
            <a:off x="9193695" y="3505787"/>
            <a:ext cx="316396" cy="192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xmlns="" id="{41CE3A25-CDB7-49D9-B8FC-176D79CE10CB}"/>
              </a:ext>
            </a:extLst>
          </p:cNvPr>
          <p:cNvCxnSpPr/>
          <p:nvPr/>
        </p:nvCxnSpPr>
        <p:spPr>
          <a:xfrm>
            <a:off x="9196181" y="3697948"/>
            <a:ext cx="294033" cy="426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xmlns="" id="{9ECE4D95-11D5-4B57-8DD4-69FDE45F1003}"/>
              </a:ext>
            </a:extLst>
          </p:cNvPr>
          <p:cNvCxnSpPr>
            <a:stCxn id="17" idx="3"/>
            <a:endCxn id="19" idx="1"/>
          </p:cNvCxnSpPr>
          <p:nvPr/>
        </p:nvCxnSpPr>
        <p:spPr>
          <a:xfrm>
            <a:off x="9867900" y="3505787"/>
            <a:ext cx="606287" cy="244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Arrow: Right 61">
            <a:extLst>
              <a:ext uri="{FF2B5EF4-FFF2-40B4-BE49-F238E27FC236}">
                <a16:creationId xmlns:a16="http://schemas.microsoft.com/office/drawing/2014/main" xmlns="" id="{424E2193-91E7-4DBF-8AAF-E3A94812BF88}"/>
              </a:ext>
            </a:extLst>
          </p:cNvPr>
          <p:cNvSpPr/>
          <p:nvPr/>
        </p:nvSpPr>
        <p:spPr>
          <a:xfrm>
            <a:off x="5953540" y="4389473"/>
            <a:ext cx="904460" cy="27829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xmlns="" id="{27065350-05D2-4789-B17B-98A9C40DD88F}"/>
              </a:ext>
            </a:extLst>
          </p:cNvPr>
          <p:cNvCxnSpPr>
            <a:stCxn id="21" idx="3"/>
            <a:endCxn id="22" idx="1"/>
          </p:cNvCxnSpPr>
          <p:nvPr/>
        </p:nvCxnSpPr>
        <p:spPr>
          <a:xfrm flipV="1">
            <a:off x="9251674" y="5263148"/>
            <a:ext cx="437321" cy="7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xmlns="" id="{4397CEA9-9214-4650-B7AB-062642FB08E1}"/>
              </a:ext>
            </a:extLst>
          </p:cNvPr>
          <p:cNvCxnSpPr>
            <a:stCxn id="22" idx="3"/>
            <a:endCxn id="23" idx="1"/>
          </p:cNvCxnSpPr>
          <p:nvPr/>
        </p:nvCxnSpPr>
        <p:spPr>
          <a:xfrm flipV="1">
            <a:off x="10046804" y="4762308"/>
            <a:ext cx="453888" cy="500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xmlns="" id="{C5E7B928-AF50-4733-9694-D46A3FE34DAF}"/>
              </a:ext>
            </a:extLst>
          </p:cNvPr>
          <p:cNvCxnSpPr>
            <a:stCxn id="22" idx="3"/>
            <a:endCxn id="25" idx="1"/>
          </p:cNvCxnSpPr>
          <p:nvPr/>
        </p:nvCxnSpPr>
        <p:spPr>
          <a:xfrm flipV="1">
            <a:off x="10046804" y="5249896"/>
            <a:ext cx="453887" cy="13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xmlns="" id="{7E155B66-73A9-4FD2-8FAF-8EE2A63B71E3}"/>
              </a:ext>
            </a:extLst>
          </p:cNvPr>
          <p:cNvCxnSpPr>
            <a:stCxn id="22" idx="3"/>
            <a:endCxn id="24" idx="1"/>
          </p:cNvCxnSpPr>
          <p:nvPr/>
        </p:nvCxnSpPr>
        <p:spPr>
          <a:xfrm>
            <a:off x="10046804" y="5263148"/>
            <a:ext cx="453888" cy="57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xmlns="" id="{309C3D64-67C6-4412-94BF-1344E9DF0D28}"/>
              </a:ext>
            </a:extLst>
          </p:cNvPr>
          <p:cNvSpPr txBox="1"/>
          <p:nvPr/>
        </p:nvSpPr>
        <p:spPr>
          <a:xfrm>
            <a:off x="4412974" y="6267065"/>
            <a:ext cx="5511509" cy="461665"/>
          </a:xfrm>
          <a:prstGeom prst="rect">
            <a:avLst/>
          </a:prstGeom>
          <a:noFill/>
        </p:spPr>
        <p:txBody>
          <a:bodyPr wrap="none" rtlCol="0">
            <a:spAutoFit/>
          </a:bodyPr>
          <a:lstStyle/>
          <a:p>
            <a:r>
              <a:rPr lang="en-US" sz="2400" dirty="0"/>
              <a:t>Merge Parsers, Ingress Table, Egress Tables</a:t>
            </a:r>
          </a:p>
        </p:txBody>
      </p:sp>
      <p:sp>
        <p:nvSpPr>
          <p:cNvPr id="72" name="TextBox 71">
            <a:extLst>
              <a:ext uri="{FF2B5EF4-FFF2-40B4-BE49-F238E27FC236}">
                <a16:creationId xmlns:a16="http://schemas.microsoft.com/office/drawing/2014/main" xmlns="" id="{840EF1C6-477B-4CF7-8F8D-6A550D23FFAF}"/>
              </a:ext>
            </a:extLst>
          </p:cNvPr>
          <p:cNvSpPr txBox="1"/>
          <p:nvPr/>
        </p:nvSpPr>
        <p:spPr>
          <a:xfrm>
            <a:off x="6922899" y="4646642"/>
            <a:ext cx="1692768" cy="646331"/>
          </a:xfrm>
          <a:prstGeom prst="rect">
            <a:avLst/>
          </a:prstGeom>
          <a:noFill/>
        </p:spPr>
        <p:txBody>
          <a:bodyPr wrap="square" rtlCol="0">
            <a:spAutoFit/>
          </a:bodyPr>
          <a:lstStyle/>
          <a:p>
            <a:r>
              <a:rPr lang="en-US" dirty="0"/>
              <a:t>Identify Tenant/</a:t>
            </a:r>
          </a:p>
          <a:p>
            <a:r>
              <a:rPr lang="en-US" dirty="0"/>
              <a:t>Program</a:t>
            </a:r>
          </a:p>
        </p:txBody>
      </p:sp>
    </p:spTree>
    <p:extLst>
      <p:ext uri="{BB962C8B-B14F-4D97-AF65-F5344CB8AC3E}">
        <p14:creationId xmlns:p14="http://schemas.microsoft.com/office/powerpoint/2010/main" val="356286706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xmlns="" id="{3246BD4E-DFEB-4267-867D-55DC36BBC1DF}"/>
              </a:ext>
            </a:extLst>
          </p:cNvPr>
          <p:cNvSpPr/>
          <p:nvPr/>
        </p:nvSpPr>
        <p:spPr>
          <a:xfrm>
            <a:off x="4751313" y="2358599"/>
            <a:ext cx="2402006" cy="123607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P4 Runtime Hypervisor</a:t>
            </a:r>
          </a:p>
          <a:p>
            <a:pPr algn="ctr"/>
            <a:endParaRPr lang="en-US" dirty="0"/>
          </a:p>
        </p:txBody>
      </p:sp>
      <p:sp>
        <p:nvSpPr>
          <p:cNvPr id="56" name="Oval 55">
            <a:extLst>
              <a:ext uri="{FF2B5EF4-FFF2-40B4-BE49-F238E27FC236}">
                <a16:creationId xmlns:a16="http://schemas.microsoft.com/office/drawing/2014/main" xmlns="" id="{5ACBBA8C-2542-4DFC-B10B-DE098C2EAA10}"/>
              </a:ext>
            </a:extLst>
          </p:cNvPr>
          <p:cNvSpPr/>
          <p:nvPr/>
        </p:nvSpPr>
        <p:spPr>
          <a:xfrm>
            <a:off x="1901420" y="1376911"/>
            <a:ext cx="2492271" cy="452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Path 1</a:t>
            </a:r>
          </a:p>
        </p:txBody>
      </p:sp>
      <p:cxnSp>
        <p:nvCxnSpPr>
          <p:cNvPr id="58" name="Straight Arrow Connector 57">
            <a:extLst>
              <a:ext uri="{FF2B5EF4-FFF2-40B4-BE49-F238E27FC236}">
                <a16:creationId xmlns:a16="http://schemas.microsoft.com/office/drawing/2014/main" xmlns="" id="{36BE67F9-338E-4CB2-A2BB-50BBA87CFA94}"/>
              </a:ext>
            </a:extLst>
          </p:cNvPr>
          <p:cNvCxnSpPr>
            <a:cxnSpLocks/>
            <a:stCxn id="56" idx="4"/>
            <a:endCxn id="55" idx="0"/>
          </p:cNvCxnSpPr>
          <p:nvPr/>
        </p:nvCxnSpPr>
        <p:spPr>
          <a:xfrm>
            <a:off x="3147556" y="1829090"/>
            <a:ext cx="2804760" cy="5295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xmlns="" id="{7BA2696C-1FBD-451F-91CB-B0F9F702754A}"/>
              </a:ext>
            </a:extLst>
          </p:cNvPr>
          <p:cNvCxnSpPr>
            <a:cxnSpLocks/>
          </p:cNvCxnSpPr>
          <p:nvPr/>
        </p:nvCxnSpPr>
        <p:spPr>
          <a:xfrm flipH="1">
            <a:off x="3426554" y="3578009"/>
            <a:ext cx="2556722" cy="160767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xmlns="" id="{9AE8309B-F7A7-4148-B197-E604B4497B85}"/>
              </a:ext>
            </a:extLst>
          </p:cNvPr>
          <p:cNvCxnSpPr>
            <a:cxnSpLocks/>
            <a:stCxn id="55" idx="2"/>
            <a:endCxn id="11" idx="0"/>
          </p:cNvCxnSpPr>
          <p:nvPr/>
        </p:nvCxnSpPr>
        <p:spPr>
          <a:xfrm flipH="1">
            <a:off x="4799378" y="3594670"/>
            <a:ext cx="1152938" cy="215705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xmlns="" id="{785AA7DF-5E3F-4800-8959-0367719E4677}"/>
              </a:ext>
            </a:extLst>
          </p:cNvPr>
          <p:cNvCxnSpPr>
            <a:cxnSpLocks/>
            <a:stCxn id="55" idx="2"/>
            <a:endCxn id="14" idx="0"/>
          </p:cNvCxnSpPr>
          <p:nvPr/>
        </p:nvCxnSpPr>
        <p:spPr>
          <a:xfrm>
            <a:off x="5952316" y="3594670"/>
            <a:ext cx="1226396" cy="214978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xmlns="" id="{10796213-B8CB-49C5-86D0-A4CA34A8F37B}"/>
              </a:ext>
            </a:extLst>
          </p:cNvPr>
          <p:cNvCxnSpPr>
            <a:cxnSpLocks/>
            <a:stCxn id="55" idx="2"/>
          </p:cNvCxnSpPr>
          <p:nvPr/>
        </p:nvCxnSpPr>
        <p:spPr>
          <a:xfrm>
            <a:off x="5952316" y="3594670"/>
            <a:ext cx="2361667" cy="169240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xmlns="" id="{F0EABC46-6FA1-4C6A-850D-B93F3550AFD4}"/>
              </a:ext>
            </a:extLst>
          </p:cNvPr>
          <p:cNvSpPr txBox="1"/>
          <p:nvPr/>
        </p:nvSpPr>
        <p:spPr>
          <a:xfrm>
            <a:off x="4580091" y="3655160"/>
            <a:ext cx="1012265" cy="369332"/>
          </a:xfrm>
          <a:prstGeom prst="rect">
            <a:avLst/>
          </a:prstGeom>
          <a:noFill/>
        </p:spPr>
        <p:txBody>
          <a:bodyPr wrap="none" rtlCol="0">
            <a:spAutoFit/>
          </a:bodyPr>
          <a:lstStyle/>
          <a:p>
            <a:r>
              <a:rPr lang="en-US" dirty="0" err="1"/>
              <a:t>Protobuf</a:t>
            </a:r>
            <a:endParaRPr lang="en-US" dirty="0"/>
          </a:p>
        </p:txBody>
      </p:sp>
      <p:sp>
        <p:nvSpPr>
          <p:cNvPr id="86" name="Oval 85">
            <a:extLst>
              <a:ext uri="{FF2B5EF4-FFF2-40B4-BE49-F238E27FC236}">
                <a16:creationId xmlns:a16="http://schemas.microsoft.com/office/drawing/2014/main" xmlns="" id="{509D82A5-BFA1-4186-BFB0-726FE6AE46C6}"/>
              </a:ext>
            </a:extLst>
          </p:cNvPr>
          <p:cNvSpPr/>
          <p:nvPr/>
        </p:nvSpPr>
        <p:spPr>
          <a:xfrm>
            <a:off x="4841074" y="1375364"/>
            <a:ext cx="2492271" cy="45217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Data Path 2</a:t>
            </a:r>
          </a:p>
        </p:txBody>
      </p:sp>
      <p:cxnSp>
        <p:nvCxnSpPr>
          <p:cNvPr id="88" name="Straight Arrow Connector 87">
            <a:extLst>
              <a:ext uri="{FF2B5EF4-FFF2-40B4-BE49-F238E27FC236}">
                <a16:creationId xmlns:a16="http://schemas.microsoft.com/office/drawing/2014/main" xmlns="" id="{06A2292B-03CA-4AC5-992C-D5AEB0B7A768}"/>
              </a:ext>
            </a:extLst>
          </p:cNvPr>
          <p:cNvCxnSpPr>
            <a:cxnSpLocks/>
            <a:stCxn id="86" idx="4"/>
          </p:cNvCxnSpPr>
          <p:nvPr/>
        </p:nvCxnSpPr>
        <p:spPr>
          <a:xfrm>
            <a:off x="6087210" y="1827543"/>
            <a:ext cx="8790" cy="5310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xmlns="" id="{EF394BC7-FAF6-47BC-B3B9-638E41986CDF}"/>
              </a:ext>
            </a:extLst>
          </p:cNvPr>
          <p:cNvSpPr/>
          <p:nvPr/>
        </p:nvSpPr>
        <p:spPr>
          <a:xfrm>
            <a:off x="7839030" y="1375363"/>
            <a:ext cx="2492271" cy="45217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Data Path 3</a:t>
            </a:r>
          </a:p>
        </p:txBody>
      </p:sp>
      <p:cxnSp>
        <p:nvCxnSpPr>
          <p:cNvPr id="92" name="Straight Arrow Connector 91">
            <a:extLst>
              <a:ext uri="{FF2B5EF4-FFF2-40B4-BE49-F238E27FC236}">
                <a16:creationId xmlns:a16="http://schemas.microsoft.com/office/drawing/2014/main" xmlns="" id="{AB691B5B-F7D1-4642-A48D-3A5243C19DED}"/>
              </a:ext>
            </a:extLst>
          </p:cNvPr>
          <p:cNvCxnSpPr>
            <a:cxnSpLocks/>
            <a:stCxn id="91" idx="4"/>
          </p:cNvCxnSpPr>
          <p:nvPr/>
        </p:nvCxnSpPr>
        <p:spPr>
          <a:xfrm flipH="1">
            <a:off x="6281767" y="1827542"/>
            <a:ext cx="2803399" cy="5237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6" name="Group 72">
            <a:extLst>
              <a:ext uri="{FF2B5EF4-FFF2-40B4-BE49-F238E27FC236}">
                <a16:creationId xmlns:a16="http://schemas.microsoft.com/office/drawing/2014/main" xmlns="" id="{ED4E35E1-404E-42A3-A888-2010DAC45AE6}"/>
              </a:ext>
            </a:extLst>
          </p:cNvPr>
          <p:cNvGrpSpPr/>
          <p:nvPr/>
        </p:nvGrpSpPr>
        <p:grpSpPr>
          <a:xfrm>
            <a:off x="1356320" y="903475"/>
            <a:ext cx="910092" cy="470309"/>
            <a:chOff x="2557670" y="3377578"/>
            <a:chExt cx="2640496" cy="887897"/>
          </a:xfrm>
        </p:grpSpPr>
        <p:sp>
          <p:nvSpPr>
            <p:cNvPr id="97" name="Rectangle 96">
              <a:extLst>
                <a:ext uri="{FF2B5EF4-FFF2-40B4-BE49-F238E27FC236}">
                  <a16:creationId xmlns:a16="http://schemas.microsoft.com/office/drawing/2014/main" xmlns="" id="{DF195A2B-2BE3-4FA3-97D2-A900E9F4F8DA}"/>
                </a:ext>
              </a:extLst>
            </p:cNvPr>
            <p:cNvSpPr/>
            <p:nvPr/>
          </p:nvSpPr>
          <p:spPr>
            <a:xfrm>
              <a:off x="2557670" y="3723860"/>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xmlns="" id="{DC868A02-A071-4DEB-8D82-10265EED0D96}"/>
                </a:ext>
              </a:extLst>
            </p:cNvPr>
            <p:cNvSpPr/>
            <p:nvPr/>
          </p:nvSpPr>
          <p:spPr>
            <a:xfrm>
              <a:off x="3120887" y="3583849"/>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xmlns="" id="{8DD75C4F-BB43-4380-8461-E3AE43076887}"/>
                </a:ext>
              </a:extLst>
            </p:cNvPr>
            <p:cNvSpPr/>
            <p:nvPr/>
          </p:nvSpPr>
          <p:spPr>
            <a:xfrm>
              <a:off x="3876261" y="3377578"/>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xmlns="" id="{75A12F12-0F7C-47F4-83ED-C4E98CC1C368}"/>
                </a:ext>
              </a:extLst>
            </p:cNvPr>
            <p:cNvSpPr/>
            <p:nvPr/>
          </p:nvSpPr>
          <p:spPr>
            <a:xfrm>
              <a:off x="3876261" y="3987179"/>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xmlns="" id="{FE465A32-7109-4253-8C20-36F43B23F201}"/>
                </a:ext>
              </a:extLst>
            </p:cNvPr>
            <p:cNvSpPr/>
            <p:nvPr/>
          </p:nvSpPr>
          <p:spPr>
            <a:xfrm>
              <a:off x="4840357" y="3621880"/>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xmlns="" id="{09963E90-9168-42C7-9CF6-8AC5ACB4054E}"/>
                </a:ext>
              </a:extLst>
            </p:cNvPr>
            <p:cNvCxnSpPr/>
            <p:nvPr/>
          </p:nvCxnSpPr>
          <p:spPr>
            <a:xfrm flipV="1">
              <a:off x="2915479" y="3712921"/>
              <a:ext cx="205408" cy="139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xmlns="" id="{91BEF211-A9BE-47D6-BB7F-7408F3E2988C}"/>
                </a:ext>
              </a:extLst>
            </p:cNvPr>
            <p:cNvCxnSpPr/>
            <p:nvPr/>
          </p:nvCxnSpPr>
          <p:spPr>
            <a:xfrm flipV="1">
              <a:off x="3478695" y="3516726"/>
              <a:ext cx="397566" cy="181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xmlns="" id="{2390B80F-2A4E-479E-A310-E1A192386C2A}"/>
                </a:ext>
              </a:extLst>
            </p:cNvPr>
            <p:cNvCxnSpPr>
              <a:stCxn id="98" idx="3"/>
            </p:cNvCxnSpPr>
            <p:nvPr/>
          </p:nvCxnSpPr>
          <p:spPr>
            <a:xfrm>
              <a:off x="3478696" y="3722997"/>
              <a:ext cx="397565" cy="430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xmlns="" id="{4A2517C5-72CF-4F55-B1D3-FC54F9B57FCD}"/>
                </a:ext>
              </a:extLst>
            </p:cNvPr>
            <p:cNvCxnSpPr>
              <a:stCxn id="99" idx="3"/>
              <a:endCxn id="101" idx="1"/>
            </p:cNvCxnSpPr>
            <p:nvPr/>
          </p:nvCxnSpPr>
          <p:spPr>
            <a:xfrm>
              <a:off x="4234070" y="3516726"/>
              <a:ext cx="606287" cy="244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xmlns="" id="{98558F04-0A55-4285-B24A-7CD6F37AFD17}"/>
                </a:ext>
              </a:extLst>
            </p:cNvPr>
            <p:cNvCxnSpPr>
              <a:stCxn id="100" idx="3"/>
            </p:cNvCxnSpPr>
            <p:nvPr/>
          </p:nvCxnSpPr>
          <p:spPr>
            <a:xfrm flipV="1">
              <a:off x="4234070" y="3797560"/>
              <a:ext cx="606287" cy="328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8" name="Group 72">
            <a:extLst>
              <a:ext uri="{FF2B5EF4-FFF2-40B4-BE49-F238E27FC236}">
                <a16:creationId xmlns:a16="http://schemas.microsoft.com/office/drawing/2014/main" xmlns="" id="{97ED6537-7192-4919-B66C-D46D411EA99C}"/>
              </a:ext>
            </a:extLst>
          </p:cNvPr>
          <p:cNvGrpSpPr/>
          <p:nvPr/>
        </p:nvGrpSpPr>
        <p:grpSpPr>
          <a:xfrm>
            <a:off x="2449255" y="220227"/>
            <a:ext cx="910092" cy="470309"/>
            <a:chOff x="2557670" y="3377578"/>
            <a:chExt cx="2640496" cy="887897"/>
          </a:xfrm>
        </p:grpSpPr>
        <p:sp>
          <p:nvSpPr>
            <p:cNvPr id="119" name="Rectangle 118">
              <a:extLst>
                <a:ext uri="{FF2B5EF4-FFF2-40B4-BE49-F238E27FC236}">
                  <a16:creationId xmlns:a16="http://schemas.microsoft.com/office/drawing/2014/main" xmlns="" id="{75143FCE-4072-4FBA-A840-856CE79D604B}"/>
                </a:ext>
              </a:extLst>
            </p:cNvPr>
            <p:cNvSpPr/>
            <p:nvPr/>
          </p:nvSpPr>
          <p:spPr>
            <a:xfrm>
              <a:off x="2557670" y="3723860"/>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xmlns="" id="{81D6F6C7-06F4-4AFA-96E0-D9B26670DBA6}"/>
                </a:ext>
              </a:extLst>
            </p:cNvPr>
            <p:cNvSpPr/>
            <p:nvPr/>
          </p:nvSpPr>
          <p:spPr>
            <a:xfrm>
              <a:off x="3120887" y="3583849"/>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xmlns="" id="{DB97F07B-3DA7-4939-B6CB-C198D3CFB187}"/>
                </a:ext>
              </a:extLst>
            </p:cNvPr>
            <p:cNvSpPr/>
            <p:nvPr/>
          </p:nvSpPr>
          <p:spPr>
            <a:xfrm>
              <a:off x="3876261" y="3377578"/>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xmlns="" id="{B65CFB3D-1AAD-42D7-A111-FA0742FE0127}"/>
                </a:ext>
              </a:extLst>
            </p:cNvPr>
            <p:cNvSpPr/>
            <p:nvPr/>
          </p:nvSpPr>
          <p:spPr>
            <a:xfrm>
              <a:off x="3876261" y="3987179"/>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xmlns="" id="{42C7B9C1-3EE1-406D-9AAB-E7082152CFED}"/>
                </a:ext>
              </a:extLst>
            </p:cNvPr>
            <p:cNvSpPr/>
            <p:nvPr/>
          </p:nvSpPr>
          <p:spPr>
            <a:xfrm>
              <a:off x="4840357" y="3621880"/>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Arrow Connector 123">
              <a:extLst>
                <a:ext uri="{FF2B5EF4-FFF2-40B4-BE49-F238E27FC236}">
                  <a16:creationId xmlns:a16="http://schemas.microsoft.com/office/drawing/2014/main" xmlns="" id="{88E0BB80-7054-4FAB-8393-D7E3CA792558}"/>
                </a:ext>
              </a:extLst>
            </p:cNvPr>
            <p:cNvCxnSpPr/>
            <p:nvPr/>
          </p:nvCxnSpPr>
          <p:spPr>
            <a:xfrm flipV="1">
              <a:off x="2915479" y="3712921"/>
              <a:ext cx="205408" cy="139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xmlns="" id="{FDAF6963-3C19-4C43-979A-5BCC6900BE79}"/>
                </a:ext>
              </a:extLst>
            </p:cNvPr>
            <p:cNvCxnSpPr/>
            <p:nvPr/>
          </p:nvCxnSpPr>
          <p:spPr>
            <a:xfrm flipV="1">
              <a:off x="3478695" y="3516726"/>
              <a:ext cx="397566" cy="181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xmlns="" id="{6D64F86B-52CE-404D-82B4-125710A79CCA}"/>
                </a:ext>
              </a:extLst>
            </p:cNvPr>
            <p:cNvCxnSpPr>
              <a:stCxn id="120" idx="3"/>
            </p:cNvCxnSpPr>
            <p:nvPr/>
          </p:nvCxnSpPr>
          <p:spPr>
            <a:xfrm>
              <a:off x="3478696" y="3722997"/>
              <a:ext cx="397565" cy="430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xmlns="" id="{C5487D37-99EB-4210-903E-E55F727B83A8}"/>
                </a:ext>
              </a:extLst>
            </p:cNvPr>
            <p:cNvCxnSpPr>
              <a:stCxn id="121" idx="3"/>
              <a:endCxn id="123" idx="1"/>
            </p:cNvCxnSpPr>
            <p:nvPr/>
          </p:nvCxnSpPr>
          <p:spPr>
            <a:xfrm>
              <a:off x="4234070" y="3516726"/>
              <a:ext cx="606287" cy="244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xmlns="" id="{20CFF862-C095-497D-8368-5004072B663C}"/>
                </a:ext>
              </a:extLst>
            </p:cNvPr>
            <p:cNvCxnSpPr>
              <a:stCxn id="122" idx="3"/>
            </p:cNvCxnSpPr>
            <p:nvPr/>
          </p:nvCxnSpPr>
          <p:spPr>
            <a:xfrm flipV="1">
              <a:off x="4234070" y="3797560"/>
              <a:ext cx="606287" cy="328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30" name="Group 72">
            <a:extLst>
              <a:ext uri="{FF2B5EF4-FFF2-40B4-BE49-F238E27FC236}">
                <a16:creationId xmlns:a16="http://schemas.microsoft.com/office/drawing/2014/main" xmlns="" id="{95479829-A710-4AEE-8520-837D2B8CA8EA}"/>
              </a:ext>
            </a:extLst>
          </p:cNvPr>
          <p:cNvGrpSpPr/>
          <p:nvPr/>
        </p:nvGrpSpPr>
        <p:grpSpPr>
          <a:xfrm>
            <a:off x="2449255" y="847402"/>
            <a:ext cx="910092" cy="470309"/>
            <a:chOff x="2557670" y="3377578"/>
            <a:chExt cx="2640496" cy="887897"/>
          </a:xfrm>
        </p:grpSpPr>
        <p:sp>
          <p:nvSpPr>
            <p:cNvPr id="131" name="Rectangle 130">
              <a:extLst>
                <a:ext uri="{FF2B5EF4-FFF2-40B4-BE49-F238E27FC236}">
                  <a16:creationId xmlns:a16="http://schemas.microsoft.com/office/drawing/2014/main" xmlns="" id="{7C63284F-C75F-44C3-A6D5-D9AB352468B5}"/>
                </a:ext>
              </a:extLst>
            </p:cNvPr>
            <p:cNvSpPr/>
            <p:nvPr/>
          </p:nvSpPr>
          <p:spPr>
            <a:xfrm>
              <a:off x="2557670" y="3723860"/>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xmlns="" id="{82732B69-7127-44BA-8370-3943748A84C7}"/>
                </a:ext>
              </a:extLst>
            </p:cNvPr>
            <p:cNvSpPr/>
            <p:nvPr/>
          </p:nvSpPr>
          <p:spPr>
            <a:xfrm>
              <a:off x="3120887" y="3583849"/>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xmlns="" id="{C0B05CEB-EEAA-4460-B3CF-3B57E06206DF}"/>
                </a:ext>
              </a:extLst>
            </p:cNvPr>
            <p:cNvSpPr/>
            <p:nvPr/>
          </p:nvSpPr>
          <p:spPr>
            <a:xfrm>
              <a:off x="3876261" y="3377578"/>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xmlns="" id="{DA60401E-300D-42D2-9C29-0015449ACF11}"/>
                </a:ext>
              </a:extLst>
            </p:cNvPr>
            <p:cNvSpPr/>
            <p:nvPr/>
          </p:nvSpPr>
          <p:spPr>
            <a:xfrm>
              <a:off x="3876261" y="3987179"/>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xmlns="" id="{4A3FF609-C8F9-43F7-BB49-C13B614712E7}"/>
                </a:ext>
              </a:extLst>
            </p:cNvPr>
            <p:cNvSpPr/>
            <p:nvPr/>
          </p:nvSpPr>
          <p:spPr>
            <a:xfrm>
              <a:off x="4840357" y="3621880"/>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Arrow Connector 135">
              <a:extLst>
                <a:ext uri="{FF2B5EF4-FFF2-40B4-BE49-F238E27FC236}">
                  <a16:creationId xmlns:a16="http://schemas.microsoft.com/office/drawing/2014/main" xmlns="" id="{ED359B02-0508-46D4-B25E-6F97B373CA63}"/>
                </a:ext>
              </a:extLst>
            </p:cNvPr>
            <p:cNvCxnSpPr/>
            <p:nvPr/>
          </p:nvCxnSpPr>
          <p:spPr>
            <a:xfrm flipV="1">
              <a:off x="2915479" y="3712921"/>
              <a:ext cx="205408" cy="139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xmlns="" id="{7548505C-E121-4791-B7B1-A99888106471}"/>
                </a:ext>
              </a:extLst>
            </p:cNvPr>
            <p:cNvCxnSpPr/>
            <p:nvPr/>
          </p:nvCxnSpPr>
          <p:spPr>
            <a:xfrm flipV="1">
              <a:off x="3478695" y="3516726"/>
              <a:ext cx="397566" cy="181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xmlns="" id="{AE8AB772-93E0-4410-B972-4DBD7BD479AF}"/>
                </a:ext>
              </a:extLst>
            </p:cNvPr>
            <p:cNvCxnSpPr>
              <a:stCxn id="132" idx="3"/>
            </p:cNvCxnSpPr>
            <p:nvPr/>
          </p:nvCxnSpPr>
          <p:spPr>
            <a:xfrm>
              <a:off x="3478696" y="3722997"/>
              <a:ext cx="397565" cy="430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xmlns="" id="{F1E292D9-2148-4E52-BC00-DFA06411EE66}"/>
                </a:ext>
              </a:extLst>
            </p:cNvPr>
            <p:cNvCxnSpPr>
              <a:stCxn id="133" idx="3"/>
              <a:endCxn id="135" idx="1"/>
            </p:cNvCxnSpPr>
            <p:nvPr/>
          </p:nvCxnSpPr>
          <p:spPr>
            <a:xfrm>
              <a:off x="4234070" y="3516726"/>
              <a:ext cx="606287" cy="244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xmlns="" id="{21A563D5-3ED9-470F-8CDB-7E25159EAD7A}"/>
                </a:ext>
              </a:extLst>
            </p:cNvPr>
            <p:cNvCxnSpPr>
              <a:stCxn id="134" idx="3"/>
            </p:cNvCxnSpPr>
            <p:nvPr/>
          </p:nvCxnSpPr>
          <p:spPr>
            <a:xfrm flipV="1">
              <a:off x="4234070" y="3797560"/>
              <a:ext cx="606287" cy="328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41" name="Group 72">
            <a:extLst>
              <a:ext uri="{FF2B5EF4-FFF2-40B4-BE49-F238E27FC236}">
                <a16:creationId xmlns:a16="http://schemas.microsoft.com/office/drawing/2014/main" xmlns="" id="{929B4BC2-9BAA-4283-84E7-9FB776628512}"/>
              </a:ext>
            </a:extLst>
          </p:cNvPr>
          <p:cNvGrpSpPr/>
          <p:nvPr/>
        </p:nvGrpSpPr>
        <p:grpSpPr>
          <a:xfrm>
            <a:off x="3419479" y="823704"/>
            <a:ext cx="910092" cy="470309"/>
            <a:chOff x="2557670" y="3377578"/>
            <a:chExt cx="2640496" cy="887897"/>
          </a:xfrm>
        </p:grpSpPr>
        <p:sp>
          <p:nvSpPr>
            <p:cNvPr id="142" name="Rectangle 141">
              <a:extLst>
                <a:ext uri="{FF2B5EF4-FFF2-40B4-BE49-F238E27FC236}">
                  <a16:creationId xmlns:a16="http://schemas.microsoft.com/office/drawing/2014/main" xmlns="" id="{471A11BD-061A-429D-853B-FF96BBD90847}"/>
                </a:ext>
              </a:extLst>
            </p:cNvPr>
            <p:cNvSpPr/>
            <p:nvPr/>
          </p:nvSpPr>
          <p:spPr>
            <a:xfrm>
              <a:off x="2557670" y="3723860"/>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xmlns="" id="{71BA5143-381F-4C62-91EF-F2B161811A53}"/>
                </a:ext>
              </a:extLst>
            </p:cNvPr>
            <p:cNvSpPr/>
            <p:nvPr/>
          </p:nvSpPr>
          <p:spPr>
            <a:xfrm>
              <a:off x="3120887" y="3583849"/>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xmlns="" id="{A52A261A-2F25-46F5-9C84-64A2C63EB2D0}"/>
                </a:ext>
              </a:extLst>
            </p:cNvPr>
            <p:cNvSpPr/>
            <p:nvPr/>
          </p:nvSpPr>
          <p:spPr>
            <a:xfrm>
              <a:off x="3876261" y="3377578"/>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xmlns="" id="{BC10E852-3C12-4F80-A9A5-AA8CD8F3E5DC}"/>
                </a:ext>
              </a:extLst>
            </p:cNvPr>
            <p:cNvSpPr/>
            <p:nvPr/>
          </p:nvSpPr>
          <p:spPr>
            <a:xfrm>
              <a:off x="3876261" y="3987179"/>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xmlns="" id="{943C5435-C17E-41B6-8027-1078DF181998}"/>
                </a:ext>
              </a:extLst>
            </p:cNvPr>
            <p:cNvSpPr/>
            <p:nvPr/>
          </p:nvSpPr>
          <p:spPr>
            <a:xfrm>
              <a:off x="4840357" y="3621880"/>
              <a:ext cx="357809" cy="2782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7" name="Straight Arrow Connector 146">
              <a:extLst>
                <a:ext uri="{FF2B5EF4-FFF2-40B4-BE49-F238E27FC236}">
                  <a16:creationId xmlns:a16="http://schemas.microsoft.com/office/drawing/2014/main" xmlns="" id="{985CC665-130E-41B5-8010-60F2C43E921E}"/>
                </a:ext>
              </a:extLst>
            </p:cNvPr>
            <p:cNvCxnSpPr/>
            <p:nvPr/>
          </p:nvCxnSpPr>
          <p:spPr>
            <a:xfrm flipV="1">
              <a:off x="2915479" y="3712921"/>
              <a:ext cx="205408" cy="139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xmlns="" id="{E9ADD25D-02E0-4DA1-B4D9-1BD093EA0D76}"/>
                </a:ext>
              </a:extLst>
            </p:cNvPr>
            <p:cNvCxnSpPr/>
            <p:nvPr/>
          </p:nvCxnSpPr>
          <p:spPr>
            <a:xfrm flipV="1">
              <a:off x="3478695" y="3516726"/>
              <a:ext cx="397566" cy="181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xmlns="" id="{B7EE9C28-28CE-4FDA-87C1-DDFB8FA1E3C2}"/>
                </a:ext>
              </a:extLst>
            </p:cNvPr>
            <p:cNvCxnSpPr>
              <a:stCxn id="143" idx="3"/>
            </p:cNvCxnSpPr>
            <p:nvPr/>
          </p:nvCxnSpPr>
          <p:spPr>
            <a:xfrm>
              <a:off x="3478696" y="3722997"/>
              <a:ext cx="397565" cy="430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xmlns="" id="{99AFA843-A350-466B-911F-5DEB73F3CCB4}"/>
                </a:ext>
              </a:extLst>
            </p:cNvPr>
            <p:cNvCxnSpPr>
              <a:stCxn id="144" idx="3"/>
              <a:endCxn id="146" idx="1"/>
            </p:cNvCxnSpPr>
            <p:nvPr/>
          </p:nvCxnSpPr>
          <p:spPr>
            <a:xfrm>
              <a:off x="4234070" y="3516726"/>
              <a:ext cx="606287" cy="244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xmlns="" id="{BAE8C327-91CF-449B-B5EE-FD4CA0900CCE}"/>
                </a:ext>
              </a:extLst>
            </p:cNvPr>
            <p:cNvCxnSpPr>
              <a:stCxn id="145" idx="3"/>
            </p:cNvCxnSpPr>
            <p:nvPr/>
          </p:nvCxnSpPr>
          <p:spPr>
            <a:xfrm flipV="1">
              <a:off x="4234070" y="3797560"/>
              <a:ext cx="606287" cy="328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3" name="Group 73">
            <a:extLst>
              <a:ext uri="{FF2B5EF4-FFF2-40B4-BE49-F238E27FC236}">
                <a16:creationId xmlns:a16="http://schemas.microsoft.com/office/drawing/2014/main" xmlns="" id="{49233367-ACEB-4C97-BA69-5EBFCD2487B8}"/>
              </a:ext>
            </a:extLst>
          </p:cNvPr>
          <p:cNvGrpSpPr/>
          <p:nvPr/>
        </p:nvGrpSpPr>
        <p:grpSpPr>
          <a:xfrm>
            <a:off x="4634518" y="748298"/>
            <a:ext cx="957838" cy="522018"/>
            <a:chOff x="2557670" y="4634099"/>
            <a:chExt cx="2667001" cy="1358197"/>
          </a:xfrm>
        </p:grpSpPr>
        <p:sp>
          <p:nvSpPr>
            <p:cNvPr id="164" name="Rectangle 163">
              <a:extLst>
                <a:ext uri="{FF2B5EF4-FFF2-40B4-BE49-F238E27FC236}">
                  <a16:creationId xmlns:a16="http://schemas.microsoft.com/office/drawing/2014/main" xmlns="" id="{199632BF-7F31-4FF4-821C-13D6FD77EED0}"/>
                </a:ext>
              </a:extLst>
            </p:cNvPr>
            <p:cNvSpPr/>
            <p:nvPr/>
          </p:nvSpPr>
          <p:spPr>
            <a:xfrm>
              <a:off x="2557670" y="5135217"/>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5" name="Rectangle 164">
              <a:extLst>
                <a:ext uri="{FF2B5EF4-FFF2-40B4-BE49-F238E27FC236}">
                  <a16:creationId xmlns:a16="http://schemas.microsoft.com/office/drawing/2014/main" xmlns="" id="{B6D0F47E-0382-41F5-9D1A-8D1A43829071}"/>
                </a:ext>
              </a:extLst>
            </p:cNvPr>
            <p:cNvSpPr/>
            <p:nvPr/>
          </p:nvSpPr>
          <p:spPr>
            <a:xfrm>
              <a:off x="3299791" y="5135217"/>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xmlns="" id="{F88E2582-0A27-41F6-9953-A7AADD1A508B}"/>
                </a:ext>
              </a:extLst>
            </p:cNvPr>
            <p:cNvSpPr/>
            <p:nvPr/>
          </p:nvSpPr>
          <p:spPr>
            <a:xfrm>
              <a:off x="4055165" y="5134939"/>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7" name="Rectangle 166">
              <a:extLst>
                <a:ext uri="{FF2B5EF4-FFF2-40B4-BE49-F238E27FC236}">
                  <a16:creationId xmlns:a16="http://schemas.microsoft.com/office/drawing/2014/main" xmlns="" id="{61157D6E-DCF0-4860-B299-D25994BB9245}"/>
                </a:ext>
              </a:extLst>
            </p:cNvPr>
            <p:cNvSpPr/>
            <p:nvPr/>
          </p:nvSpPr>
          <p:spPr>
            <a:xfrm>
              <a:off x="4866862" y="4634099"/>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xmlns="" id="{AB55EB19-8351-452C-8390-48FFD6E7D1B0}"/>
                </a:ext>
              </a:extLst>
            </p:cNvPr>
            <p:cNvSpPr/>
            <p:nvPr/>
          </p:nvSpPr>
          <p:spPr>
            <a:xfrm>
              <a:off x="4866862" y="5714000"/>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69" name="Straight Arrow Connector 168">
              <a:extLst>
                <a:ext uri="{FF2B5EF4-FFF2-40B4-BE49-F238E27FC236}">
                  <a16:creationId xmlns:a16="http://schemas.microsoft.com/office/drawing/2014/main" xmlns="" id="{C9349592-D0A4-4B8D-9831-1008754EFC49}"/>
                </a:ext>
              </a:extLst>
            </p:cNvPr>
            <p:cNvCxnSpPr>
              <a:stCxn id="164" idx="3"/>
              <a:endCxn id="165" idx="1"/>
            </p:cNvCxnSpPr>
            <p:nvPr/>
          </p:nvCxnSpPr>
          <p:spPr>
            <a:xfrm>
              <a:off x="2915479" y="5274365"/>
              <a:ext cx="3843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xmlns="" id="{EB8EFA0A-4F6E-49AA-A4CB-A1DB03C7FB25}"/>
                </a:ext>
              </a:extLst>
            </p:cNvPr>
            <p:cNvCxnSpPr>
              <a:stCxn id="165" idx="3"/>
              <a:endCxn id="166" idx="1"/>
            </p:cNvCxnSpPr>
            <p:nvPr/>
          </p:nvCxnSpPr>
          <p:spPr>
            <a:xfrm flipV="1">
              <a:off x="3657600" y="5274087"/>
              <a:ext cx="397565" cy="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xmlns="" id="{6765B610-497D-4907-AC62-CA95A3C26809}"/>
                </a:ext>
              </a:extLst>
            </p:cNvPr>
            <p:cNvCxnSpPr>
              <a:stCxn id="166" idx="3"/>
            </p:cNvCxnSpPr>
            <p:nvPr/>
          </p:nvCxnSpPr>
          <p:spPr>
            <a:xfrm flipV="1">
              <a:off x="4412974" y="4773247"/>
              <a:ext cx="427383" cy="500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xmlns="" id="{47296366-7FD3-4111-A10A-C7B2858BB122}"/>
                </a:ext>
              </a:extLst>
            </p:cNvPr>
            <p:cNvCxnSpPr>
              <a:stCxn id="166" idx="3"/>
            </p:cNvCxnSpPr>
            <p:nvPr/>
          </p:nvCxnSpPr>
          <p:spPr>
            <a:xfrm flipV="1">
              <a:off x="4412974" y="5260835"/>
              <a:ext cx="453887" cy="13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74" name="Group 73">
            <a:extLst>
              <a:ext uri="{FF2B5EF4-FFF2-40B4-BE49-F238E27FC236}">
                <a16:creationId xmlns:a16="http://schemas.microsoft.com/office/drawing/2014/main" xmlns="" id="{A34638C8-62F1-40B4-89FE-A7FB5403FF77}"/>
              </a:ext>
            </a:extLst>
          </p:cNvPr>
          <p:cNvGrpSpPr/>
          <p:nvPr/>
        </p:nvGrpSpPr>
        <p:grpSpPr>
          <a:xfrm>
            <a:off x="5456241" y="273344"/>
            <a:ext cx="957838" cy="522018"/>
            <a:chOff x="2557670" y="4634099"/>
            <a:chExt cx="2667001" cy="1358197"/>
          </a:xfrm>
        </p:grpSpPr>
        <p:sp>
          <p:nvSpPr>
            <p:cNvPr id="175" name="Rectangle 174">
              <a:extLst>
                <a:ext uri="{FF2B5EF4-FFF2-40B4-BE49-F238E27FC236}">
                  <a16:creationId xmlns:a16="http://schemas.microsoft.com/office/drawing/2014/main" xmlns="" id="{5F96B262-1581-4841-9C9A-38C8EE804A88}"/>
                </a:ext>
              </a:extLst>
            </p:cNvPr>
            <p:cNvSpPr/>
            <p:nvPr/>
          </p:nvSpPr>
          <p:spPr>
            <a:xfrm>
              <a:off x="2557670" y="5135217"/>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xmlns="" id="{6C085B9F-D007-4CDA-A2B9-983E4B1FDCDA}"/>
                </a:ext>
              </a:extLst>
            </p:cNvPr>
            <p:cNvSpPr/>
            <p:nvPr/>
          </p:nvSpPr>
          <p:spPr>
            <a:xfrm>
              <a:off x="3299791" y="5135217"/>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xmlns="" id="{B795A31A-60E4-49FF-863A-BF7C9EB16C54}"/>
                </a:ext>
              </a:extLst>
            </p:cNvPr>
            <p:cNvSpPr/>
            <p:nvPr/>
          </p:nvSpPr>
          <p:spPr>
            <a:xfrm>
              <a:off x="4055165" y="5134939"/>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xmlns="" id="{17FBD923-24F8-44F5-B7E4-E27FCB165A6D}"/>
                </a:ext>
              </a:extLst>
            </p:cNvPr>
            <p:cNvSpPr/>
            <p:nvPr/>
          </p:nvSpPr>
          <p:spPr>
            <a:xfrm>
              <a:off x="4866862" y="4634099"/>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xmlns="" id="{156D306F-CE3D-4528-8083-D682038CD7ED}"/>
                </a:ext>
              </a:extLst>
            </p:cNvPr>
            <p:cNvSpPr/>
            <p:nvPr/>
          </p:nvSpPr>
          <p:spPr>
            <a:xfrm>
              <a:off x="4866862" y="5714000"/>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80" name="Straight Arrow Connector 179">
              <a:extLst>
                <a:ext uri="{FF2B5EF4-FFF2-40B4-BE49-F238E27FC236}">
                  <a16:creationId xmlns:a16="http://schemas.microsoft.com/office/drawing/2014/main" xmlns="" id="{38E0C82A-02B6-49E2-85B2-56AE1B878BEF}"/>
                </a:ext>
              </a:extLst>
            </p:cNvPr>
            <p:cNvCxnSpPr>
              <a:stCxn id="175" idx="3"/>
              <a:endCxn id="176" idx="1"/>
            </p:cNvCxnSpPr>
            <p:nvPr/>
          </p:nvCxnSpPr>
          <p:spPr>
            <a:xfrm>
              <a:off x="2915479" y="5274365"/>
              <a:ext cx="3843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xmlns="" id="{CF9EAD29-216E-4F56-AF00-0D309186DCFA}"/>
                </a:ext>
              </a:extLst>
            </p:cNvPr>
            <p:cNvCxnSpPr>
              <a:stCxn id="176" idx="3"/>
              <a:endCxn id="177" idx="1"/>
            </p:cNvCxnSpPr>
            <p:nvPr/>
          </p:nvCxnSpPr>
          <p:spPr>
            <a:xfrm flipV="1">
              <a:off x="3657600" y="5274087"/>
              <a:ext cx="397565" cy="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xmlns="" id="{E669371D-FCED-44EF-AB71-5EF0D4373A06}"/>
                </a:ext>
              </a:extLst>
            </p:cNvPr>
            <p:cNvCxnSpPr>
              <a:stCxn id="177" idx="3"/>
            </p:cNvCxnSpPr>
            <p:nvPr/>
          </p:nvCxnSpPr>
          <p:spPr>
            <a:xfrm flipV="1">
              <a:off x="4412974" y="4773247"/>
              <a:ext cx="427383" cy="500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xmlns="" id="{0263CAE3-E56C-4693-8DD6-15A9570DBDA5}"/>
                </a:ext>
              </a:extLst>
            </p:cNvPr>
            <p:cNvCxnSpPr>
              <a:stCxn id="177" idx="3"/>
              <a:endCxn id="179" idx="1"/>
            </p:cNvCxnSpPr>
            <p:nvPr/>
          </p:nvCxnSpPr>
          <p:spPr>
            <a:xfrm>
              <a:off x="4412974" y="5274087"/>
              <a:ext cx="453888" cy="57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5" name="Group 73">
            <a:extLst>
              <a:ext uri="{FF2B5EF4-FFF2-40B4-BE49-F238E27FC236}">
                <a16:creationId xmlns:a16="http://schemas.microsoft.com/office/drawing/2014/main" xmlns="" id="{D2DBE15F-C1D1-4305-8081-C40546315862}"/>
              </a:ext>
            </a:extLst>
          </p:cNvPr>
          <p:cNvGrpSpPr/>
          <p:nvPr/>
        </p:nvGrpSpPr>
        <p:grpSpPr>
          <a:xfrm>
            <a:off x="6069180" y="872598"/>
            <a:ext cx="957838" cy="522018"/>
            <a:chOff x="2557670" y="4634099"/>
            <a:chExt cx="2667001" cy="1358197"/>
          </a:xfrm>
        </p:grpSpPr>
        <p:sp>
          <p:nvSpPr>
            <p:cNvPr id="186" name="Rectangle 185">
              <a:extLst>
                <a:ext uri="{FF2B5EF4-FFF2-40B4-BE49-F238E27FC236}">
                  <a16:creationId xmlns:a16="http://schemas.microsoft.com/office/drawing/2014/main" xmlns="" id="{95E7A822-2087-4520-A5B4-D4DD7BFDBDD4}"/>
                </a:ext>
              </a:extLst>
            </p:cNvPr>
            <p:cNvSpPr/>
            <p:nvPr/>
          </p:nvSpPr>
          <p:spPr>
            <a:xfrm>
              <a:off x="2557670" y="5135217"/>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xmlns="" id="{C3AE93A7-8660-482F-A8B1-96EF89105511}"/>
                </a:ext>
              </a:extLst>
            </p:cNvPr>
            <p:cNvSpPr/>
            <p:nvPr/>
          </p:nvSpPr>
          <p:spPr>
            <a:xfrm>
              <a:off x="3299791" y="5135217"/>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xmlns="" id="{C660107D-CF6C-4BA6-9DD6-7E1265AEC665}"/>
                </a:ext>
              </a:extLst>
            </p:cNvPr>
            <p:cNvSpPr/>
            <p:nvPr/>
          </p:nvSpPr>
          <p:spPr>
            <a:xfrm>
              <a:off x="4055165" y="5134939"/>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xmlns="" id="{B8E97022-6629-44EA-A61F-FF59090EF325}"/>
                </a:ext>
              </a:extLst>
            </p:cNvPr>
            <p:cNvSpPr/>
            <p:nvPr/>
          </p:nvSpPr>
          <p:spPr>
            <a:xfrm>
              <a:off x="4866862" y="4634099"/>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xmlns="" id="{6B7623C3-41AC-48EF-A5D3-06B5057C717D}"/>
                </a:ext>
              </a:extLst>
            </p:cNvPr>
            <p:cNvSpPr/>
            <p:nvPr/>
          </p:nvSpPr>
          <p:spPr>
            <a:xfrm>
              <a:off x="4866862" y="5714000"/>
              <a:ext cx="357809" cy="2782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1" name="Straight Arrow Connector 190">
              <a:extLst>
                <a:ext uri="{FF2B5EF4-FFF2-40B4-BE49-F238E27FC236}">
                  <a16:creationId xmlns:a16="http://schemas.microsoft.com/office/drawing/2014/main" xmlns="" id="{F0E0A512-EE83-4015-9F45-300186E346C2}"/>
                </a:ext>
              </a:extLst>
            </p:cNvPr>
            <p:cNvCxnSpPr>
              <a:stCxn id="186" idx="3"/>
              <a:endCxn id="187" idx="1"/>
            </p:cNvCxnSpPr>
            <p:nvPr/>
          </p:nvCxnSpPr>
          <p:spPr>
            <a:xfrm>
              <a:off x="2915479" y="5274365"/>
              <a:ext cx="3843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xmlns="" id="{C438832B-457A-41D8-9070-9F4B690F404C}"/>
                </a:ext>
              </a:extLst>
            </p:cNvPr>
            <p:cNvCxnSpPr>
              <a:stCxn id="187" idx="3"/>
              <a:endCxn id="188" idx="1"/>
            </p:cNvCxnSpPr>
            <p:nvPr/>
          </p:nvCxnSpPr>
          <p:spPr>
            <a:xfrm flipV="1">
              <a:off x="3657600" y="5274087"/>
              <a:ext cx="397565" cy="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xmlns="" id="{715198BF-F13E-4FAB-9C67-2DF0707997BD}"/>
                </a:ext>
              </a:extLst>
            </p:cNvPr>
            <p:cNvCxnSpPr>
              <a:stCxn id="188" idx="3"/>
            </p:cNvCxnSpPr>
            <p:nvPr/>
          </p:nvCxnSpPr>
          <p:spPr>
            <a:xfrm flipV="1">
              <a:off x="4412974" y="4773247"/>
              <a:ext cx="427383" cy="500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xmlns="" id="{1B15BD40-0486-42A5-A6D8-CDF9836D2B87}"/>
                </a:ext>
              </a:extLst>
            </p:cNvPr>
            <p:cNvCxnSpPr>
              <a:stCxn id="188" idx="3"/>
              <a:endCxn id="190" idx="1"/>
            </p:cNvCxnSpPr>
            <p:nvPr/>
          </p:nvCxnSpPr>
          <p:spPr>
            <a:xfrm>
              <a:off x="4412974" y="5274087"/>
              <a:ext cx="453888" cy="579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16" name="Group 215">
            <a:extLst>
              <a:ext uri="{FF2B5EF4-FFF2-40B4-BE49-F238E27FC236}">
                <a16:creationId xmlns:a16="http://schemas.microsoft.com/office/drawing/2014/main" xmlns="" id="{3D43F779-072E-4FF6-B2FD-81A22D422E39}"/>
              </a:ext>
            </a:extLst>
          </p:cNvPr>
          <p:cNvGrpSpPr/>
          <p:nvPr/>
        </p:nvGrpSpPr>
        <p:grpSpPr>
          <a:xfrm>
            <a:off x="7568560" y="768400"/>
            <a:ext cx="657036" cy="546964"/>
            <a:chOff x="9098343" y="429842"/>
            <a:chExt cx="657036" cy="546964"/>
          </a:xfrm>
        </p:grpSpPr>
        <p:sp>
          <p:nvSpPr>
            <p:cNvPr id="197" name="Rectangle 196">
              <a:extLst>
                <a:ext uri="{FF2B5EF4-FFF2-40B4-BE49-F238E27FC236}">
                  <a16:creationId xmlns:a16="http://schemas.microsoft.com/office/drawing/2014/main" xmlns="" id="{E14BF9D6-0E08-445D-AEC0-9ED91D03B910}"/>
                </a:ext>
              </a:extLst>
            </p:cNvPr>
            <p:cNvSpPr/>
            <p:nvPr/>
          </p:nvSpPr>
          <p:spPr>
            <a:xfrm>
              <a:off x="9098343" y="604517"/>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xmlns="" id="{4DFB121F-470A-497A-A2CE-B6568061312C}"/>
                </a:ext>
              </a:extLst>
            </p:cNvPr>
            <p:cNvSpPr/>
            <p:nvPr/>
          </p:nvSpPr>
          <p:spPr>
            <a:xfrm>
              <a:off x="9335358" y="429842"/>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xmlns="" id="{D4B9B4E0-563F-4621-BA59-151509B93A96}"/>
                </a:ext>
              </a:extLst>
            </p:cNvPr>
            <p:cNvSpPr/>
            <p:nvPr/>
          </p:nvSpPr>
          <p:spPr>
            <a:xfrm>
              <a:off x="9335358" y="647284"/>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xmlns="" id="{E6D2FC03-58C0-4DA0-9C6A-C4229CA09646}"/>
                </a:ext>
              </a:extLst>
            </p:cNvPr>
            <p:cNvSpPr/>
            <p:nvPr/>
          </p:nvSpPr>
          <p:spPr>
            <a:xfrm>
              <a:off x="9626874" y="454788"/>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xmlns="" id="{3718D537-E70C-4CF8-BF38-378CCB47B599}"/>
                </a:ext>
              </a:extLst>
            </p:cNvPr>
            <p:cNvSpPr/>
            <p:nvPr/>
          </p:nvSpPr>
          <p:spPr>
            <a:xfrm>
              <a:off x="9626874" y="869844"/>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02" name="Straight Arrow Connector 201">
              <a:extLst>
                <a:ext uri="{FF2B5EF4-FFF2-40B4-BE49-F238E27FC236}">
                  <a16:creationId xmlns:a16="http://schemas.microsoft.com/office/drawing/2014/main" xmlns="" id="{71AAC0A9-9BD4-408E-9D19-0A6489C6C5A5}"/>
                </a:ext>
              </a:extLst>
            </p:cNvPr>
            <p:cNvCxnSpPr>
              <a:stCxn id="197" idx="3"/>
              <a:endCxn id="198" idx="1"/>
            </p:cNvCxnSpPr>
            <p:nvPr/>
          </p:nvCxnSpPr>
          <p:spPr>
            <a:xfrm flipV="1">
              <a:off x="9226848" y="483323"/>
              <a:ext cx="108510" cy="174675"/>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203" name="Straight Arrow Connector 202">
              <a:extLst>
                <a:ext uri="{FF2B5EF4-FFF2-40B4-BE49-F238E27FC236}">
                  <a16:creationId xmlns:a16="http://schemas.microsoft.com/office/drawing/2014/main" xmlns="" id="{C2DF61E7-F093-4932-B556-4B9164DA1DFC}"/>
                </a:ext>
              </a:extLst>
            </p:cNvPr>
            <p:cNvCxnSpPr>
              <a:cxnSpLocks/>
              <a:stCxn id="199" idx="2"/>
              <a:endCxn id="197" idx="3"/>
            </p:cNvCxnSpPr>
            <p:nvPr/>
          </p:nvCxnSpPr>
          <p:spPr>
            <a:xfrm flipH="1" flipV="1">
              <a:off x="9226848" y="657998"/>
              <a:ext cx="172763" cy="96248"/>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204" name="Straight Arrow Connector 203">
              <a:extLst>
                <a:ext uri="{FF2B5EF4-FFF2-40B4-BE49-F238E27FC236}">
                  <a16:creationId xmlns:a16="http://schemas.microsoft.com/office/drawing/2014/main" xmlns="" id="{810E4B0C-D14B-4D55-95F1-93A5E16B2955}"/>
                </a:ext>
              </a:extLst>
            </p:cNvPr>
            <p:cNvCxnSpPr>
              <a:cxnSpLocks/>
              <a:stCxn id="199" idx="3"/>
            </p:cNvCxnSpPr>
            <p:nvPr/>
          </p:nvCxnSpPr>
          <p:spPr>
            <a:xfrm flipV="1">
              <a:off x="9463863" y="508269"/>
              <a:ext cx="153492" cy="192496"/>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206" name="Straight Arrow Connector 205">
              <a:extLst>
                <a:ext uri="{FF2B5EF4-FFF2-40B4-BE49-F238E27FC236}">
                  <a16:creationId xmlns:a16="http://schemas.microsoft.com/office/drawing/2014/main" xmlns="" id="{7F4020AB-ABD4-4FFE-B999-FAAAC5AFBC57}"/>
                </a:ext>
              </a:extLst>
            </p:cNvPr>
            <p:cNvCxnSpPr>
              <a:cxnSpLocks/>
              <a:stCxn id="199" idx="3"/>
              <a:endCxn id="201" idx="1"/>
            </p:cNvCxnSpPr>
            <p:nvPr/>
          </p:nvCxnSpPr>
          <p:spPr>
            <a:xfrm>
              <a:off x="9463863" y="700765"/>
              <a:ext cx="163011" cy="222560"/>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grpSp>
      <p:grpSp>
        <p:nvGrpSpPr>
          <p:cNvPr id="217" name="Group 216">
            <a:extLst>
              <a:ext uri="{FF2B5EF4-FFF2-40B4-BE49-F238E27FC236}">
                <a16:creationId xmlns:a16="http://schemas.microsoft.com/office/drawing/2014/main" xmlns="" id="{583EFCF3-A719-437B-BD57-30C6DB660679}"/>
              </a:ext>
            </a:extLst>
          </p:cNvPr>
          <p:cNvGrpSpPr/>
          <p:nvPr/>
        </p:nvGrpSpPr>
        <p:grpSpPr>
          <a:xfrm>
            <a:off x="8431525" y="484110"/>
            <a:ext cx="657036" cy="546964"/>
            <a:chOff x="9098343" y="429842"/>
            <a:chExt cx="657036" cy="546964"/>
          </a:xfrm>
        </p:grpSpPr>
        <p:sp>
          <p:nvSpPr>
            <p:cNvPr id="218" name="Rectangle 217">
              <a:extLst>
                <a:ext uri="{FF2B5EF4-FFF2-40B4-BE49-F238E27FC236}">
                  <a16:creationId xmlns:a16="http://schemas.microsoft.com/office/drawing/2014/main" xmlns="" id="{F5A3EA4A-1113-40BB-AB2E-F67A02A65570}"/>
                </a:ext>
              </a:extLst>
            </p:cNvPr>
            <p:cNvSpPr/>
            <p:nvPr/>
          </p:nvSpPr>
          <p:spPr>
            <a:xfrm>
              <a:off x="9098343" y="604517"/>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xmlns="" id="{05E0A429-F799-4976-8C7B-4B0B2D212B9F}"/>
                </a:ext>
              </a:extLst>
            </p:cNvPr>
            <p:cNvSpPr/>
            <p:nvPr/>
          </p:nvSpPr>
          <p:spPr>
            <a:xfrm>
              <a:off x="9335358" y="429842"/>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xmlns="" id="{E4E3D1AA-0ED9-46B4-BB89-0E40D8B1B004}"/>
                </a:ext>
              </a:extLst>
            </p:cNvPr>
            <p:cNvSpPr/>
            <p:nvPr/>
          </p:nvSpPr>
          <p:spPr>
            <a:xfrm>
              <a:off x="9335358" y="647284"/>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xmlns="" id="{41349116-748D-4E11-8C0F-FF0A5345C34B}"/>
                </a:ext>
              </a:extLst>
            </p:cNvPr>
            <p:cNvSpPr/>
            <p:nvPr/>
          </p:nvSpPr>
          <p:spPr>
            <a:xfrm>
              <a:off x="9626874" y="454788"/>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xmlns="" id="{ECC2AFD9-A14D-4588-A40E-B20BD4ECB66F}"/>
                </a:ext>
              </a:extLst>
            </p:cNvPr>
            <p:cNvSpPr/>
            <p:nvPr/>
          </p:nvSpPr>
          <p:spPr>
            <a:xfrm>
              <a:off x="9626874" y="869844"/>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23" name="Straight Arrow Connector 222">
              <a:extLst>
                <a:ext uri="{FF2B5EF4-FFF2-40B4-BE49-F238E27FC236}">
                  <a16:creationId xmlns:a16="http://schemas.microsoft.com/office/drawing/2014/main" xmlns="" id="{46BC9746-5113-42B0-A8B4-9B2E24F0A910}"/>
                </a:ext>
              </a:extLst>
            </p:cNvPr>
            <p:cNvCxnSpPr>
              <a:stCxn id="218" idx="3"/>
              <a:endCxn id="219" idx="1"/>
            </p:cNvCxnSpPr>
            <p:nvPr/>
          </p:nvCxnSpPr>
          <p:spPr>
            <a:xfrm flipV="1">
              <a:off x="9226848" y="483323"/>
              <a:ext cx="108510" cy="174675"/>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224" name="Straight Arrow Connector 223">
              <a:extLst>
                <a:ext uri="{FF2B5EF4-FFF2-40B4-BE49-F238E27FC236}">
                  <a16:creationId xmlns:a16="http://schemas.microsoft.com/office/drawing/2014/main" xmlns="" id="{232017DF-55AB-4F95-8116-501E4B8FB47F}"/>
                </a:ext>
              </a:extLst>
            </p:cNvPr>
            <p:cNvCxnSpPr>
              <a:cxnSpLocks/>
              <a:stCxn id="220" idx="2"/>
              <a:endCxn id="218" idx="3"/>
            </p:cNvCxnSpPr>
            <p:nvPr/>
          </p:nvCxnSpPr>
          <p:spPr>
            <a:xfrm flipH="1" flipV="1">
              <a:off x="9226848" y="657998"/>
              <a:ext cx="172763" cy="96248"/>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225" name="Straight Arrow Connector 224">
              <a:extLst>
                <a:ext uri="{FF2B5EF4-FFF2-40B4-BE49-F238E27FC236}">
                  <a16:creationId xmlns:a16="http://schemas.microsoft.com/office/drawing/2014/main" xmlns="" id="{EEA5EA2D-EEA8-4D9E-96C4-95CE95F9C937}"/>
                </a:ext>
              </a:extLst>
            </p:cNvPr>
            <p:cNvCxnSpPr>
              <a:cxnSpLocks/>
              <a:stCxn id="220" idx="3"/>
            </p:cNvCxnSpPr>
            <p:nvPr/>
          </p:nvCxnSpPr>
          <p:spPr>
            <a:xfrm flipV="1">
              <a:off x="9463863" y="508269"/>
              <a:ext cx="153492" cy="192496"/>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226" name="Straight Arrow Connector 225">
              <a:extLst>
                <a:ext uri="{FF2B5EF4-FFF2-40B4-BE49-F238E27FC236}">
                  <a16:creationId xmlns:a16="http://schemas.microsoft.com/office/drawing/2014/main" xmlns="" id="{89BC45D2-870B-4DF9-962E-9828FCF66D73}"/>
                </a:ext>
              </a:extLst>
            </p:cNvPr>
            <p:cNvCxnSpPr>
              <a:cxnSpLocks/>
              <a:stCxn id="220" idx="3"/>
              <a:endCxn id="222" idx="1"/>
            </p:cNvCxnSpPr>
            <p:nvPr/>
          </p:nvCxnSpPr>
          <p:spPr>
            <a:xfrm>
              <a:off x="9463863" y="700765"/>
              <a:ext cx="163011" cy="222560"/>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grpSp>
      <p:grpSp>
        <p:nvGrpSpPr>
          <p:cNvPr id="227" name="Group 226">
            <a:extLst>
              <a:ext uri="{FF2B5EF4-FFF2-40B4-BE49-F238E27FC236}">
                <a16:creationId xmlns:a16="http://schemas.microsoft.com/office/drawing/2014/main" xmlns="" id="{D05A8A89-0396-4C2C-96FB-9C6DDCD97F99}"/>
              </a:ext>
            </a:extLst>
          </p:cNvPr>
          <p:cNvGrpSpPr/>
          <p:nvPr/>
        </p:nvGrpSpPr>
        <p:grpSpPr>
          <a:xfrm>
            <a:off x="9304009" y="537591"/>
            <a:ext cx="657036" cy="546964"/>
            <a:chOff x="9098343" y="429842"/>
            <a:chExt cx="657036" cy="546964"/>
          </a:xfrm>
        </p:grpSpPr>
        <p:sp>
          <p:nvSpPr>
            <p:cNvPr id="228" name="Rectangle 227">
              <a:extLst>
                <a:ext uri="{FF2B5EF4-FFF2-40B4-BE49-F238E27FC236}">
                  <a16:creationId xmlns:a16="http://schemas.microsoft.com/office/drawing/2014/main" xmlns="" id="{475C3378-22C9-4BCD-8CF3-23108F6B7D47}"/>
                </a:ext>
              </a:extLst>
            </p:cNvPr>
            <p:cNvSpPr/>
            <p:nvPr/>
          </p:nvSpPr>
          <p:spPr>
            <a:xfrm>
              <a:off x="9098343" y="604517"/>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xmlns="" id="{B220465E-9C8D-4D07-9E4D-03336B559F69}"/>
                </a:ext>
              </a:extLst>
            </p:cNvPr>
            <p:cNvSpPr/>
            <p:nvPr/>
          </p:nvSpPr>
          <p:spPr>
            <a:xfrm>
              <a:off x="9335358" y="429842"/>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xmlns="" id="{0254F198-73FC-4763-B24B-D22892F7676E}"/>
                </a:ext>
              </a:extLst>
            </p:cNvPr>
            <p:cNvSpPr/>
            <p:nvPr/>
          </p:nvSpPr>
          <p:spPr>
            <a:xfrm>
              <a:off x="9335358" y="647284"/>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1" name="Rectangle 230">
              <a:extLst>
                <a:ext uri="{FF2B5EF4-FFF2-40B4-BE49-F238E27FC236}">
                  <a16:creationId xmlns:a16="http://schemas.microsoft.com/office/drawing/2014/main" xmlns="" id="{93EB45EB-49EC-4B1A-8E7C-7E32E0A583F5}"/>
                </a:ext>
              </a:extLst>
            </p:cNvPr>
            <p:cNvSpPr/>
            <p:nvPr/>
          </p:nvSpPr>
          <p:spPr>
            <a:xfrm>
              <a:off x="9626874" y="454788"/>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xmlns="" id="{AB63658D-BAE3-48DF-B98C-52475C9BF98F}"/>
                </a:ext>
              </a:extLst>
            </p:cNvPr>
            <p:cNvSpPr/>
            <p:nvPr/>
          </p:nvSpPr>
          <p:spPr>
            <a:xfrm>
              <a:off x="9626874" y="869844"/>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33" name="Straight Arrow Connector 232">
              <a:extLst>
                <a:ext uri="{FF2B5EF4-FFF2-40B4-BE49-F238E27FC236}">
                  <a16:creationId xmlns:a16="http://schemas.microsoft.com/office/drawing/2014/main" xmlns="" id="{B5C73C73-D09A-48AA-BA52-FC66F51F4697}"/>
                </a:ext>
              </a:extLst>
            </p:cNvPr>
            <p:cNvCxnSpPr>
              <a:stCxn id="228" idx="3"/>
              <a:endCxn id="229" idx="1"/>
            </p:cNvCxnSpPr>
            <p:nvPr/>
          </p:nvCxnSpPr>
          <p:spPr>
            <a:xfrm flipV="1">
              <a:off x="9226848" y="483323"/>
              <a:ext cx="108510" cy="174675"/>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234" name="Straight Arrow Connector 233">
              <a:extLst>
                <a:ext uri="{FF2B5EF4-FFF2-40B4-BE49-F238E27FC236}">
                  <a16:creationId xmlns:a16="http://schemas.microsoft.com/office/drawing/2014/main" xmlns="" id="{7FF13551-1400-41C0-BF56-5D210AAE6A42}"/>
                </a:ext>
              </a:extLst>
            </p:cNvPr>
            <p:cNvCxnSpPr>
              <a:cxnSpLocks/>
              <a:stCxn id="230" idx="2"/>
              <a:endCxn id="228" idx="3"/>
            </p:cNvCxnSpPr>
            <p:nvPr/>
          </p:nvCxnSpPr>
          <p:spPr>
            <a:xfrm flipH="1" flipV="1">
              <a:off x="9226848" y="657998"/>
              <a:ext cx="172763" cy="96248"/>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235" name="Straight Arrow Connector 234">
              <a:extLst>
                <a:ext uri="{FF2B5EF4-FFF2-40B4-BE49-F238E27FC236}">
                  <a16:creationId xmlns:a16="http://schemas.microsoft.com/office/drawing/2014/main" xmlns="" id="{76EC5ABC-F17E-4D58-902E-397139B879BC}"/>
                </a:ext>
              </a:extLst>
            </p:cNvPr>
            <p:cNvCxnSpPr>
              <a:cxnSpLocks/>
              <a:stCxn id="230" idx="3"/>
            </p:cNvCxnSpPr>
            <p:nvPr/>
          </p:nvCxnSpPr>
          <p:spPr>
            <a:xfrm flipV="1">
              <a:off x="9463863" y="508269"/>
              <a:ext cx="153492" cy="192496"/>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236" name="Straight Arrow Connector 235">
              <a:extLst>
                <a:ext uri="{FF2B5EF4-FFF2-40B4-BE49-F238E27FC236}">
                  <a16:creationId xmlns:a16="http://schemas.microsoft.com/office/drawing/2014/main" xmlns="" id="{C5AD36A1-430D-4747-BBCF-80935D9FF8E6}"/>
                </a:ext>
              </a:extLst>
            </p:cNvPr>
            <p:cNvCxnSpPr>
              <a:cxnSpLocks/>
              <a:stCxn id="230" idx="3"/>
              <a:endCxn id="232" idx="1"/>
            </p:cNvCxnSpPr>
            <p:nvPr/>
          </p:nvCxnSpPr>
          <p:spPr>
            <a:xfrm>
              <a:off x="9463863" y="700765"/>
              <a:ext cx="163011" cy="222560"/>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grpSp>
      <p:grpSp>
        <p:nvGrpSpPr>
          <p:cNvPr id="237" name="Group 236">
            <a:extLst>
              <a:ext uri="{FF2B5EF4-FFF2-40B4-BE49-F238E27FC236}">
                <a16:creationId xmlns:a16="http://schemas.microsoft.com/office/drawing/2014/main" xmlns="" id="{CF4BAB8C-5A08-436B-A80E-BEE4C124C8E0}"/>
              </a:ext>
            </a:extLst>
          </p:cNvPr>
          <p:cNvGrpSpPr/>
          <p:nvPr/>
        </p:nvGrpSpPr>
        <p:grpSpPr>
          <a:xfrm>
            <a:off x="10094796" y="974892"/>
            <a:ext cx="657036" cy="546964"/>
            <a:chOff x="9098343" y="429842"/>
            <a:chExt cx="657036" cy="546964"/>
          </a:xfrm>
        </p:grpSpPr>
        <p:sp>
          <p:nvSpPr>
            <p:cNvPr id="238" name="Rectangle 237">
              <a:extLst>
                <a:ext uri="{FF2B5EF4-FFF2-40B4-BE49-F238E27FC236}">
                  <a16:creationId xmlns:a16="http://schemas.microsoft.com/office/drawing/2014/main" xmlns="" id="{46ACA181-8984-4270-8B97-4D58A62367CA}"/>
                </a:ext>
              </a:extLst>
            </p:cNvPr>
            <p:cNvSpPr/>
            <p:nvPr/>
          </p:nvSpPr>
          <p:spPr>
            <a:xfrm>
              <a:off x="9098343" y="604517"/>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xmlns="" id="{478E64D8-B55A-4526-BDDD-797711F41324}"/>
                </a:ext>
              </a:extLst>
            </p:cNvPr>
            <p:cNvSpPr/>
            <p:nvPr/>
          </p:nvSpPr>
          <p:spPr>
            <a:xfrm>
              <a:off x="9335358" y="429842"/>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xmlns="" id="{43925B27-88C4-4D9E-AFCD-D97C528291E4}"/>
                </a:ext>
              </a:extLst>
            </p:cNvPr>
            <p:cNvSpPr/>
            <p:nvPr/>
          </p:nvSpPr>
          <p:spPr>
            <a:xfrm>
              <a:off x="9335358" y="647284"/>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1" name="Rectangle 240">
              <a:extLst>
                <a:ext uri="{FF2B5EF4-FFF2-40B4-BE49-F238E27FC236}">
                  <a16:creationId xmlns:a16="http://schemas.microsoft.com/office/drawing/2014/main" xmlns="" id="{01D23F66-A45B-4359-82B5-C6DC81D9F495}"/>
                </a:ext>
              </a:extLst>
            </p:cNvPr>
            <p:cNvSpPr/>
            <p:nvPr/>
          </p:nvSpPr>
          <p:spPr>
            <a:xfrm>
              <a:off x="9626874" y="454788"/>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xmlns="" id="{11AA553D-4EB4-4FE7-9064-32069C7FDC83}"/>
                </a:ext>
              </a:extLst>
            </p:cNvPr>
            <p:cNvSpPr/>
            <p:nvPr/>
          </p:nvSpPr>
          <p:spPr>
            <a:xfrm>
              <a:off x="9626874" y="869844"/>
              <a:ext cx="128505" cy="1069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43" name="Straight Arrow Connector 242">
              <a:extLst>
                <a:ext uri="{FF2B5EF4-FFF2-40B4-BE49-F238E27FC236}">
                  <a16:creationId xmlns:a16="http://schemas.microsoft.com/office/drawing/2014/main" xmlns="" id="{AEB6B7C9-8C48-41B1-B829-EEFF6DC8F13C}"/>
                </a:ext>
              </a:extLst>
            </p:cNvPr>
            <p:cNvCxnSpPr>
              <a:stCxn id="238" idx="3"/>
              <a:endCxn id="239" idx="1"/>
            </p:cNvCxnSpPr>
            <p:nvPr/>
          </p:nvCxnSpPr>
          <p:spPr>
            <a:xfrm flipV="1">
              <a:off x="9226848" y="483323"/>
              <a:ext cx="108510" cy="174675"/>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244" name="Straight Arrow Connector 243">
              <a:extLst>
                <a:ext uri="{FF2B5EF4-FFF2-40B4-BE49-F238E27FC236}">
                  <a16:creationId xmlns:a16="http://schemas.microsoft.com/office/drawing/2014/main" xmlns="" id="{2829FE5C-F644-4748-ABCC-A1FEA9AF8588}"/>
                </a:ext>
              </a:extLst>
            </p:cNvPr>
            <p:cNvCxnSpPr>
              <a:cxnSpLocks/>
              <a:stCxn id="240" idx="2"/>
              <a:endCxn id="238" idx="3"/>
            </p:cNvCxnSpPr>
            <p:nvPr/>
          </p:nvCxnSpPr>
          <p:spPr>
            <a:xfrm flipH="1" flipV="1">
              <a:off x="9226848" y="657998"/>
              <a:ext cx="172763" cy="96248"/>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245" name="Straight Arrow Connector 244">
              <a:extLst>
                <a:ext uri="{FF2B5EF4-FFF2-40B4-BE49-F238E27FC236}">
                  <a16:creationId xmlns:a16="http://schemas.microsoft.com/office/drawing/2014/main" xmlns="" id="{FCD00484-8A05-4487-9FA7-5C2C489021DA}"/>
                </a:ext>
              </a:extLst>
            </p:cNvPr>
            <p:cNvCxnSpPr>
              <a:cxnSpLocks/>
              <a:stCxn id="240" idx="3"/>
            </p:cNvCxnSpPr>
            <p:nvPr/>
          </p:nvCxnSpPr>
          <p:spPr>
            <a:xfrm flipV="1">
              <a:off x="9463863" y="508269"/>
              <a:ext cx="153492" cy="192496"/>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cxnSp>
          <p:nvCxnSpPr>
            <p:cNvPr id="246" name="Straight Arrow Connector 245">
              <a:extLst>
                <a:ext uri="{FF2B5EF4-FFF2-40B4-BE49-F238E27FC236}">
                  <a16:creationId xmlns:a16="http://schemas.microsoft.com/office/drawing/2014/main" xmlns="" id="{3CE090F6-476B-4B78-A90A-DD89019F643C}"/>
                </a:ext>
              </a:extLst>
            </p:cNvPr>
            <p:cNvCxnSpPr>
              <a:cxnSpLocks/>
              <a:stCxn id="240" idx="3"/>
              <a:endCxn id="242" idx="1"/>
            </p:cNvCxnSpPr>
            <p:nvPr/>
          </p:nvCxnSpPr>
          <p:spPr>
            <a:xfrm>
              <a:off x="9463863" y="700765"/>
              <a:ext cx="163011" cy="222560"/>
            </a:xfrm>
            <a:prstGeom prst="straightConnector1">
              <a:avLst/>
            </a:prstGeom>
            <a:ln>
              <a:tailEnd type="triangle"/>
            </a:ln>
          </p:spPr>
          <p:style>
            <a:lnRef idx="2">
              <a:schemeClr val="accent6">
                <a:shade val="50000"/>
              </a:schemeClr>
            </a:lnRef>
            <a:fillRef idx="1">
              <a:schemeClr val="accent6"/>
            </a:fillRef>
            <a:effectRef idx="0">
              <a:schemeClr val="accent6"/>
            </a:effectRef>
            <a:fontRef idx="minor">
              <a:schemeClr val="lt1"/>
            </a:fontRef>
          </p:style>
        </p:cxnSp>
      </p:grpSp>
      <p:sp>
        <p:nvSpPr>
          <p:cNvPr id="249" name="TextBox 248">
            <a:extLst>
              <a:ext uri="{FF2B5EF4-FFF2-40B4-BE49-F238E27FC236}">
                <a16:creationId xmlns:a16="http://schemas.microsoft.com/office/drawing/2014/main" xmlns="" id="{6CDE74AA-B9FA-40C5-A063-E34D19552F31}"/>
              </a:ext>
            </a:extLst>
          </p:cNvPr>
          <p:cNvSpPr txBox="1"/>
          <p:nvPr/>
        </p:nvSpPr>
        <p:spPr>
          <a:xfrm>
            <a:off x="3118238" y="5667170"/>
            <a:ext cx="1118350" cy="1077218"/>
          </a:xfrm>
          <a:prstGeom prst="rect">
            <a:avLst/>
          </a:prstGeom>
          <a:noFill/>
        </p:spPr>
        <p:txBody>
          <a:bodyPr wrap="square" rtlCol="0">
            <a:spAutoFit/>
          </a:bodyPr>
          <a:lstStyle/>
          <a:p>
            <a:r>
              <a:rPr lang="en-US" sz="1600" dirty="0"/>
              <a:t>Meta</a:t>
            </a:r>
          </a:p>
          <a:p>
            <a:r>
              <a:rPr lang="en-US" sz="1600" dirty="0">
                <a:sym typeface="Wingdings" panose="05000000000000000000" pitchFamily="2" charset="2"/>
              </a:rPr>
              <a:t> </a:t>
            </a:r>
          </a:p>
          <a:p>
            <a:r>
              <a:rPr lang="en-US" sz="1600" dirty="0">
                <a:sym typeface="Wingdings" panose="05000000000000000000" pitchFamily="2" charset="2"/>
              </a:rPr>
              <a:t>Push BNV header</a:t>
            </a:r>
            <a:endParaRPr lang="en-US" sz="1600" dirty="0"/>
          </a:p>
        </p:txBody>
      </p:sp>
      <p:sp>
        <p:nvSpPr>
          <p:cNvPr id="250" name="TextBox 249">
            <a:extLst>
              <a:ext uri="{FF2B5EF4-FFF2-40B4-BE49-F238E27FC236}">
                <a16:creationId xmlns:a16="http://schemas.microsoft.com/office/drawing/2014/main" xmlns="" id="{46978609-6E39-4252-B98E-E523F77F7B70}"/>
              </a:ext>
            </a:extLst>
          </p:cNvPr>
          <p:cNvSpPr txBox="1"/>
          <p:nvPr/>
        </p:nvSpPr>
        <p:spPr>
          <a:xfrm>
            <a:off x="4086977" y="6273985"/>
            <a:ext cx="1421589" cy="338554"/>
          </a:xfrm>
          <a:prstGeom prst="rect">
            <a:avLst/>
          </a:prstGeom>
          <a:noFill/>
        </p:spPr>
        <p:txBody>
          <a:bodyPr wrap="square" rtlCol="0">
            <a:spAutoFit/>
          </a:bodyPr>
          <a:lstStyle/>
          <a:p>
            <a:r>
              <a:rPr lang="en-US" sz="1600" dirty="0"/>
              <a:t>BNV header =&gt;</a:t>
            </a:r>
          </a:p>
        </p:txBody>
      </p:sp>
      <p:sp>
        <p:nvSpPr>
          <p:cNvPr id="251" name="TextBox 250">
            <a:extLst>
              <a:ext uri="{FF2B5EF4-FFF2-40B4-BE49-F238E27FC236}">
                <a16:creationId xmlns:a16="http://schemas.microsoft.com/office/drawing/2014/main" xmlns="" id="{48EAFFD5-4388-41B5-B3FE-FA1E024E825F}"/>
              </a:ext>
            </a:extLst>
          </p:cNvPr>
          <p:cNvSpPr txBox="1"/>
          <p:nvPr/>
        </p:nvSpPr>
        <p:spPr>
          <a:xfrm>
            <a:off x="6358344" y="6287945"/>
            <a:ext cx="1421589" cy="338554"/>
          </a:xfrm>
          <a:prstGeom prst="rect">
            <a:avLst/>
          </a:prstGeom>
          <a:noFill/>
        </p:spPr>
        <p:txBody>
          <a:bodyPr wrap="square" rtlCol="0">
            <a:spAutoFit/>
          </a:bodyPr>
          <a:lstStyle/>
          <a:p>
            <a:r>
              <a:rPr lang="en-US" sz="1600" dirty="0"/>
              <a:t>BNV header =&gt;</a:t>
            </a:r>
          </a:p>
        </p:txBody>
      </p:sp>
      <p:grpSp>
        <p:nvGrpSpPr>
          <p:cNvPr id="3" name="Group 2"/>
          <p:cNvGrpSpPr/>
          <p:nvPr/>
        </p:nvGrpSpPr>
        <p:grpSpPr>
          <a:xfrm>
            <a:off x="2101012" y="4290044"/>
            <a:ext cx="7582649" cy="2502385"/>
            <a:chOff x="2101012" y="4290044"/>
            <a:chExt cx="7582649" cy="2502385"/>
          </a:xfrm>
        </p:grpSpPr>
        <p:pic>
          <p:nvPicPr>
            <p:cNvPr id="16" name="Picture 4" descr="http://cliparts.co/cliparts/di4/5LA/di45LAr4T.png">
              <a:extLst>
                <a:ext uri="{FF2B5EF4-FFF2-40B4-BE49-F238E27FC236}">
                  <a16:creationId xmlns:a16="http://schemas.microsoft.com/office/drawing/2014/main" xmlns="" id="{6A1F015A-7CD6-44C8-93D9-80DA008FC3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1012" y="5666071"/>
              <a:ext cx="598495" cy="10300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cliparts.co/cliparts/di4/5LA/di45LAr4T.png">
              <a:extLst>
                <a:ext uri="{FF2B5EF4-FFF2-40B4-BE49-F238E27FC236}">
                  <a16:creationId xmlns:a16="http://schemas.microsoft.com/office/drawing/2014/main" xmlns="" id="{CBE907B6-57BA-4555-922F-6F843241D7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85166" y="5762371"/>
              <a:ext cx="598495" cy="103005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101012" y="4290044"/>
              <a:ext cx="7554353" cy="2088475"/>
              <a:chOff x="2101012" y="4290044"/>
              <a:chExt cx="7554353" cy="2088475"/>
            </a:xfrm>
          </p:grpSpPr>
          <p:grpSp>
            <p:nvGrpSpPr>
              <p:cNvPr id="7" name="Group 6">
                <a:extLst>
                  <a:ext uri="{FF2B5EF4-FFF2-40B4-BE49-F238E27FC236}">
                    <a16:creationId xmlns:a16="http://schemas.microsoft.com/office/drawing/2014/main" xmlns="" id="{9016ADF8-25C7-47A1-AF60-9C75390672DD}"/>
                  </a:ext>
                </a:extLst>
              </p:cNvPr>
              <p:cNvGrpSpPr/>
              <p:nvPr/>
            </p:nvGrpSpPr>
            <p:grpSpPr>
              <a:xfrm>
                <a:off x="2672727" y="4764650"/>
                <a:ext cx="6408977" cy="1280336"/>
                <a:chOff x="1270274" y="1367655"/>
                <a:chExt cx="11627172" cy="2326912"/>
              </a:xfrm>
            </p:grpSpPr>
            <p:cxnSp>
              <p:nvCxnSpPr>
                <p:cNvPr id="19" name="Straight Arrow Connector 18">
                  <a:extLst>
                    <a:ext uri="{FF2B5EF4-FFF2-40B4-BE49-F238E27FC236}">
                      <a16:creationId xmlns:a16="http://schemas.microsoft.com/office/drawing/2014/main" xmlns="" id="{E30A6565-90AE-4B78-B58E-3E5259672592}"/>
                    </a:ext>
                  </a:extLst>
                </p:cNvPr>
                <p:cNvCxnSpPr/>
                <p:nvPr/>
              </p:nvCxnSpPr>
              <p:spPr>
                <a:xfrm flipV="1">
                  <a:off x="3352800" y="1367764"/>
                  <a:ext cx="1069685" cy="116541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xmlns="" id="{193A83C0-AC0E-4DC4-B981-B98C41731E2D}"/>
                    </a:ext>
                  </a:extLst>
                </p:cNvPr>
                <p:cNvCxnSpPr>
                  <a:cxnSpLocks/>
                </p:cNvCxnSpPr>
                <p:nvPr/>
              </p:nvCxnSpPr>
              <p:spPr>
                <a:xfrm flipH="1" flipV="1">
                  <a:off x="5864446" y="1376300"/>
                  <a:ext cx="3096584" cy="1790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xmlns="" id="{93CD5858-DF93-4B4A-A68F-C766043039B2}"/>
                    </a:ext>
                  </a:extLst>
                </p:cNvPr>
                <p:cNvCxnSpPr/>
                <p:nvPr/>
              </p:nvCxnSpPr>
              <p:spPr>
                <a:xfrm>
                  <a:off x="3352800" y="2533175"/>
                  <a:ext cx="1069685" cy="116139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xmlns="" id="{F0E14E8B-3F0A-4BF4-87B4-8D32C6B339C6}"/>
                    </a:ext>
                  </a:extLst>
                </p:cNvPr>
                <p:cNvCxnSpPr>
                  <a:cxnSpLocks/>
                </p:cNvCxnSpPr>
                <p:nvPr/>
              </p:nvCxnSpPr>
              <p:spPr>
                <a:xfrm flipV="1">
                  <a:off x="5827307" y="1518223"/>
                  <a:ext cx="3275052" cy="2176344"/>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xmlns="" id="{881FF810-BCE0-439F-ABDA-D20EA2D48A0D}"/>
                    </a:ext>
                  </a:extLst>
                </p:cNvPr>
                <p:cNvSpPr txBox="1"/>
                <p:nvPr/>
              </p:nvSpPr>
              <p:spPr>
                <a:xfrm>
                  <a:off x="9040177" y="2558339"/>
                  <a:ext cx="335139" cy="461473"/>
                </a:xfrm>
                <a:prstGeom prst="rect">
                  <a:avLst/>
                </a:prstGeom>
                <a:noFill/>
              </p:spPr>
              <p:txBody>
                <a:bodyPr wrap="none" rtlCol="0">
                  <a:spAutoFit/>
                </a:bodyPr>
                <a:lstStyle/>
                <a:p>
                  <a:endParaRPr lang="en-US" sz="1050" b="1" dirty="0">
                    <a:latin typeface="Helvetica" panose="020B0500000000000000" pitchFamily="34" charset="0"/>
                    <a:cs typeface="Andalus" panose="02020603050405020304" pitchFamily="18" charset="-78"/>
                  </a:endParaRPr>
                </a:p>
              </p:txBody>
            </p:sp>
            <p:sp>
              <p:nvSpPr>
                <p:cNvPr id="29" name="TextBox 28">
                  <a:extLst>
                    <a:ext uri="{FF2B5EF4-FFF2-40B4-BE49-F238E27FC236}">
                      <a16:creationId xmlns:a16="http://schemas.microsoft.com/office/drawing/2014/main" xmlns="" id="{70C5363F-7EA7-4F39-B63C-0E539907A95F}"/>
                    </a:ext>
                  </a:extLst>
                </p:cNvPr>
                <p:cNvSpPr txBox="1"/>
                <p:nvPr/>
              </p:nvSpPr>
              <p:spPr>
                <a:xfrm>
                  <a:off x="4702104" y="2626238"/>
                  <a:ext cx="846858" cy="461473"/>
                </a:xfrm>
                <a:prstGeom prst="rect">
                  <a:avLst/>
                </a:prstGeom>
                <a:noFill/>
              </p:spPr>
              <p:txBody>
                <a:bodyPr wrap="square" rtlCol="0">
                  <a:spAutoFit/>
                </a:bodyPr>
                <a:lstStyle/>
                <a:p>
                  <a:endParaRPr lang="en-US" sz="1050" b="1" dirty="0">
                    <a:latin typeface="Helvetica" panose="020B0500000000000000" pitchFamily="34" charset="0"/>
                    <a:cs typeface="Andalus" panose="02020603050405020304" pitchFamily="18" charset="-78"/>
                  </a:endParaRPr>
                </a:p>
              </p:txBody>
            </p:sp>
            <p:cxnSp>
              <p:nvCxnSpPr>
                <p:cNvPr id="30" name="Straight Arrow Connector 29">
                  <a:extLst>
                    <a:ext uri="{FF2B5EF4-FFF2-40B4-BE49-F238E27FC236}">
                      <a16:creationId xmlns:a16="http://schemas.microsoft.com/office/drawing/2014/main" xmlns="" id="{21D4D700-24BB-4141-8D95-2F39B49D0C9E}"/>
                    </a:ext>
                  </a:extLst>
                </p:cNvPr>
                <p:cNvCxnSpPr>
                  <a:cxnSpLocks/>
                </p:cNvCxnSpPr>
                <p:nvPr/>
              </p:nvCxnSpPr>
              <p:spPr>
                <a:xfrm>
                  <a:off x="1270274" y="1557034"/>
                  <a:ext cx="1029771" cy="63242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xmlns="" id="{F188AFFC-2E89-4C4F-86A0-C5668ECDBDB3}"/>
                    </a:ext>
                  </a:extLst>
                </p:cNvPr>
                <p:cNvCxnSpPr>
                  <a:cxnSpLocks/>
                </p:cNvCxnSpPr>
                <p:nvPr/>
              </p:nvCxnSpPr>
              <p:spPr>
                <a:xfrm flipV="1">
                  <a:off x="12002684" y="1566977"/>
                  <a:ext cx="894762" cy="628774"/>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xmlns="" id="{DBC7E127-0DF5-4D21-A5CD-889900D854BA}"/>
                    </a:ext>
                  </a:extLst>
                </p:cNvPr>
                <p:cNvCxnSpPr>
                  <a:cxnSpLocks/>
                </p:cNvCxnSpPr>
                <p:nvPr/>
              </p:nvCxnSpPr>
              <p:spPr>
                <a:xfrm>
                  <a:off x="10150999" y="1367655"/>
                  <a:ext cx="1199651" cy="821801"/>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xmlns="" id="{851C4C6F-EEB2-45BC-AE81-FE14251D992E}"/>
                    </a:ext>
                  </a:extLst>
                </p:cNvPr>
                <p:cNvCxnSpPr>
                  <a:cxnSpLocks/>
                </p:cNvCxnSpPr>
                <p:nvPr/>
              </p:nvCxnSpPr>
              <p:spPr>
                <a:xfrm flipV="1">
                  <a:off x="10150999" y="2506802"/>
                  <a:ext cx="1232664" cy="1168578"/>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xmlns="" id="{70B88186-E759-4A63-85C7-B278C5099EF4}"/>
                    </a:ext>
                  </a:extLst>
                </p:cNvPr>
                <p:cNvSpPr txBox="1"/>
                <p:nvPr/>
              </p:nvSpPr>
              <p:spPr>
                <a:xfrm>
                  <a:off x="6682913" y="1518223"/>
                  <a:ext cx="335139" cy="461473"/>
                </a:xfrm>
                <a:prstGeom prst="rect">
                  <a:avLst/>
                </a:prstGeom>
                <a:noFill/>
              </p:spPr>
              <p:txBody>
                <a:bodyPr wrap="none" rtlCol="0">
                  <a:spAutoFit/>
                </a:bodyPr>
                <a:lstStyle/>
                <a:p>
                  <a:endParaRPr lang="en-US" sz="1050" b="1" dirty="0">
                    <a:latin typeface="Helvetica" panose="020B0500000000000000" pitchFamily="34" charset="0"/>
                    <a:cs typeface="Andalus" panose="02020603050405020304" pitchFamily="18" charset="-78"/>
                  </a:endParaRPr>
                </a:p>
              </p:txBody>
            </p:sp>
            <p:cxnSp>
              <p:nvCxnSpPr>
                <p:cNvPr id="39" name="Straight Arrow Connector 38">
                  <a:extLst>
                    <a:ext uri="{FF2B5EF4-FFF2-40B4-BE49-F238E27FC236}">
                      <a16:creationId xmlns:a16="http://schemas.microsoft.com/office/drawing/2014/main" xmlns="" id="{382DA59D-E5E6-4F48-B9CB-3C5D7EA3363D}"/>
                    </a:ext>
                  </a:extLst>
                </p:cNvPr>
                <p:cNvCxnSpPr>
                  <a:cxnSpLocks/>
                </p:cNvCxnSpPr>
                <p:nvPr/>
              </p:nvCxnSpPr>
              <p:spPr>
                <a:xfrm>
                  <a:off x="5802264" y="1381923"/>
                  <a:ext cx="3259717" cy="199044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8" name="Picture 2" descr="https://openclipart.org/image/2400px/svg_to_png/215022/blue-switch.png">
                <a:extLst>
                  <a:ext uri="{FF2B5EF4-FFF2-40B4-BE49-F238E27FC236}">
                    <a16:creationId xmlns:a16="http://schemas.microsoft.com/office/drawing/2014/main" xmlns="" id="{81909468-6826-4ED6-8982-3A65ADF636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3020867" y="5132093"/>
                <a:ext cx="811375" cy="6267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openclipart.org/image/2400px/svg_to_png/215022/blue-switch.png">
                <a:extLst>
                  <a:ext uri="{FF2B5EF4-FFF2-40B4-BE49-F238E27FC236}">
                    <a16:creationId xmlns:a16="http://schemas.microsoft.com/office/drawing/2014/main" xmlns="" id="{971871F7-2999-427C-8B47-F8A2A2490B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995807" y="5083379"/>
                <a:ext cx="811375" cy="6267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openclipart.org/image/2400px/svg_to_png/215022/blue-switch.png">
                <a:extLst>
                  <a:ext uri="{FF2B5EF4-FFF2-40B4-BE49-F238E27FC236}">
                    <a16:creationId xmlns:a16="http://schemas.microsoft.com/office/drawing/2014/main" xmlns="" id="{32D2AF8D-E001-42DA-96E2-89840CF7050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393691" y="4524251"/>
                <a:ext cx="811375" cy="6267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openclipart.org/image/2400px/svg_to_png/215022/blue-switch.png">
                <a:extLst>
                  <a:ext uri="{FF2B5EF4-FFF2-40B4-BE49-F238E27FC236}">
                    <a16:creationId xmlns:a16="http://schemas.microsoft.com/office/drawing/2014/main" xmlns="" id="{01D88534-2C9E-46C3-8D4A-9B17A2F5BDE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393691" y="5751727"/>
                <a:ext cx="811375" cy="62679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openclipart.org/image/2400px/svg_to_png/215022/blue-switch.png">
                <a:extLst>
                  <a:ext uri="{FF2B5EF4-FFF2-40B4-BE49-F238E27FC236}">
                    <a16:creationId xmlns:a16="http://schemas.microsoft.com/office/drawing/2014/main" xmlns="" id="{1CEF3B08-1E4F-4EE2-B793-C92915647A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774225" y="4516496"/>
                <a:ext cx="811375" cy="6267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openclipart.org/image/2400px/svg_to_png/215022/blue-switch.png">
                <a:extLst>
                  <a:ext uri="{FF2B5EF4-FFF2-40B4-BE49-F238E27FC236}">
                    <a16:creationId xmlns:a16="http://schemas.microsoft.com/office/drawing/2014/main" xmlns="" id="{73DF7EF2-5D48-41ED-BD8F-842E6076678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6773025" y="5744456"/>
                <a:ext cx="811375" cy="62679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cliparts.co/cliparts/di4/5LA/di45LAr4T.png">
                <a:extLst>
                  <a:ext uri="{FF2B5EF4-FFF2-40B4-BE49-F238E27FC236}">
                    <a16:creationId xmlns:a16="http://schemas.microsoft.com/office/drawing/2014/main" xmlns="" id="{3EF905C1-D81D-447F-82EA-6EC5D76DFC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1012" y="4326174"/>
                <a:ext cx="598495" cy="103005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cliparts.co/cliparts/di4/5LA/di45LAr4T.png">
                <a:extLst>
                  <a:ext uri="{FF2B5EF4-FFF2-40B4-BE49-F238E27FC236}">
                    <a16:creationId xmlns:a16="http://schemas.microsoft.com/office/drawing/2014/main" xmlns="" id="{2CA18A8A-B02C-41F8-8D39-F063539493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6870" y="4290044"/>
                <a:ext cx="598495" cy="1030058"/>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Arrow Connector 46">
                <a:extLst>
                  <a:ext uri="{FF2B5EF4-FFF2-40B4-BE49-F238E27FC236}">
                    <a16:creationId xmlns:a16="http://schemas.microsoft.com/office/drawing/2014/main" xmlns="" id="{65EF9CD7-B2FE-4642-AB4E-EBA2291E99DE}"/>
                  </a:ext>
                </a:extLst>
              </p:cNvPr>
              <p:cNvCxnSpPr>
                <a:cxnSpLocks/>
              </p:cNvCxnSpPr>
              <p:nvPr/>
            </p:nvCxnSpPr>
            <p:spPr>
              <a:xfrm flipH="1" flipV="1">
                <a:off x="5170791" y="6040792"/>
                <a:ext cx="1706858" cy="985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xmlns="" id="{5C31C6A2-2FB3-4786-BD47-350AA0A55A9B}"/>
                  </a:ext>
                </a:extLst>
              </p:cNvPr>
              <p:cNvCxnSpPr>
                <a:cxnSpLocks/>
              </p:cNvCxnSpPr>
              <p:nvPr/>
            </p:nvCxnSpPr>
            <p:spPr>
              <a:xfrm flipV="1">
                <a:off x="2716587" y="5556017"/>
                <a:ext cx="448526" cy="52070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xmlns="" id="{953D6632-A71A-47D5-8C00-8EAE374587D0}"/>
                  </a:ext>
                </a:extLst>
              </p:cNvPr>
              <p:cNvCxnSpPr>
                <a:cxnSpLocks/>
              </p:cNvCxnSpPr>
              <p:nvPr/>
            </p:nvCxnSpPr>
            <p:spPr>
              <a:xfrm flipH="1" flipV="1">
                <a:off x="8614285" y="5556017"/>
                <a:ext cx="442587" cy="594247"/>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grpSp>
      <p:sp>
        <p:nvSpPr>
          <p:cNvPr id="159" name="TextBox 158">
            <a:extLst>
              <a:ext uri="{FF2B5EF4-FFF2-40B4-BE49-F238E27FC236}">
                <a16:creationId xmlns:a16="http://schemas.microsoft.com/office/drawing/2014/main" xmlns="" id="{48EAFFD5-4388-41B5-B3FE-FA1E024E825F}"/>
              </a:ext>
            </a:extLst>
          </p:cNvPr>
          <p:cNvSpPr txBox="1"/>
          <p:nvPr/>
        </p:nvSpPr>
        <p:spPr>
          <a:xfrm>
            <a:off x="7946433" y="5710171"/>
            <a:ext cx="1421589" cy="584775"/>
          </a:xfrm>
          <a:prstGeom prst="rect">
            <a:avLst/>
          </a:prstGeom>
          <a:noFill/>
        </p:spPr>
        <p:txBody>
          <a:bodyPr wrap="square" rtlCol="0">
            <a:spAutoFit/>
          </a:bodyPr>
          <a:lstStyle/>
          <a:p>
            <a:r>
              <a:rPr lang="en-US" sz="1600" dirty="0" smtClean="0"/>
              <a:t>Pop BNV header</a:t>
            </a:r>
            <a:endParaRPr lang="en-US" sz="1600" dirty="0"/>
          </a:p>
        </p:txBody>
      </p:sp>
    </p:spTree>
    <p:extLst>
      <p:ext uri="{BB962C8B-B14F-4D97-AF65-F5344CB8AC3E}">
        <p14:creationId xmlns:p14="http://schemas.microsoft.com/office/powerpoint/2010/main" val="311825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500"/>
                                        <p:tgtEl>
                                          <p:spTgt spid="60"/>
                                        </p:tgtEl>
                                      </p:cBhvr>
                                    </p:animEffect>
                                  </p:childTnLst>
                                </p:cTn>
                              </p:par>
                              <p:par>
                                <p:cTn id="16" presetID="22" presetClass="entr" presetSubtype="4" fill="hold"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down)">
                                      <p:cBhvr>
                                        <p:cTn id="18" dur="500"/>
                                        <p:tgtEl>
                                          <p:spTgt spid="61"/>
                                        </p:tgtEl>
                                      </p:cBhvr>
                                    </p:animEffect>
                                  </p:childTnLst>
                                </p:cTn>
                              </p:par>
                              <p:par>
                                <p:cTn id="19" presetID="22" presetClass="entr" presetSubtype="4"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wipe(down)">
                                      <p:cBhvr>
                                        <p:cTn id="21" dur="500"/>
                                        <p:tgtEl>
                                          <p:spTgt spid="64"/>
                                        </p:tgtEl>
                                      </p:cBhvr>
                                    </p:animEffect>
                                  </p:childTnLst>
                                </p:cTn>
                              </p:par>
                              <p:par>
                                <p:cTn id="22" presetID="22" presetClass="entr" presetSubtype="4" fill="hold" nodeType="with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wipe(down)">
                                      <p:cBhvr>
                                        <p:cTn id="24" dur="500"/>
                                        <p:tgtEl>
                                          <p:spTgt spid="6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wipe(down)">
                                      <p:cBhvr>
                                        <p:cTn id="29" dur="500"/>
                                        <p:tgtEl>
                                          <p:spTgt spid="5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6"/>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163"/>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74"/>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8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92"/>
                                        </p:tgtEl>
                                        <p:attrNameLst>
                                          <p:attrName>style.visibility</p:attrName>
                                        </p:attrNameLst>
                                      </p:cBhvr>
                                      <p:to>
                                        <p:strVal val="visible"/>
                                      </p:to>
                                    </p:set>
                                    <p:animEffect transition="in" filter="wipe(down)">
                                      <p:cBhvr>
                                        <p:cTn id="62" dur="500"/>
                                        <p:tgtEl>
                                          <p:spTgt spid="92"/>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1"/>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nodeType="afterEffect">
                                  <p:stCondLst>
                                    <p:cond delay="0"/>
                                  </p:stCondLst>
                                  <p:childTnLst>
                                    <p:set>
                                      <p:cBhvr>
                                        <p:cTn id="69" dur="1" fill="hold">
                                          <p:stCondLst>
                                            <p:cond delay="0"/>
                                          </p:stCondLst>
                                        </p:cTn>
                                        <p:tgtEl>
                                          <p:spTgt spid="216"/>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217"/>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227"/>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23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49"/>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50"/>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251"/>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82" grpId="0"/>
      <p:bldP spid="86" grpId="0" animBg="1"/>
      <p:bldP spid="91" grpId="0" animBg="1"/>
      <p:bldP spid="249" grpId="0"/>
      <p:bldP spid="250" grpId="0"/>
      <p:bldP spid="251" grpId="0"/>
      <p:bldP spid="15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5838" y="1168053"/>
            <a:ext cx="4481890" cy="593164"/>
          </a:xfrm>
          <a:prstGeom prst="rect">
            <a:avLst/>
          </a:prstGeom>
        </p:spPr>
        <p:txBody>
          <a:bodyPr>
            <a:normAutofit fontScale="90000"/>
          </a:bodyPr>
          <a:lstStyle/>
          <a:p>
            <a:endParaRPr lang="en-SG" dirty="0"/>
          </a:p>
        </p:txBody>
      </p:sp>
      <p:sp>
        <p:nvSpPr>
          <p:cNvPr id="3" name="Content Placeholder 2"/>
          <p:cNvSpPr>
            <a:spLocks noGrp="1"/>
          </p:cNvSpPr>
          <p:nvPr>
            <p:ph idx="1"/>
          </p:nvPr>
        </p:nvSpPr>
        <p:spPr/>
        <p:txBody>
          <a:bodyPr/>
          <a:lstStyle/>
          <a:p>
            <a:endParaRPr lang="en-SG"/>
          </a:p>
        </p:txBody>
      </p:sp>
      <p:pic>
        <p:nvPicPr>
          <p:cNvPr id="1026" name="Picture 2" descr="Image result for data 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244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75316" y="2053476"/>
            <a:ext cx="7823200" cy="2215991"/>
          </a:xfrm>
          <a:prstGeom prst="rect">
            <a:avLst/>
          </a:prstGeom>
          <a:noFill/>
        </p:spPr>
        <p:txBody>
          <a:bodyPr wrap="square" rtlCol="0">
            <a:spAutoFit/>
          </a:bodyPr>
          <a:lstStyle/>
          <a:p>
            <a:r>
              <a:rPr lang="en-US" sz="13800" dirty="0">
                <a:solidFill>
                  <a:schemeClr val="bg1"/>
                </a:solidFill>
              </a:rPr>
              <a:t>Thank You</a:t>
            </a:r>
          </a:p>
        </p:txBody>
      </p:sp>
    </p:spTree>
    <p:extLst>
      <p:ext uri="{BB962C8B-B14F-4D97-AF65-F5344CB8AC3E}">
        <p14:creationId xmlns:p14="http://schemas.microsoft.com/office/powerpoint/2010/main" val="345816858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7127448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F3687E-493F-4D96-8502-29378E69FC36}"/>
              </a:ext>
            </a:extLst>
          </p:cNvPr>
          <p:cNvSpPr>
            <a:spLocks noGrp="1"/>
          </p:cNvSpPr>
          <p:nvPr>
            <p:ph type="title"/>
          </p:nvPr>
        </p:nvSpPr>
        <p:spPr/>
        <p:txBody>
          <a:bodyPr/>
          <a:lstStyle/>
          <a:p>
            <a:r>
              <a:rPr lang="en-US" dirty="0"/>
              <a:t>Related Work</a:t>
            </a:r>
          </a:p>
        </p:txBody>
      </p:sp>
      <p:sp>
        <p:nvSpPr>
          <p:cNvPr id="4" name="TextBox 3">
            <a:extLst>
              <a:ext uri="{FF2B5EF4-FFF2-40B4-BE49-F238E27FC236}">
                <a16:creationId xmlns:a16="http://schemas.microsoft.com/office/drawing/2014/main" xmlns="" id="{BD29385F-631F-4488-8F40-BF20647A5E52}"/>
              </a:ext>
            </a:extLst>
          </p:cNvPr>
          <p:cNvSpPr txBox="1"/>
          <p:nvPr/>
        </p:nvSpPr>
        <p:spPr>
          <a:xfrm>
            <a:off x="838200" y="2149812"/>
            <a:ext cx="3326360" cy="523220"/>
          </a:xfrm>
          <a:prstGeom prst="rect">
            <a:avLst/>
          </a:prstGeom>
          <a:noFill/>
        </p:spPr>
        <p:txBody>
          <a:bodyPr wrap="none" rtlCol="0">
            <a:spAutoFit/>
          </a:bodyPr>
          <a:lstStyle/>
          <a:p>
            <a:r>
              <a:rPr lang="en-US" sz="2800" b="1" dirty="0">
                <a:solidFill>
                  <a:schemeClr val="accent1">
                    <a:lumMod val="50000"/>
                  </a:schemeClr>
                </a:solidFill>
              </a:rPr>
              <a:t>Network Hypervisors</a:t>
            </a:r>
          </a:p>
        </p:txBody>
      </p:sp>
      <p:sp>
        <p:nvSpPr>
          <p:cNvPr id="5" name="TextBox 4">
            <a:extLst>
              <a:ext uri="{FF2B5EF4-FFF2-40B4-BE49-F238E27FC236}">
                <a16:creationId xmlns:a16="http://schemas.microsoft.com/office/drawing/2014/main" xmlns="" id="{3F08D7FC-C94E-4C34-B446-6456026936B4}"/>
              </a:ext>
            </a:extLst>
          </p:cNvPr>
          <p:cNvSpPr txBox="1"/>
          <p:nvPr/>
        </p:nvSpPr>
        <p:spPr>
          <a:xfrm>
            <a:off x="838200" y="2664979"/>
            <a:ext cx="8764964" cy="461665"/>
          </a:xfrm>
          <a:prstGeom prst="rect">
            <a:avLst/>
          </a:prstGeom>
          <a:noFill/>
        </p:spPr>
        <p:txBody>
          <a:bodyPr wrap="none" rtlCol="0">
            <a:spAutoFit/>
          </a:bodyPr>
          <a:lstStyle/>
          <a:p>
            <a:r>
              <a:rPr lang="en-US" sz="2400" b="1" dirty="0" err="1"/>
              <a:t>FlowVisor</a:t>
            </a:r>
            <a:r>
              <a:rPr lang="en-US" sz="2400" dirty="0"/>
              <a:t>[OSDI ’10]  </a:t>
            </a:r>
            <a:r>
              <a:rPr lang="en-US" sz="2400" b="1" dirty="0" err="1"/>
              <a:t>VeRTIGO</a:t>
            </a:r>
            <a:r>
              <a:rPr lang="en-US" sz="2400" dirty="0"/>
              <a:t>[EWSDN ’12] </a:t>
            </a:r>
            <a:r>
              <a:rPr lang="en-US" sz="2400" b="1" dirty="0" err="1"/>
              <a:t>OpenVirteX</a:t>
            </a:r>
            <a:r>
              <a:rPr lang="en-US" sz="2400" dirty="0"/>
              <a:t>[</a:t>
            </a:r>
            <a:r>
              <a:rPr lang="en-US" sz="2400" dirty="0" err="1"/>
              <a:t>HotSDN</a:t>
            </a:r>
            <a:r>
              <a:rPr lang="en-US" sz="2400" dirty="0"/>
              <a:t> ’14]</a:t>
            </a:r>
          </a:p>
        </p:txBody>
      </p:sp>
      <p:sp>
        <p:nvSpPr>
          <p:cNvPr id="6" name="TextBox 5">
            <a:extLst>
              <a:ext uri="{FF2B5EF4-FFF2-40B4-BE49-F238E27FC236}">
                <a16:creationId xmlns:a16="http://schemas.microsoft.com/office/drawing/2014/main" xmlns="" id="{CC763383-3855-423C-9ECB-524AFE527514}"/>
              </a:ext>
            </a:extLst>
          </p:cNvPr>
          <p:cNvSpPr txBox="1"/>
          <p:nvPr/>
        </p:nvSpPr>
        <p:spPr>
          <a:xfrm>
            <a:off x="838200" y="4487521"/>
            <a:ext cx="3114058" cy="523220"/>
          </a:xfrm>
          <a:prstGeom prst="rect">
            <a:avLst/>
          </a:prstGeom>
          <a:noFill/>
        </p:spPr>
        <p:txBody>
          <a:bodyPr wrap="none" rtlCol="0">
            <a:spAutoFit/>
          </a:bodyPr>
          <a:lstStyle/>
          <a:p>
            <a:r>
              <a:rPr lang="en-US" sz="2800" b="1" dirty="0">
                <a:solidFill>
                  <a:schemeClr val="accent1">
                    <a:lumMod val="50000"/>
                  </a:schemeClr>
                </a:solidFill>
              </a:rPr>
              <a:t>Switch Abstractions</a:t>
            </a:r>
          </a:p>
        </p:txBody>
      </p:sp>
      <p:sp>
        <p:nvSpPr>
          <p:cNvPr id="7" name="TextBox 6">
            <a:extLst>
              <a:ext uri="{FF2B5EF4-FFF2-40B4-BE49-F238E27FC236}">
                <a16:creationId xmlns:a16="http://schemas.microsoft.com/office/drawing/2014/main" xmlns="" id="{9384E9D6-4B4E-4D85-96AE-75AAEA614A54}"/>
              </a:ext>
            </a:extLst>
          </p:cNvPr>
          <p:cNvSpPr txBox="1"/>
          <p:nvPr/>
        </p:nvSpPr>
        <p:spPr>
          <a:xfrm>
            <a:off x="838200" y="5161706"/>
            <a:ext cx="11109195" cy="461665"/>
          </a:xfrm>
          <a:prstGeom prst="rect">
            <a:avLst/>
          </a:prstGeom>
          <a:noFill/>
        </p:spPr>
        <p:txBody>
          <a:bodyPr wrap="none" rtlCol="0">
            <a:spAutoFit/>
          </a:bodyPr>
          <a:lstStyle/>
          <a:p>
            <a:r>
              <a:rPr lang="en-US" sz="2400" b="1" dirty="0"/>
              <a:t>VINI</a:t>
            </a:r>
            <a:r>
              <a:rPr lang="en-US" sz="2400" dirty="0"/>
              <a:t>[SIGCOMM ’06] </a:t>
            </a:r>
            <a:r>
              <a:rPr lang="en-US" sz="2400" b="1" dirty="0"/>
              <a:t>Trellis</a:t>
            </a:r>
            <a:r>
              <a:rPr lang="en-US" sz="2400" dirty="0"/>
              <a:t>[</a:t>
            </a:r>
            <a:r>
              <a:rPr lang="en-US" sz="2400" dirty="0" err="1"/>
              <a:t>CoNEXT</a:t>
            </a:r>
            <a:r>
              <a:rPr lang="en-US" sz="2400" dirty="0"/>
              <a:t> ’08] </a:t>
            </a:r>
            <a:r>
              <a:rPr lang="en-US" sz="2400" b="1" dirty="0" err="1"/>
              <a:t>Mininet</a:t>
            </a:r>
            <a:r>
              <a:rPr lang="en-US" sz="2400" dirty="0"/>
              <a:t>[</a:t>
            </a:r>
            <a:r>
              <a:rPr lang="en-US" sz="2400" dirty="0" err="1"/>
              <a:t>CoNEXT</a:t>
            </a:r>
            <a:r>
              <a:rPr lang="en-US" sz="2400" dirty="0"/>
              <a:t> ’12] </a:t>
            </a:r>
            <a:r>
              <a:rPr lang="en-US" sz="2400" b="1" dirty="0" err="1"/>
              <a:t>MaxiNet</a:t>
            </a:r>
            <a:r>
              <a:rPr lang="en-US" sz="2400" dirty="0"/>
              <a:t>[Networking ’14]</a:t>
            </a:r>
          </a:p>
        </p:txBody>
      </p:sp>
      <p:sp>
        <p:nvSpPr>
          <p:cNvPr id="8" name="TextBox 7">
            <a:extLst>
              <a:ext uri="{FF2B5EF4-FFF2-40B4-BE49-F238E27FC236}">
                <a16:creationId xmlns:a16="http://schemas.microsoft.com/office/drawing/2014/main" xmlns="" id="{A3FFB02A-24CD-4E62-AA31-BF87CE139181}"/>
              </a:ext>
            </a:extLst>
          </p:cNvPr>
          <p:cNvSpPr txBox="1"/>
          <p:nvPr/>
        </p:nvSpPr>
        <p:spPr>
          <a:xfrm>
            <a:off x="838200" y="5774336"/>
            <a:ext cx="5063374" cy="461665"/>
          </a:xfrm>
          <a:prstGeom prst="rect">
            <a:avLst/>
          </a:prstGeom>
          <a:noFill/>
        </p:spPr>
        <p:txBody>
          <a:bodyPr wrap="none" rtlCol="0">
            <a:spAutoFit/>
          </a:bodyPr>
          <a:lstStyle/>
          <a:p>
            <a:r>
              <a:rPr lang="en-US" sz="2400" b="1" dirty="0" err="1"/>
              <a:t>MiniReal</a:t>
            </a:r>
            <a:r>
              <a:rPr lang="en-US" sz="2400" dirty="0"/>
              <a:t>[ICC ’17] </a:t>
            </a:r>
            <a:r>
              <a:rPr lang="en-US" sz="2400" b="1" dirty="0" err="1"/>
              <a:t>CrystalNet</a:t>
            </a:r>
            <a:r>
              <a:rPr lang="en-US" sz="2400" dirty="0"/>
              <a:t>[SOSP ’17]</a:t>
            </a:r>
          </a:p>
        </p:txBody>
      </p:sp>
      <p:pic>
        <p:nvPicPr>
          <p:cNvPr id="10" name="Picture 9">
            <a:extLst>
              <a:ext uri="{FF2B5EF4-FFF2-40B4-BE49-F238E27FC236}">
                <a16:creationId xmlns:a16="http://schemas.microsoft.com/office/drawing/2014/main" xmlns="" id="{6A970980-52ED-49DE-BE4F-C6E883F98E3D}"/>
              </a:ext>
            </a:extLst>
          </p:cNvPr>
          <p:cNvPicPr>
            <a:picLocks noChangeAspect="1"/>
          </p:cNvPicPr>
          <p:nvPr/>
        </p:nvPicPr>
        <p:blipFill rotWithShape="1">
          <a:blip r:embed="rId2"/>
          <a:srcRect l="30537" t="5241" r="29033" b="7298"/>
          <a:stretch/>
        </p:blipFill>
        <p:spPr>
          <a:xfrm>
            <a:off x="1018166" y="3107182"/>
            <a:ext cx="1167038" cy="981785"/>
          </a:xfrm>
          <a:prstGeom prst="rect">
            <a:avLst/>
          </a:prstGeom>
        </p:spPr>
      </p:pic>
      <p:pic>
        <p:nvPicPr>
          <p:cNvPr id="12" name="Picture 11">
            <a:extLst>
              <a:ext uri="{FF2B5EF4-FFF2-40B4-BE49-F238E27FC236}">
                <a16:creationId xmlns:a16="http://schemas.microsoft.com/office/drawing/2014/main" xmlns="" id="{9C2DFC13-8DBC-4F61-AD81-DB50E215B48E}"/>
              </a:ext>
            </a:extLst>
          </p:cNvPr>
          <p:cNvPicPr>
            <a:picLocks noChangeAspect="1"/>
          </p:cNvPicPr>
          <p:nvPr/>
        </p:nvPicPr>
        <p:blipFill>
          <a:blip r:embed="rId3"/>
          <a:stretch>
            <a:fillRect/>
          </a:stretch>
        </p:blipFill>
        <p:spPr>
          <a:xfrm>
            <a:off x="2437799" y="3598074"/>
            <a:ext cx="2188817" cy="380563"/>
          </a:xfrm>
          <a:prstGeom prst="rect">
            <a:avLst/>
          </a:prstGeom>
        </p:spPr>
      </p:pic>
      <p:pic>
        <p:nvPicPr>
          <p:cNvPr id="14" name="Picture 13" descr="A picture containing clipart&#10;&#10;Description generated with very high confidence">
            <a:extLst>
              <a:ext uri="{FF2B5EF4-FFF2-40B4-BE49-F238E27FC236}">
                <a16:creationId xmlns:a16="http://schemas.microsoft.com/office/drawing/2014/main" xmlns="" id="{D9DC20C6-3ABB-45EE-B7CC-C2EABB4F2068}"/>
              </a:ext>
            </a:extLst>
          </p:cNvPr>
          <p:cNvPicPr>
            <a:picLocks noChangeAspect="1"/>
          </p:cNvPicPr>
          <p:nvPr/>
        </p:nvPicPr>
        <p:blipFill>
          <a:blip r:embed="rId4"/>
          <a:stretch>
            <a:fillRect/>
          </a:stretch>
        </p:blipFill>
        <p:spPr>
          <a:xfrm>
            <a:off x="4879211" y="3457885"/>
            <a:ext cx="1632666" cy="546943"/>
          </a:xfrm>
          <a:prstGeom prst="rect">
            <a:avLst/>
          </a:prstGeom>
        </p:spPr>
      </p:pic>
      <p:pic>
        <p:nvPicPr>
          <p:cNvPr id="16" name="Picture 15">
            <a:extLst>
              <a:ext uri="{FF2B5EF4-FFF2-40B4-BE49-F238E27FC236}">
                <a16:creationId xmlns:a16="http://schemas.microsoft.com/office/drawing/2014/main" xmlns="" id="{C723BC4A-31CC-42A9-A050-C3AECA0BCAA3}"/>
              </a:ext>
            </a:extLst>
          </p:cNvPr>
          <p:cNvPicPr>
            <a:picLocks noChangeAspect="1"/>
          </p:cNvPicPr>
          <p:nvPr/>
        </p:nvPicPr>
        <p:blipFill rotWithShape="1">
          <a:blip r:embed="rId5"/>
          <a:srcRect r="46544"/>
          <a:stretch/>
        </p:blipFill>
        <p:spPr>
          <a:xfrm>
            <a:off x="6672006" y="3184441"/>
            <a:ext cx="1297233" cy="964329"/>
          </a:xfrm>
          <a:prstGeom prst="rect">
            <a:avLst/>
          </a:prstGeom>
        </p:spPr>
      </p:pic>
    </p:spTree>
    <p:extLst>
      <p:ext uri="{BB962C8B-B14F-4D97-AF65-F5344CB8AC3E}">
        <p14:creationId xmlns:p14="http://schemas.microsoft.com/office/powerpoint/2010/main" val="3690460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childTnLst>
                          </p:cTn>
                        </p:par>
                        <p:par>
                          <p:cTn id="18" fill="hold">
                            <p:stCondLst>
                              <p:cond delay="500"/>
                            </p:stCondLst>
                            <p:childTnLst>
                              <p:par>
                                <p:cTn id="19" presetID="53" presetClass="entr" presetSubtype="16"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par>
                          <p:cTn id="24" fill="hold">
                            <p:stCondLst>
                              <p:cond delay="1000"/>
                            </p:stCondLst>
                            <p:childTnLst>
                              <p:par>
                                <p:cTn id="25" presetID="53" presetClass="entr" presetSubtype="16"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childTnLst>
                          </p:cTn>
                        </p:par>
                        <p:par>
                          <p:cTn id="30" fill="hold">
                            <p:stCondLst>
                              <p:cond delay="1500"/>
                            </p:stCondLst>
                            <p:childTnLst>
                              <p:par>
                                <p:cTn id="31" presetID="53" presetClass="entr" presetSubtype="16"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fltVal val="0"/>
                                          </p:val>
                                        </p:tav>
                                        <p:tav tm="100000">
                                          <p:val>
                                            <p:strVal val="#ppt_h"/>
                                          </p:val>
                                        </p:tav>
                                      </p:tavLst>
                                    </p:anim>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7.xml><?xml version="1.0" encoding="utf-8"?>
<p:sld xmlns:a="http://schemas.openxmlformats.org/drawingml/2006/main" xmlns:r="http://schemas.openxmlformats.org/officeDocument/2006/relationships" xmlns:p="http://schemas.openxmlformats.org/presentationml/2006/main" show="0">
  <p:cSld name="PPTLabsAcknowledgement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270"/>
            <a:ext cx="12192000" cy="6399461"/>
          </a:xfrm>
          <a:prstGeom prst="rect">
            <a:avLst/>
          </a:prstGeom>
        </p:spPr>
      </p:pic>
    </p:spTree>
    <p:extLst>
      <p:ext uri="{BB962C8B-B14F-4D97-AF65-F5344CB8AC3E}">
        <p14:creationId xmlns:p14="http://schemas.microsoft.com/office/powerpoint/2010/main" val="39040749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14339</TotalTime>
  <Words>7196</Words>
  <Application>Microsoft Office PowerPoint</Application>
  <PresentationFormat>Widescreen</PresentationFormat>
  <Paragraphs>2158</Paragraphs>
  <Slides>97</Slides>
  <Notes>76</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97</vt:i4>
      </vt:variant>
    </vt:vector>
  </HeadingPairs>
  <TitlesOfParts>
    <vt:vector size="106" baseType="lpstr">
      <vt:lpstr>Andalus</vt:lpstr>
      <vt:lpstr>Arial</vt:lpstr>
      <vt:lpstr>Calibri</vt:lpstr>
      <vt:lpstr>Calibri Light</vt:lpstr>
      <vt:lpstr>Cambria Math</vt:lpstr>
      <vt:lpstr>Helvetica</vt:lpstr>
      <vt:lpstr>NimbusRomNo9L-Medi</vt:lpstr>
      <vt:lpstr>Wingdings</vt:lpstr>
      <vt:lpstr>Office Theme</vt:lpstr>
      <vt:lpstr>Thesis Advisory Committee Meeting -1 </vt:lpstr>
      <vt:lpstr>Agenda</vt:lpstr>
      <vt:lpstr>PowerPoint Presentation</vt:lpstr>
      <vt:lpstr>Software Defined Networking</vt:lpstr>
      <vt:lpstr>Network Policies translation to Switches</vt:lpstr>
      <vt:lpstr>Network Policies to Switches</vt:lpstr>
      <vt:lpstr>Rule Placement Scenarios</vt:lpstr>
      <vt:lpstr>Placement of Rules at Ingress</vt:lpstr>
      <vt:lpstr>Placement of Rules at Ingress</vt:lpstr>
      <vt:lpstr>Placement of Rules at Ingress</vt:lpstr>
      <vt:lpstr>Placement of Rules at Ingress</vt:lpstr>
      <vt:lpstr>Placement of Rules at Ingress</vt:lpstr>
      <vt:lpstr>Existing works on Rule Placement</vt:lpstr>
      <vt:lpstr>Existing works on Rule Placement</vt:lpstr>
      <vt:lpstr>Existing works on Rule Placement</vt:lpstr>
      <vt:lpstr>Existing works on Rule Placement</vt:lpstr>
      <vt:lpstr>Existing works on Rule Placement</vt:lpstr>
      <vt:lpstr>Existing works on Rule Placement</vt:lpstr>
      <vt:lpstr>Raptor</vt:lpstr>
      <vt:lpstr>Raptor</vt:lpstr>
      <vt:lpstr>Raptor</vt:lpstr>
      <vt:lpstr>Raptor Overview</vt:lpstr>
      <vt:lpstr>PowerPoint Presentation</vt:lpstr>
      <vt:lpstr>Evaluation – for Fat-Tree</vt:lpstr>
      <vt:lpstr>PowerPoint Presentation</vt:lpstr>
      <vt:lpstr>How to validate Innovative Ideas?</vt:lpstr>
      <vt:lpstr>Can a Staging environment reliably mimic production? </vt:lpstr>
      <vt:lpstr>Software Tools : Flexible</vt:lpstr>
      <vt:lpstr>Network Testbeds – High Fidelity</vt:lpstr>
      <vt:lpstr>How do we achieve the flexibility of software and fidelity of hardware?   </vt:lpstr>
      <vt:lpstr>Topology Scaling (one-to-many virtualization)</vt:lpstr>
      <vt:lpstr>Topology Scaling (one-to-many virtualization)</vt:lpstr>
      <vt:lpstr>PowerPoint Presentation</vt:lpstr>
      <vt:lpstr>PowerPoint Presentation</vt:lpstr>
      <vt:lpstr>PowerPoint Presentation</vt:lpstr>
      <vt:lpstr>GENERIC Topology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Can we do better?</vt:lpstr>
      <vt:lpstr>Idea : Loopback links in substrate topology</vt:lpstr>
      <vt:lpstr>Idea : Loopback links in substrate topology</vt:lpstr>
      <vt:lpstr>Idea : Loopback links in substrate topology</vt:lpstr>
      <vt:lpstr>Topology + Loopback link</vt:lpstr>
      <vt:lpstr>PowerPoint Presentation</vt:lpstr>
      <vt:lpstr>PowerPoint Presentation</vt:lpstr>
      <vt:lpstr>PowerPoint Presentation</vt:lpstr>
      <vt:lpstr>Topology Scaling (one-to-many virtualization)</vt:lpstr>
      <vt:lpstr>PowerPoint Presentation</vt:lpstr>
      <vt:lpstr>Software-Configurable Loopbacks</vt:lpstr>
      <vt:lpstr>PowerPoint Presentation</vt:lpstr>
      <vt:lpstr>PowerPoint Presentation</vt:lpstr>
      <vt:lpstr>PowerPoint Presentation</vt:lpstr>
      <vt:lpstr>BNV Mapper (Virtual Network Embedder)</vt:lpstr>
      <vt:lpstr>BNV Mapper</vt:lpstr>
      <vt:lpstr>BNV Mapper</vt:lpstr>
      <vt:lpstr>BNV Mapper</vt:lpstr>
      <vt:lpstr>BNV Mapper - Constraints</vt:lpstr>
      <vt:lpstr>BNV Mapper - Constraints</vt:lpstr>
      <vt:lpstr>BNV Mapper – Big Switch Abstraction</vt:lpstr>
      <vt:lpstr>BNV Mapper - Constraints</vt:lpstr>
      <vt:lpstr>BNV Mapper - Constraints</vt:lpstr>
      <vt:lpstr>BNV Mapper – Topology Convertibility</vt:lpstr>
      <vt:lpstr>Implementation</vt:lpstr>
      <vt:lpstr>Implementation</vt:lpstr>
      <vt:lpstr>Implementation</vt:lpstr>
      <vt:lpstr>Evaluation</vt:lpstr>
      <vt:lpstr>Evaluation : loopbacks &amp; Big Switch Abstraction</vt:lpstr>
      <vt:lpstr>Evaluation : loopbacks &amp; Big Switch Abstraction</vt:lpstr>
      <vt:lpstr>Evaluation : loopbacks &amp; Big Switch Abstraction</vt:lpstr>
      <vt:lpstr>Mapping Complex Topologies</vt:lpstr>
      <vt:lpstr>Evaluation : Fidelity of Complex Topologies</vt:lpstr>
      <vt:lpstr>Evaluation : Fidelity of Complex Topologies</vt:lpstr>
      <vt:lpstr>Evaluation : Fidelity of Complex Topologies</vt:lpstr>
      <vt:lpstr>Evaluation : Fidelity of Complex Topologies</vt:lpstr>
      <vt:lpstr>Evaluation : Fidelity of Complex Topologies</vt:lpstr>
      <vt:lpstr>Evaluation : Fidelity of Complex Topologies</vt:lpstr>
      <vt:lpstr>Evaluation : Isolation of multiple tenants</vt:lpstr>
      <vt:lpstr>Evaluation : Scale of Topologies</vt:lpstr>
      <vt:lpstr>Evaluation : Scale of Topologies</vt:lpstr>
      <vt:lpstr>Evaluation : Scale of Topologies</vt:lpstr>
      <vt:lpstr>Evaluation : Scale of Topologies</vt:lpstr>
      <vt:lpstr>Summary</vt:lpstr>
      <vt:lpstr>Ongoing Work </vt:lpstr>
      <vt:lpstr>Ongoing Work </vt:lpstr>
      <vt:lpstr>PowerPoint Presentation</vt:lpstr>
      <vt:lpstr>PowerPoint Presentation</vt:lpstr>
      <vt:lpstr>Backup</vt:lpstr>
      <vt:lpstr>Related Work</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workshop</dc:creator>
  <cp:lastModifiedBy>workshop</cp:lastModifiedBy>
  <cp:revision>309</cp:revision>
  <dcterms:created xsi:type="dcterms:W3CDTF">2017-02-02T02:42:37Z</dcterms:created>
  <dcterms:modified xsi:type="dcterms:W3CDTF">2018-01-10T11:34:50Z</dcterms:modified>
</cp:coreProperties>
</file>